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78" r:id="rId2"/>
    <p:sldId id="295" r:id="rId3"/>
    <p:sldId id="279" r:id="rId4"/>
    <p:sldId id="280" r:id="rId5"/>
    <p:sldId id="322" r:id="rId6"/>
    <p:sldId id="281" r:id="rId7"/>
  </p:sldIdLst>
  <p:sldSz cx="10691813" cy="7559675"/>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65" userDrawn="1">
          <p15:clr>
            <a:srgbClr val="A4A3A4"/>
          </p15:clr>
        </p15:guide>
        <p15:guide id="3" orient="horz" pos="24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767"/>
    <a:srgbClr val="FFBFBF"/>
    <a:srgbClr val="C05E47"/>
    <a:srgbClr val="F0F0F0"/>
    <a:srgbClr val="F47F30"/>
    <a:srgbClr val="FDD9D9"/>
    <a:srgbClr val="B2E7FA"/>
    <a:srgbClr val="66B3E2"/>
    <a:srgbClr val="88CFE8"/>
    <a:srgbClr val="66C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5" autoAdjust="0"/>
    <p:restoredTop sz="91957" autoAdjust="0"/>
  </p:normalViewPr>
  <p:slideViewPr>
    <p:cSldViewPr snapToGrid="0">
      <p:cViewPr varScale="1">
        <p:scale>
          <a:sx n="66" d="100"/>
          <a:sy n="66" d="100"/>
        </p:scale>
        <p:origin x="1104" y="66"/>
      </p:cViewPr>
      <p:guideLst>
        <p:guide pos="6565"/>
        <p:guide orient="horz" pos="24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48787" cy="509026"/>
          </a:xfrm>
          <a:prstGeom prst="rect">
            <a:avLst/>
          </a:prstGeom>
        </p:spPr>
        <p:txBody>
          <a:bodyPr vert="horz" lIns="90660" tIns="45330" rIns="90660" bIns="4533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3854" y="1"/>
            <a:ext cx="3048787" cy="509026"/>
          </a:xfrm>
          <a:prstGeom prst="rect">
            <a:avLst/>
          </a:prstGeom>
        </p:spPr>
        <p:txBody>
          <a:bodyPr vert="horz" lIns="90660" tIns="45330" rIns="90660" bIns="45330" rtlCol="0"/>
          <a:lstStyle>
            <a:lvl1pPr algn="r">
              <a:defRPr sz="1200"/>
            </a:lvl1pPr>
          </a:lstStyle>
          <a:p>
            <a:fld id="{F9396F8B-E5AA-456A-ADDD-18D6EC269D38}" type="datetimeFigureOut">
              <a:rPr kumimoji="1" lang="ja-JP" altLang="en-US" smtClean="0"/>
              <a:t>2022/4/12</a:t>
            </a:fld>
            <a:endParaRPr kumimoji="1" lang="ja-JP" altLang="en-US"/>
          </a:p>
        </p:txBody>
      </p:sp>
      <p:sp>
        <p:nvSpPr>
          <p:cNvPr id="4" name="スライド イメージ プレースホルダー 3"/>
          <p:cNvSpPr>
            <a:spLocks noGrp="1" noRot="1" noChangeAspect="1"/>
          </p:cNvSpPr>
          <p:nvPr>
            <p:ph type="sldImg" idx="2"/>
          </p:nvPr>
        </p:nvSpPr>
        <p:spPr>
          <a:xfrm>
            <a:off x="1090613" y="1270000"/>
            <a:ext cx="4852987" cy="3430588"/>
          </a:xfrm>
          <a:prstGeom prst="rect">
            <a:avLst/>
          </a:prstGeom>
          <a:noFill/>
          <a:ln w="12700">
            <a:solidFill>
              <a:prstClr val="black"/>
            </a:solidFill>
          </a:ln>
        </p:spPr>
        <p:txBody>
          <a:bodyPr vert="horz" lIns="90660" tIns="45330" rIns="90660" bIns="45330" rtlCol="0" anchor="ctr"/>
          <a:lstStyle/>
          <a:p>
            <a:endParaRPr lang="ja-JP" altLang="en-US"/>
          </a:p>
        </p:txBody>
      </p:sp>
      <p:sp>
        <p:nvSpPr>
          <p:cNvPr id="5" name="ノート プレースホルダー 4"/>
          <p:cNvSpPr>
            <a:spLocks noGrp="1"/>
          </p:cNvSpPr>
          <p:nvPr>
            <p:ph type="body" sz="quarter" idx="3"/>
          </p:nvPr>
        </p:nvSpPr>
        <p:spPr>
          <a:xfrm>
            <a:off x="704051" y="4891694"/>
            <a:ext cx="5626113" cy="4002868"/>
          </a:xfrm>
          <a:prstGeom prst="rect">
            <a:avLst/>
          </a:prstGeom>
        </p:spPr>
        <p:txBody>
          <a:bodyPr vert="horz" lIns="90660" tIns="45330" rIns="90660" bIns="453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5738"/>
            <a:ext cx="3048787" cy="509025"/>
          </a:xfrm>
          <a:prstGeom prst="rect">
            <a:avLst/>
          </a:prstGeom>
        </p:spPr>
        <p:txBody>
          <a:bodyPr vert="horz" lIns="90660" tIns="45330" rIns="90660" bIns="4533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3854" y="9655738"/>
            <a:ext cx="3048787" cy="509025"/>
          </a:xfrm>
          <a:prstGeom prst="rect">
            <a:avLst/>
          </a:prstGeom>
        </p:spPr>
        <p:txBody>
          <a:bodyPr vert="horz" lIns="90660" tIns="45330" rIns="90660" bIns="45330" rtlCol="0" anchor="b"/>
          <a:lstStyle>
            <a:lvl1pPr algn="r">
              <a:defRPr sz="1200"/>
            </a:lvl1pPr>
          </a:lstStyle>
          <a:p>
            <a:fld id="{4C05E138-3DE5-42DF-8F6E-5019433F601D}" type="slidenum">
              <a:rPr kumimoji="1" lang="ja-JP" altLang="en-US" smtClean="0"/>
              <a:t>‹#›</a:t>
            </a:fld>
            <a:endParaRPr kumimoji="1" lang="ja-JP" altLang="en-US"/>
          </a:p>
        </p:txBody>
      </p:sp>
    </p:spTree>
    <p:extLst>
      <p:ext uri="{BB962C8B-B14F-4D97-AF65-F5344CB8AC3E}">
        <p14:creationId xmlns:p14="http://schemas.microsoft.com/office/powerpoint/2010/main" val="28832589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133496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420154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3741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225552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263216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122704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47184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31802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1536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370209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77D6F8-CCB6-4CE3-AB4D-203632417ED0}"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141868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577D6F8-CCB6-4CE3-AB4D-203632417ED0}" type="datetimeFigureOut">
              <a:rPr kumimoji="1" lang="ja-JP" altLang="en-US" smtClean="0"/>
              <a:t>2022/4/12</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242D98F-18B3-494C-9390-787191A18C70}" type="slidenum">
              <a:rPr kumimoji="1" lang="ja-JP" altLang="en-US" smtClean="0"/>
              <a:t>‹#›</a:t>
            </a:fld>
            <a:endParaRPr kumimoji="1" lang="ja-JP" altLang="en-US"/>
          </a:p>
        </p:txBody>
      </p:sp>
    </p:spTree>
    <p:extLst>
      <p:ext uri="{BB962C8B-B14F-4D97-AF65-F5344CB8AC3E}">
        <p14:creationId xmlns:p14="http://schemas.microsoft.com/office/powerpoint/2010/main" val="274042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sv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sv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A958E03C-4816-4298-9CB2-E610CD5E5ED8}"/>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29C26FE4-9A24-469E-B449-9468C485F8A0}"/>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240A176-FB12-431F-9698-9689FD0F70E3}"/>
              </a:ext>
            </a:extLst>
          </p:cNvPr>
          <p:cNvSpPr/>
          <p:nvPr/>
        </p:nvSpPr>
        <p:spPr>
          <a:xfrm>
            <a:off x="239152" y="295275"/>
            <a:ext cx="9957223" cy="6995264"/>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FA42AD51-D3D8-491F-9CAB-C8DD440688C6}"/>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BD5197F1-FDC0-47AD-AEB2-82774D2DE0BA}"/>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DDC873A8-696E-48C3-99FA-DC249CD87438}"/>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D54D727D-7591-44EF-BFAE-9B21FF669BFF}"/>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29402812-06B0-401B-BE93-FE599B0A2858}"/>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2761C3C4-0658-4B5B-8876-66DA274CC435}"/>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8" name="テキスト ボックス 67">
            <a:extLst>
              <a:ext uri="{FF2B5EF4-FFF2-40B4-BE49-F238E27FC236}">
                <a16:creationId xmlns:a16="http://schemas.microsoft.com/office/drawing/2014/main" id="{2CAEA8DA-E57E-4F3B-ADCE-2EA2573F111B}"/>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9" name="テキスト ボックス 68">
            <a:extLst>
              <a:ext uri="{FF2B5EF4-FFF2-40B4-BE49-F238E27FC236}">
                <a16:creationId xmlns:a16="http://schemas.microsoft.com/office/drawing/2014/main" id="{A2CCA192-3235-48F5-853D-2351B5D39938}"/>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70" name="テキスト ボックス 69">
            <a:extLst>
              <a:ext uri="{FF2B5EF4-FFF2-40B4-BE49-F238E27FC236}">
                <a16:creationId xmlns:a16="http://schemas.microsoft.com/office/drawing/2014/main" id="{7CD7C491-6507-4CF4-AED3-9626D796FC92}"/>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1" name="テキスト ボックス 70">
            <a:extLst>
              <a:ext uri="{FF2B5EF4-FFF2-40B4-BE49-F238E27FC236}">
                <a16:creationId xmlns:a16="http://schemas.microsoft.com/office/drawing/2014/main" id="{32021E3B-B3E0-4A7E-B579-568037148717}"/>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72" name="正方形/長方形 71">
            <a:extLst>
              <a:ext uri="{FF2B5EF4-FFF2-40B4-BE49-F238E27FC236}">
                <a16:creationId xmlns:a16="http://schemas.microsoft.com/office/drawing/2014/main" id="{CF6313F6-C861-429E-A5EB-A68D7A4CEC51}"/>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943A8926-342D-4FEB-9036-85A3CA20CBF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67" name="テキスト ボックス 66">
            <a:extLst>
              <a:ext uri="{FF2B5EF4-FFF2-40B4-BE49-F238E27FC236}">
                <a16:creationId xmlns:a16="http://schemas.microsoft.com/office/drawing/2014/main" id="{C0ACABE3-9BE3-4F0B-B1AB-148FEABC94DE}"/>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sp>
        <p:nvSpPr>
          <p:cNvPr id="79" name="正方形/長方形 78">
            <a:extLst>
              <a:ext uri="{FF2B5EF4-FFF2-40B4-BE49-F238E27FC236}">
                <a16:creationId xmlns:a16="http://schemas.microsoft.com/office/drawing/2014/main" id="{8DF106CE-211B-4B5D-A838-F78FA5190405}"/>
              </a:ext>
            </a:extLst>
          </p:cNvPr>
          <p:cNvSpPr/>
          <p:nvPr/>
        </p:nvSpPr>
        <p:spPr>
          <a:xfrm>
            <a:off x="7288587" y="10868"/>
            <a:ext cx="2939696" cy="1314132"/>
          </a:xfrm>
          <a:prstGeom prst="rect">
            <a:avLst/>
          </a:prstGeom>
          <a:solidFill>
            <a:srgbClr val="FD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66D4C7F7-F0E5-44F6-BA21-8669522F74F3}"/>
              </a:ext>
            </a:extLst>
          </p:cNvPr>
          <p:cNvSpPr/>
          <p:nvPr/>
        </p:nvSpPr>
        <p:spPr>
          <a:xfrm>
            <a:off x="6333758" y="-1786"/>
            <a:ext cx="1746775" cy="908816"/>
          </a:xfrm>
          <a:prstGeom prst="rect">
            <a:avLst/>
          </a:prstGeom>
          <a:solidFill>
            <a:srgbClr val="FB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77F48984-B032-4139-B4E8-0A56659AF7B9}"/>
              </a:ext>
            </a:extLst>
          </p:cNvPr>
          <p:cNvSpPr/>
          <p:nvPr/>
        </p:nvSpPr>
        <p:spPr>
          <a:xfrm>
            <a:off x="9149477" y="831013"/>
            <a:ext cx="1071903" cy="656805"/>
          </a:xfrm>
          <a:prstGeom prst="rect">
            <a:avLst/>
          </a:prstGeom>
          <a:solidFill>
            <a:srgbClr val="FB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F5628EA6-66C2-4D0A-9A38-156FF6B10DF9}"/>
              </a:ext>
            </a:extLst>
          </p:cNvPr>
          <p:cNvSpPr txBox="1"/>
          <p:nvPr/>
        </p:nvSpPr>
        <p:spPr>
          <a:xfrm>
            <a:off x="6852418" y="292703"/>
            <a:ext cx="3113790" cy="769441"/>
          </a:xfrm>
          <a:prstGeom prst="rect">
            <a:avLst/>
          </a:prstGeom>
          <a:noFill/>
        </p:spPr>
        <p:txBody>
          <a:bodyPr wrap="square" rtlCol="0">
            <a:spAutoFit/>
          </a:bodyPr>
          <a:lstStyle/>
          <a:p>
            <a:pPr algn="r"/>
            <a:r>
              <a:rPr kumimoji="1" lang="ja-JP" altLang="en-US" sz="4400" b="1" dirty="0">
                <a:ln w="3175">
                  <a:solidFill>
                    <a:schemeClr val="bg1"/>
                  </a:solidFill>
                </a:ln>
                <a:solidFill>
                  <a:srgbClr val="F96767"/>
                </a:solidFill>
                <a:effectLst>
                  <a:outerShdw blurRad="50800" dist="38100" dir="5400000" algn="t" rotWithShape="0">
                    <a:schemeClr val="accent5">
                      <a:lumMod val="75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産業観光</a:t>
            </a:r>
          </a:p>
        </p:txBody>
      </p:sp>
      <p:sp>
        <p:nvSpPr>
          <p:cNvPr id="34" name="テキスト ボックス 33">
            <a:extLst>
              <a:ext uri="{FF2B5EF4-FFF2-40B4-BE49-F238E27FC236}">
                <a16:creationId xmlns:a16="http://schemas.microsoft.com/office/drawing/2014/main" id="{333BEA30-5C4D-447D-8642-A986A45A532E}"/>
              </a:ext>
            </a:extLst>
          </p:cNvPr>
          <p:cNvSpPr txBox="1"/>
          <p:nvPr/>
        </p:nvSpPr>
        <p:spPr>
          <a:xfrm>
            <a:off x="5318125" y="1638751"/>
            <a:ext cx="4883238" cy="1292662"/>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日産自動車発祥の地。</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最新鋭のエンジン生産ラインの見学とエンジンミュージアムの見学とで、エンジンについて楽しく学ぶことができます。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建物は横浜市の歴史建造物に認定されていて、館内には歴代エンジン</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28</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台の展示や日産自動車が展示されています。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3FFBF014-DED6-46A1-B69F-2998F3EB5E66}"/>
              </a:ext>
            </a:extLst>
          </p:cNvPr>
          <p:cNvSpPr txBox="1"/>
          <p:nvPr/>
        </p:nvSpPr>
        <p:spPr>
          <a:xfrm>
            <a:off x="5833877" y="4862610"/>
            <a:ext cx="4263574"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045-461-7090</a:t>
            </a:r>
            <a:r>
              <a:rPr lang="ja-JP" altLang="en-US" sz="900" dirty="0">
                <a:latin typeface="メイリオ" panose="020B0604030504040204" pitchFamily="50" charset="-128"/>
                <a:ea typeface="メイリオ" panose="020B0604030504040204" pitchFamily="50" charset="-128"/>
              </a:rPr>
              <a:t>　　予約：館内のフリー見学可能、工場見学は要予約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台　　　　 （実施日はＨＰにてご確認ください）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横浜市神奈川区宝町</a:t>
            </a:r>
            <a:r>
              <a:rPr lang="en-US" altLang="zh-CN" sz="900" dirty="0">
                <a:latin typeface="メイリオ" panose="020B0604030504040204" pitchFamily="50" charset="-128"/>
                <a:ea typeface="メイリオ" panose="020B0604030504040204" pitchFamily="50" charset="-128"/>
              </a:rPr>
              <a:t>2</a:t>
            </a:r>
            <a:endParaRPr lang="en-US" altLang="ja-JP" sz="900" dirty="0">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4B4A5A80-74E3-418A-A968-1F8665ACF6B4}"/>
              </a:ext>
            </a:extLst>
          </p:cNvPr>
          <p:cNvGrpSpPr/>
          <p:nvPr/>
        </p:nvGrpSpPr>
        <p:grpSpPr>
          <a:xfrm>
            <a:off x="495438" y="4988320"/>
            <a:ext cx="4362499" cy="470039"/>
            <a:chOff x="5700328" y="6829934"/>
            <a:chExt cx="4362499" cy="470039"/>
          </a:xfrm>
        </p:grpSpPr>
        <p:sp>
          <p:nvSpPr>
            <p:cNvPr id="53" name="正方形/長方形 52">
              <a:extLst>
                <a:ext uri="{FF2B5EF4-FFF2-40B4-BE49-F238E27FC236}">
                  <a16:creationId xmlns:a16="http://schemas.microsoft.com/office/drawing/2014/main" id="{3DC03140-5AC5-4E04-A592-514565B72AE7}"/>
                </a:ext>
              </a:extLst>
            </p:cNvPr>
            <p:cNvSpPr/>
            <p:nvPr/>
          </p:nvSpPr>
          <p:spPr>
            <a:xfrm>
              <a:off x="5700328" y="6850167"/>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54" name="矢印: 五方向 53">
              <a:extLst>
                <a:ext uri="{FF2B5EF4-FFF2-40B4-BE49-F238E27FC236}">
                  <a16:creationId xmlns:a16="http://schemas.microsoft.com/office/drawing/2014/main" id="{48F83CD6-2168-41B6-8852-E3F2834E5CC4}"/>
                </a:ext>
              </a:extLst>
            </p:cNvPr>
            <p:cNvSpPr/>
            <p:nvPr/>
          </p:nvSpPr>
          <p:spPr>
            <a:xfrm>
              <a:off x="5701968" y="6848121"/>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55" name="テキスト ボックス 54">
              <a:extLst>
                <a:ext uri="{FF2B5EF4-FFF2-40B4-BE49-F238E27FC236}">
                  <a16:creationId xmlns:a16="http://schemas.microsoft.com/office/drawing/2014/main" id="{5EF9FFFE-CF9F-4FF0-AB44-41C99F383CAB}"/>
                </a:ext>
              </a:extLst>
            </p:cNvPr>
            <p:cNvSpPr txBox="1"/>
            <p:nvPr/>
          </p:nvSpPr>
          <p:spPr>
            <a:xfrm>
              <a:off x="6582273" y="6834124"/>
              <a:ext cx="892201" cy="261610"/>
            </a:xfrm>
            <a:prstGeom prst="rect">
              <a:avLst/>
            </a:prstGeom>
            <a:noFill/>
            <a:ln>
              <a:noFill/>
            </a:ln>
          </p:spPr>
          <p:txBody>
            <a:bodyPr wrap="square">
              <a:spAutoFit/>
            </a:bodyPr>
            <a:lstStyle/>
            <a:p>
              <a:pPr algn="ctr"/>
              <a:r>
                <a:rPr kumimoji="1" lang="en-US" altLang="ja-JP" sz="1050" dirty="0">
                  <a:solidFill>
                    <a:srgbClr val="FF6D09"/>
                  </a:solidFill>
                  <a:latin typeface="メイリオ" panose="020B0604030504040204" pitchFamily="50" charset="-128"/>
                  <a:ea typeface="メイリオ" panose="020B0604030504040204" pitchFamily="50" charset="-128"/>
                </a:rPr>
                <a:t>1</a:t>
              </a:r>
              <a:r>
                <a:rPr kumimoji="1" lang="ja-JP" altLang="en-US" sz="1050" dirty="0">
                  <a:solidFill>
                    <a:srgbClr val="FF6D09"/>
                  </a:solidFill>
                  <a:latin typeface="メイリオ" panose="020B0604030504040204" pitchFamily="50" charset="-128"/>
                  <a:ea typeface="メイリオ" panose="020B0604030504040204" pitchFamily="50" charset="-128"/>
                </a:rPr>
                <a:t>時間</a:t>
              </a:r>
            </a:p>
          </p:txBody>
        </p:sp>
        <p:sp>
          <p:nvSpPr>
            <p:cNvPr id="56" name="正方形/長方形 55">
              <a:extLst>
                <a:ext uri="{FF2B5EF4-FFF2-40B4-BE49-F238E27FC236}">
                  <a16:creationId xmlns:a16="http://schemas.microsoft.com/office/drawing/2014/main" id="{0B525C99-0625-4A36-8BD0-8739332339CF}"/>
                </a:ext>
              </a:extLst>
            </p:cNvPr>
            <p:cNvSpPr/>
            <p:nvPr/>
          </p:nvSpPr>
          <p:spPr>
            <a:xfrm>
              <a:off x="7928704" y="6850294"/>
              <a:ext cx="1986615"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57" name="矢印: 五方向 56">
              <a:extLst>
                <a:ext uri="{FF2B5EF4-FFF2-40B4-BE49-F238E27FC236}">
                  <a16:creationId xmlns:a16="http://schemas.microsoft.com/office/drawing/2014/main" id="{C162D159-818E-4412-9743-FF64B9B7909A}"/>
                </a:ext>
              </a:extLst>
            </p:cNvPr>
            <p:cNvSpPr/>
            <p:nvPr/>
          </p:nvSpPr>
          <p:spPr>
            <a:xfrm>
              <a:off x="7930344" y="6848248"/>
              <a:ext cx="1095976"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受け入れ可能人数</a:t>
              </a:r>
            </a:p>
          </p:txBody>
        </p:sp>
        <p:sp>
          <p:nvSpPr>
            <p:cNvPr id="58" name="テキスト ボックス 57">
              <a:extLst>
                <a:ext uri="{FF2B5EF4-FFF2-40B4-BE49-F238E27FC236}">
                  <a16:creationId xmlns:a16="http://schemas.microsoft.com/office/drawing/2014/main" id="{BCE61A68-3809-457B-898E-11B072A58381}"/>
                </a:ext>
              </a:extLst>
            </p:cNvPr>
            <p:cNvSpPr txBox="1"/>
            <p:nvPr/>
          </p:nvSpPr>
          <p:spPr>
            <a:xfrm>
              <a:off x="8966850" y="6829934"/>
              <a:ext cx="1095977" cy="261610"/>
            </a:xfrm>
            <a:prstGeom prst="rect">
              <a:avLst/>
            </a:prstGeom>
            <a:noFill/>
            <a:ln>
              <a:noFill/>
            </a:ln>
          </p:spPr>
          <p:txBody>
            <a:bodyPr wrap="square">
              <a:spAutoFit/>
            </a:bodyPr>
            <a:lstStyle/>
            <a:p>
              <a:pPr algn="ctr"/>
              <a:r>
                <a:rPr kumimoji="1" lang="ja-JP" altLang="en-US" sz="1100" dirty="0">
                  <a:solidFill>
                    <a:srgbClr val="FF6D09"/>
                  </a:solidFill>
                  <a:latin typeface="メイリオ" panose="020B0604030504040204" pitchFamily="50" charset="-128"/>
                  <a:ea typeface="メイリオ" panose="020B0604030504040204" pitchFamily="50" charset="-128"/>
                </a:rPr>
                <a:t>～</a:t>
              </a:r>
              <a:r>
                <a:rPr kumimoji="1" lang="en-US" altLang="ja-JP" sz="1050" dirty="0">
                  <a:solidFill>
                    <a:srgbClr val="FF6D09"/>
                  </a:solidFill>
                  <a:latin typeface="メイリオ" panose="020B0604030504040204" pitchFamily="50" charset="-128"/>
                  <a:ea typeface="メイリオ" panose="020B0604030504040204" pitchFamily="50" charset="-128"/>
                </a:rPr>
                <a:t>60</a:t>
              </a:r>
              <a:r>
                <a:rPr kumimoji="1" lang="ja-JP" altLang="en-US" sz="1050" dirty="0">
                  <a:solidFill>
                    <a:srgbClr val="FF6D09"/>
                  </a:solidFill>
                  <a:latin typeface="メイリオ" panose="020B0604030504040204" pitchFamily="50" charset="-128"/>
                  <a:ea typeface="メイリオ" panose="020B0604030504040204" pitchFamily="50" charset="-128"/>
                </a:rPr>
                <a:t>人</a:t>
              </a:r>
              <a:endParaRPr kumimoji="1" lang="ja-JP" altLang="en-US" sz="1100" dirty="0">
                <a:solidFill>
                  <a:srgbClr val="FF6D09"/>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F91384A8-515F-4636-A5E0-911AEE4C4132}"/>
                </a:ext>
              </a:extLst>
            </p:cNvPr>
            <p:cNvSpPr/>
            <p:nvPr/>
          </p:nvSpPr>
          <p:spPr>
            <a:xfrm>
              <a:off x="5703205" y="7051442"/>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65" name="矢印: 五方向 64">
              <a:extLst>
                <a:ext uri="{FF2B5EF4-FFF2-40B4-BE49-F238E27FC236}">
                  <a16:creationId xmlns:a16="http://schemas.microsoft.com/office/drawing/2014/main" id="{3E71073D-CEC3-452B-AE9F-F4FB436AF3FB}"/>
                </a:ext>
              </a:extLst>
            </p:cNvPr>
            <p:cNvSpPr/>
            <p:nvPr/>
          </p:nvSpPr>
          <p:spPr>
            <a:xfrm>
              <a:off x="5708020" y="7049396"/>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6D09"/>
                  </a:solidFill>
                  <a:latin typeface="メイリオ" panose="020B0604030504040204" pitchFamily="50" charset="-128"/>
                  <a:ea typeface="メイリオ" panose="020B0604030504040204" pitchFamily="50" charset="-128"/>
                </a:rPr>
                <a:t>料金</a:t>
              </a:r>
            </a:p>
          </p:txBody>
        </p:sp>
        <p:sp>
          <p:nvSpPr>
            <p:cNvPr id="75" name="テキスト ボックス 74">
              <a:extLst>
                <a:ext uri="{FF2B5EF4-FFF2-40B4-BE49-F238E27FC236}">
                  <a16:creationId xmlns:a16="http://schemas.microsoft.com/office/drawing/2014/main" id="{6987D536-856C-47BA-B36E-A2AA70368112}"/>
                </a:ext>
              </a:extLst>
            </p:cNvPr>
            <p:cNvSpPr txBox="1"/>
            <p:nvPr/>
          </p:nvSpPr>
          <p:spPr>
            <a:xfrm>
              <a:off x="6394025" y="7038363"/>
              <a:ext cx="1227964" cy="261610"/>
            </a:xfrm>
            <a:prstGeom prst="rect">
              <a:avLst/>
            </a:prstGeom>
            <a:noFill/>
            <a:ln>
              <a:noFill/>
            </a:ln>
          </p:spPr>
          <p:txBody>
            <a:bodyPr wrap="square">
              <a:spAutoFit/>
            </a:bodyPr>
            <a:lstStyle/>
            <a:p>
              <a:pPr algn="ctr"/>
              <a:r>
                <a:rPr kumimoji="1" lang="ja-JP" altLang="en-US" sz="1050" dirty="0">
                  <a:solidFill>
                    <a:srgbClr val="FF6D09"/>
                  </a:solidFill>
                  <a:latin typeface="メイリオ" panose="020B0604030504040204" pitchFamily="50" charset="-128"/>
                  <a:ea typeface="メイリオ" panose="020B0604030504040204" pitchFamily="50" charset="-128"/>
                </a:rPr>
                <a:t>無料</a:t>
              </a:r>
            </a:p>
          </p:txBody>
        </p:sp>
      </p:grpSp>
      <p:grpSp>
        <p:nvGrpSpPr>
          <p:cNvPr id="76" name="グループ化 75">
            <a:extLst>
              <a:ext uri="{FF2B5EF4-FFF2-40B4-BE49-F238E27FC236}">
                <a16:creationId xmlns:a16="http://schemas.microsoft.com/office/drawing/2014/main" id="{ECF3D30E-C140-4E58-843B-4FD45F4D93F8}"/>
              </a:ext>
            </a:extLst>
          </p:cNvPr>
          <p:cNvGrpSpPr/>
          <p:nvPr/>
        </p:nvGrpSpPr>
        <p:grpSpPr>
          <a:xfrm>
            <a:off x="3662100" y="470789"/>
            <a:ext cx="1916608" cy="722840"/>
            <a:chOff x="2909658" y="478397"/>
            <a:chExt cx="2602314" cy="981451"/>
          </a:xfrm>
        </p:grpSpPr>
        <p:sp>
          <p:nvSpPr>
            <p:cNvPr id="77" name="楕円 76">
              <a:extLst>
                <a:ext uri="{FF2B5EF4-FFF2-40B4-BE49-F238E27FC236}">
                  <a16:creationId xmlns:a16="http://schemas.microsoft.com/office/drawing/2014/main" id="{C112BCFC-5F13-4F25-9463-A66FBBE94EA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20F7F983-5B26-4F78-938C-BC951B9F6426}"/>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6" name="グループ化 85">
              <a:extLst>
                <a:ext uri="{FF2B5EF4-FFF2-40B4-BE49-F238E27FC236}">
                  <a16:creationId xmlns:a16="http://schemas.microsoft.com/office/drawing/2014/main" id="{B4164DDA-C76D-40F5-A2B6-6F18D9D4929E}"/>
                </a:ext>
              </a:extLst>
            </p:cNvPr>
            <p:cNvGrpSpPr/>
            <p:nvPr/>
          </p:nvGrpSpPr>
          <p:grpSpPr>
            <a:xfrm>
              <a:off x="2981173" y="478397"/>
              <a:ext cx="2530799" cy="914400"/>
              <a:chOff x="441001" y="231405"/>
              <a:chExt cx="2530799" cy="914400"/>
            </a:xfrm>
          </p:grpSpPr>
          <p:sp>
            <p:nvSpPr>
              <p:cNvPr id="89" name="楕円 88">
                <a:extLst>
                  <a:ext uri="{FF2B5EF4-FFF2-40B4-BE49-F238E27FC236}">
                    <a16:creationId xmlns:a16="http://schemas.microsoft.com/office/drawing/2014/main" id="{1584D3E0-CFDB-46D3-8B69-B59ED54DDF22}"/>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楕円 89">
                <a:extLst>
                  <a:ext uri="{FF2B5EF4-FFF2-40B4-BE49-F238E27FC236}">
                    <a16:creationId xmlns:a16="http://schemas.microsoft.com/office/drawing/2014/main" id="{2A1A5B24-E7E0-4914-AC66-7459A6A25B53}"/>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96F52FDF-6CEF-4A9B-9819-87AE7A0F62C2}"/>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7" name="楕円 86">
              <a:extLst>
                <a:ext uri="{FF2B5EF4-FFF2-40B4-BE49-F238E27FC236}">
                  <a16:creationId xmlns:a16="http://schemas.microsoft.com/office/drawing/2014/main" id="{F23FA876-1242-42EA-9C59-00F7BFA25E25}"/>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2BF595B9-4BFC-4397-92C3-4075F9692135}"/>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2" name="テキスト ボックス 91">
            <a:extLst>
              <a:ext uri="{FF2B5EF4-FFF2-40B4-BE49-F238E27FC236}">
                <a16:creationId xmlns:a16="http://schemas.microsoft.com/office/drawing/2014/main" id="{5B7D05AD-BF4F-4F03-96E4-59D0A3CB5553}"/>
              </a:ext>
            </a:extLst>
          </p:cNvPr>
          <p:cNvSpPr txBox="1"/>
          <p:nvPr/>
        </p:nvSpPr>
        <p:spPr>
          <a:xfrm>
            <a:off x="2151390" y="649210"/>
            <a:ext cx="3191995" cy="276999"/>
          </a:xfrm>
          <a:prstGeom prst="rect">
            <a:avLst/>
          </a:prstGeom>
          <a:noFill/>
        </p:spPr>
        <p:txBody>
          <a:bodyPr wrap="square">
            <a:spAutoFit/>
          </a:bodyPr>
          <a:lstStyle/>
          <a:p>
            <a:pPr algn="r"/>
            <a:r>
              <a:rPr lang="ja-JP" altLang="en-US" sz="12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技術の横浜</a:t>
            </a:r>
          </a:p>
        </p:txBody>
      </p:sp>
      <p:grpSp>
        <p:nvGrpSpPr>
          <p:cNvPr id="83" name="グループ化 82">
            <a:extLst>
              <a:ext uri="{FF2B5EF4-FFF2-40B4-BE49-F238E27FC236}">
                <a16:creationId xmlns:a16="http://schemas.microsoft.com/office/drawing/2014/main" id="{C5B6644A-641D-428C-9E2C-E59B75DAC283}"/>
              </a:ext>
            </a:extLst>
          </p:cNvPr>
          <p:cNvGrpSpPr/>
          <p:nvPr/>
        </p:nvGrpSpPr>
        <p:grpSpPr>
          <a:xfrm>
            <a:off x="438771" y="1034910"/>
            <a:ext cx="5438297" cy="536907"/>
            <a:chOff x="571257" y="842683"/>
            <a:chExt cx="5136484" cy="875796"/>
          </a:xfrm>
          <a:solidFill>
            <a:srgbClr val="F96767"/>
          </a:solidFill>
          <a:effectLst>
            <a:outerShdw blurRad="50800" dist="38100" dir="5400000" algn="t" rotWithShape="0">
              <a:prstClr val="black">
                <a:alpha val="40000"/>
              </a:prstClr>
            </a:outerShdw>
          </a:effectLst>
        </p:grpSpPr>
        <p:sp>
          <p:nvSpPr>
            <p:cNvPr id="84" name="四角形: 角を丸くする 83">
              <a:extLst>
                <a:ext uri="{FF2B5EF4-FFF2-40B4-BE49-F238E27FC236}">
                  <a16:creationId xmlns:a16="http://schemas.microsoft.com/office/drawing/2014/main" id="{414E466A-258F-4495-A759-63CB53EEAF90}"/>
                </a:ext>
              </a:extLst>
            </p:cNvPr>
            <p:cNvSpPr/>
            <p:nvPr/>
          </p:nvSpPr>
          <p:spPr>
            <a:xfrm>
              <a:off x="571257" y="842683"/>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5" name="テキスト ボックス 84">
              <a:extLst>
                <a:ext uri="{FF2B5EF4-FFF2-40B4-BE49-F238E27FC236}">
                  <a16:creationId xmlns:a16="http://schemas.microsoft.com/office/drawing/2014/main" id="{0BFA88CC-7F8A-44EC-8D47-3480D339EDBD}"/>
                </a:ext>
              </a:extLst>
            </p:cNvPr>
            <p:cNvSpPr txBox="1"/>
            <p:nvPr/>
          </p:nvSpPr>
          <p:spPr>
            <a:xfrm>
              <a:off x="1432906" y="965417"/>
              <a:ext cx="3679766" cy="753062"/>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日産自動車 横浜工場</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05" name="正方形/長方形 104">
            <a:extLst>
              <a:ext uri="{FF2B5EF4-FFF2-40B4-BE49-F238E27FC236}">
                <a16:creationId xmlns:a16="http://schemas.microsoft.com/office/drawing/2014/main" id="{ED8DCAED-FC3E-4C4C-ABF2-CD217D744ACF}"/>
              </a:ext>
            </a:extLst>
          </p:cNvPr>
          <p:cNvSpPr/>
          <p:nvPr/>
        </p:nvSpPr>
        <p:spPr>
          <a:xfrm>
            <a:off x="5799249" y="5484639"/>
            <a:ext cx="4263574" cy="1782236"/>
          </a:xfrm>
          <a:custGeom>
            <a:avLst/>
            <a:gdLst>
              <a:gd name="connsiteX0" fmla="*/ 0 w 4263574"/>
              <a:gd name="connsiteY0" fmla="*/ 0 h 1782236"/>
              <a:gd name="connsiteX1" fmla="*/ 481175 w 4263574"/>
              <a:gd name="connsiteY1" fmla="*/ 0 h 1782236"/>
              <a:gd name="connsiteX2" fmla="*/ 1175528 w 4263574"/>
              <a:gd name="connsiteY2" fmla="*/ 0 h 1782236"/>
              <a:gd name="connsiteX3" fmla="*/ 1656703 w 4263574"/>
              <a:gd name="connsiteY3" fmla="*/ 0 h 1782236"/>
              <a:gd name="connsiteX4" fmla="*/ 2223149 w 4263574"/>
              <a:gd name="connsiteY4" fmla="*/ 0 h 1782236"/>
              <a:gd name="connsiteX5" fmla="*/ 2704324 w 4263574"/>
              <a:gd name="connsiteY5" fmla="*/ 0 h 1782236"/>
              <a:gd name="connsiteX6" fmla="*/ 3398678 w 4263574"/>
              <a:gd name="connsiteY6" fmla="*/ 0 h 1782236"/>
              <a:gd name="connsiteX7" fmla="*/ 4263574 w 4263574"/>
              <a:gd name="connsiteY7" fmla="*/ 0 h 1782236"/>
              <a:gd name="connsiteX8" fmla="*/ 4263574 w 4263574"/>
              <a:gd name="connsiteY8" fmla="*/ 629723 h 1782236"/>
              <a:gd name="connsiteX9" fmla="*/ 4263574 w 4263574"/>
              <a:gd name="connsiteY9" fmla="*/ 1259447 h 1782236"/>
              <a:gd name="connsiteX10" fmla="*/ 4263574 w 4263574"/>
              <a:gd name="connsiteY10" fmla="*/ 1782236 h 1782236"/>
              <a:gd name="connsiteX11" fmla="*/ 3611856 w 4263574"/>
              <a:gd name="connsiteY11" fmla="*/ 1782236 h 1782236"/>
              <a:gd name="connsiteX12" fmla="*/ 2960139 w 4263574"/>
              <a:gd name="connsiteY12" fmla="*/ 1782236 h 1782236"/>
              <a:gd name="connsiteX13" fmla="*/ 2308421 w 4263574"/>
              <a:gd name="connsiteY13" fmla="*/ 1782236 h 1782236"/>
              <a:gd name="connsiteX14" fmla="*/ 1656703 w 4263574"/>
              <a:gd name="connsiteY14" fmla="*/ 1782236 h 1782236"/>
              <a:gd name="connsiteX15" fmla="*/ 1004985 w 4263574"/>
              <a:gd name="connsiteY15" fmla="*/ 1782236 h 1782236"/>
              <a:gd name="connsiteX16" fmla="*/ 0 w 4263574"/>
              <a:gd name="connsiteY16" fmla="*/ 1782236 h 1782236"/>
              <a:gd name="connsiteX17" fmla="*/ 0 w 4263574"/>
              <a:gd name="connsiteY17" fmla="*/ 1223802 h 1782236"/>
              <a:gd name="connsiteX18" fmla="*/ 0 w 4263574"/>
              <a:gd name="connsiteY18" fmla="*/ 629723 h 1782236"/>
              <a:gd name="connsiteX19" fmla="*/ 0 w 4263574"/>
              <a:gd name="connsiteY19" fmla="*/ 0 h 17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3574" h="1782236" fill="none" extrusionOk="0">
                <a:moveTo>
                  <a:pt x="0" y="0"/>
                </a:moveTo>
                <a:cubicBezTo>
                  <a:pt x="128812" y="3323"/>
                  <a:pt x="249294" y="707"/>
                  <a:pt x="481175" y="0"/>
                </a:cubicBezTo>
                <a:cubicBezTo>
                  <a:pt x="713056" y="-707"/>
                  <a:pt x="1031524" y="-6906"/>
                  <a:pt x="1175528" y="0"/>
                </a:cubicBezTo>
                <a:cubicBezTo>
                  <a:pt x="1319532" y="6906"/>
                  <a:pt x="1524581" y="6801"/>
                  <a:pt x="1656703" y="0"/>
                </a:cubicBezTo>
                <a:cubicBezTo>
                  <a:pt x="1788825" y="-6801"/>
                  <a:pt x="2032097" y="20457"/>
                  <a:pt x="2223149" y="0"/>
                </a:cubicBezTo>
                <a:cubicBezTo>
                  <a:pt x="2414201" y="-20457"/>
                  <a:pt x="2494205" y="15153"/>
                  <a:pt x="2704324" y="0"/>
                </a:cubicBezTo>
                <a:cubicBezTo>
                  <a:pt x="2914443" y="-15153"/>
                  <a:pt x="3249311" y="-12458"/>
                  <a:pt x="3398678" y="0"/>
                </a:cubicBezTo>
                <a:cubicBezTo>
                  <a:pt x="3548045" y="12458"/>
                  <a:pt x="4005037" y="20451"/>
                  <a:pt x="4263574" y="0"/>
                </a:cubicBezTo>
                <a:cubicBezTo>
                  <a:pt x="4266556" y="290129"/>
                  <a:pt x="4235433" y="317913"/>
                  <a:pt x="4263574" y="629723"/>
                </a:cubicBezTo>
                <a:cubicBezTo>
                  <a:pt x="4291715" y="941533"/>
                  <a:pt x="4274105" y="1099028"/>
                  <a:pt x="4263574" y="1259447"/>
                </a:cubicBezTo>
                <a:cubicBezTo>
                  <a:pt x="4253043" y="1419866"/>
                  <a:pt x="4267396" y="1538704"/>
                  <a:pt x="4263574" y="1782236"/>
                </a:cubicBezTo>
                <a:cubicBezTo>
                  <a:pt x="4081716" y="1774381"/>
                  <a:pt x="3909717" y="1779318"/>
                  <a:pt x="3611856" y="1782236"/>
                </a:cubicBezTo>
                <a:cubicBezTo>
                  <a:pt x="3313995" y="1785154"/>
                  <a:pt x="3268924" y="1760933"/>
                  <a:pt x="2960139" y="1782236"/>
                </a:cubicBezTo>
                <a:cubicBezTo>
                  <a:pt x="2651354" y="1803539"/>
                  <a:pt x="2462693" y="1814300"/>
                  <a:pt x="2308421" y="1782236"/>
                </a:cubicBezTo>
                <a:cubicBezTo>
                  <a:pt x="2154149" y="1750172"/>
                  <a:pt x="1859325" y="1797924"/>
                  <a:pt x="1656703" y="1782236"/>
                </a:cubicBezTo>
                <a:cubicBezTo>
                  <a:pt x="1454081" y="1766548"/>
                  <a:pt x="1153021" y="1802359"/>
                  <a:pt x="1004985" y="1782236"/>
                </a:cubicBezTo>
                <a:cubicBezTo>
                  <a:pt x="856949" y="1762113"/>
                  <a:pt x="430983" y="1808524"/>
                  <a:pt x="0" y="1782236"/>
                </a:cubicBezTo>
                <a:cubicBezTo>
                  <a:pt x="-2367" y="1518260"/>
                  <a:pt x="14394" y="1398561"/>
                  <a:pt x="0" y="1223802"/>
                </a:cubicBezTo>
                <a:cubicBezTo>
                  <a:pt x="-14394" y="1049043"/>
                  <a:pt x="25254" y="918423"/>
                  <a:pt x="0" y="629723"/>
                </a:cubicBezTo>
                <a:cubicBezTo>
                  <a:pt x="-25254" y="341023"/>
                  <a:pt x="-12363" y="176151"/>
                  <a:pt x="0" y="0"/>
                </a:cubicBezTo>
                <a:close/>
              </a:path>
              <a:path w="4263574" h="1782236" stroke="0" extrusionOk="0">
                <a:moveTo>
                  <a:pt x="0" y="0"/>
                </a:moveTo>
                <a:cubicBezTo>
                  <a:pt x="252297" y="8356"/>
                  <a:pt x="409097" y="5523"/>
                  <a:pt x="609082" y="0"/>
                </a:cubicBezTo>
                <a:cubicBezTo>
                  <a:pt x="809067" y="-5523"/>
                  <a:pt x="1140304" y="986"/>
                  <a:pt x="1303435" y="0"/>
                </a:cubicBezTo>
                <a:cubicBezTo>
                  <a:pt x="1466566" y="-986"/>
                  <a:pt x="1658647" y="-23790"/>
                  <a:pt x="1955153" y="0"/>
                </a:cubicBezTo>
                <a:cubicBezTo>
                  <a:pt x="2251659" y="23790"/>
                  <a:pt x="2337387" y="-9624"/>
                  <a:pt x="2436328" y="0"/>
                </a:cubicBezTo>
                <a:cubicBezTo>
                  <a:pt x="2535269" y="9624"/>
                  <a:pt x="2729678" y="-14767"/>
                  <a:pt x="2917503" y="0"/>
                </a:cubicBezTo>
                <a:cubicBezTo>
                  <a:pt x="3105328" y="14767"/>
                  <a:pt x="3268779" y="-8873"/>
                  <a:pt x="3441313" y="0"/>
                </a:cubicBezTo>
                <a:cubicBezTo>
                  <a:pt x="3613847" y="8873"/>
                  <a:pt x="3885540" y="-36841"/>
                  <a:pt x="4263574" y="0"/>
                </a:cubicBezTo>
                <a:cubicBezTo>
                  <a:pt x="4243955" y="282335"/>
                  <a:pt x="4246597" y="459522"/>
                  <a:pt x="4263574" y="594079"/>
                </a:cubicBezTo>
                <a:cubicBezTo>
                  <a:pt x="4280551" y="728636"/>
                  <a:pt x="4278256" y="907664"/>
                  <a:pt x="4263574" y="1152513"/>
                </a:cubicBezTo>
                <a:cubicBezTo>
                  <a:pt x="4248892" y="1397362"/>
                  <a:pt x="4292375" y="1501171"/>
                  <a:pt x="4263574" y="1782236"/>
                </a:cubicBezTo>
                <a:cubicBezTo>
                  <a:pt x="4045147" y="1763614"/>
                  <a:pt x="3877439" y="1766273"/>
                  <a:pt x="3739763" y="1782236"/>
                </a:cubicBezTo>
                <a:cubicBezTo>
                  <a:pt x="3602087" y="1798199"/>
                  <a:pt x="3382981" y="1788419"/>
                  <a:pt x="3088046" y="1782236"/>
                </a:cubicBezTo>
                <a:cubicBezTo>
                  <a:pt x="2793111" y="1776053"/>
                  <a:pt x="2676828" y="1810638"/>
                  <a:pt x="2478964" y="1782236"/>
                </a:cubicBezTo>
                <a:cubicBezTo>
                  <a:pt x="2281100" y="1753834"/>
                  <a:pt x="2197260" y="1786561"/>
                  <a:pt x="1997789" y="1782236"/>
                </a:cubicBezTo>
                <a:cubicBezTo>
                  <a:pt x="1798318" y="1777911"/>
                  <a:pt x="1486464" y="1793334"/>
                  <a:pt x="1346071" y="1782236"/>
                </a:cubicBezTo>
                <a:cubicBezTo>
                  <a:pt x="1205678" y="1771138"/>
                  <a:pt x="837547" y="1783947"/>
                  <a:pt x="694353" y="1782236"/>
                </a:cubicBezTo>
                <a:cubicBezTo>
                  <a:pt x="551159" y="1780525"/>
                  <a:pt x="199888" y="1810692"/>
                  <a:pt x="0" y="1782236"/>
                </a:cubicBezTo>
                <a:cubicBezTo>
                  <a:pt x="-17273" y="1583413"/>
                  <a:pt x="-19291" y="1462359"/>
                  <a:pt x="0" y="1188157"/>
                </a:cubicBezTo>
                <a:cubicBezTo>
                  <a:pt x="19291" y="913955"/>
                  <a:pt x="-536" y="782959"/>
                  <a:pt x="0" y="558434"/>
                </a:cubicBezTo>
                <a:cubicBezTo>
                  <a:pt x="536" y="333909"/>
                  <a:pt x="-23388" y="188549"/>
                  <a:pt x="0" y="0"/>
                </a:cubicBezTo>
                <a:close/>
              </a:path>
            </a:pathLst>
          </a:custGeom>
          <a:solidFill>
            <a:srgbClr val="FFBFBF">
              <a:alpha val="30000"/>
            </a:srgbClr>
          </a:solidFill>
          <a:ln w="19050">
            <a:solidFill>
              <a:srgbClr val="F96767"/>
            </a:solidFill>
            <a:prstDash val="sysDash"/>
            <a:extLst>
              <a:ext uri="{C807C97D-BFC1-408E-A445-0C87EB9F89A2}">
                <ask:lineSketchStyleProps xmlns:ask="http://schemas.microsoft.com/office/drawing/2018/sketchyshapes" sd="79438549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小さい, エンジン が含まれている画像&#10;&#10;自動的に生成された説明">
            <a:extLst>
              <a:ext uri="{FF2B5EF4-FFF2-40B4-BE49-F238E27FC236}">
                <a16:creationId xmlns:a16="http://schemas.microsoft.com/office/drawing/2014/main" id="{CD14CA1E-8C55-4CC2-950B-595E32A843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7068" y="6015176"/>
            <a:ext cx="1795337" cy="1169518"/>
          </a:xfrm>
          <a:prstGeom prst="rect">
            <a:avLst/>
          </a:prstGeom>
          <a:effectLst>
            <a:outerShdw blurRad="50800" dist="38100" dir="5400000" algn="t" rotWithShape="0">
              <a:prstClr val="black">
                <a:alpha val="40000"/>
              </a:prstClr>
            </a:outerShdw>
          </a:effectLst>
        </p:spPr>
      </p:pic>
      <p:pic>
        <p:nvPicPr>
          <p:cNvPr id="15" name="グラフィックス 14" descr="靴の足跡 単色塗りつぶし">
            <a:extLst>
              <a:ext uri="{FF2B5EF4-FFF2-40B4-BE49-F238E27FC236}">
                <a16:creationId xmlns:a16="http://schemas.microsoft.com/office/drawing/2014/main" id="{362162E3-51BA-4C98-829C-1AA275F452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2648" y="5597313"/>
            <a:ext cx="552427" cy="498451"/>
          </a:xfrm>
          <a:prstGeom prst="rect">
            <a:avLst/>
          </a:prstGeom>
        </p:spPr>
      </p:pic>
      <p:sp>
        <p:nvSpPr>
          <p:cNvPr id="39" name="テキスト ボックス 38">
            <a:extLst>
              <a:ext uri="{FF2B5EF4-FFF2-40B4-BE49-F238E27FC236}">
                <a16:creationId xmlns:a16="http://schemas.microsoft.com/office/drawing/2014/main" id="{56FDE5AE-21ED-4FC2-A2FA-DA3DB5C1DD48}"/>
              </a:ext>
            </a:extLst>
          </p:cNvPr>
          <p:cNvSpPr txBox="1"/>
          <p:nvPr/>
        </p:nvSpPr>
        <p:spPr>
          <a:xfrm>
            <a:off x="7738164" y="6055106"/>
            <a:ext cx="2332431" cy="1200329"/>
          </a:xfrm>
          <a:prstGeom prst="rect">
            <a:avLst/>
          </a:prstGeom>
          <a:noFill/>
        </p:spPr>
        <p:txBody>
          <a:bodyPr wrap="square">
            <a:spAutoFit/>
          </a:bodyPr>
          <a:lstStyle/>
          <a:p>
            <a:r>
              <a:rPr lang="en-US" altLang="ja-JP" sz="1200" dirty="0">
                <a:latin typeface="ふい字" panose="02000609000000000000" pitchFamily="1" charset="-128"/>
                <a:ea typeface="ふい字" panose="02000609000000000000" pitchFamily="1" charset="-128"/>
              </a:rPr>
              <a:t>1935(</a:t>
            </a:r>
            <a:r>
              <a:rPr lang="ja-JP" altLang="en-US" sz="1200" dirty="0">
                <a:latin typeface="ふい字" panose="02000609000000000000" pitchFamily="1" charset="-128"/>
                <a:ea typeface="ふい字" panose="02000609000000000000" pitchFamily="1" charset="-128"/>
              </a:rPr>
              <a:t>昭和</a:t>
            </a:r>
            <a:r>
              <a:rPr lang="en-US" altLang="ja-JP" sz="1200" dirty="0">
                <a:latin typeface="ふい字" panose="02000609000000000000" pitchFamily="1" charset="-128"/>
                <a:ea typeface="ふい字" panose="02000609000000000000" pitchFamily="1" charset="-128"/>
              </a:rPr>
              <a:t>10)</a:t>
            </a:r>
            <a:r>
              <a:rPr lang="ja-JP" altLang="en-US" sz="1200" dirty="0">
                <a:latin typeface="ふい字" panose="02000609000000000000" pitchFamily="1" charset="-128"/>
                <a:ea typeface="ふい字" panose="02000609000000000000" pitchFamily="1" charset="-128"/>
              </a:rPr>
              <a:t>年に日産自動車・横浜工場が操業開始、その当時生産されたエンジンです。</a:t>
            </a:r>
            <a:endParaRPr lang="en-US" altLang="ja-JP" sz="1200" dirty="0">
              <a:latin typeface="ふい字" panose="02000609000000000000" pitchFamily="1" charset="-128"/>
              <a:ea typeface="ふい字" panose="02000609000000000000" pitchFamily="1" charset="-128"/>
            </a:endParaRPr>
          </a:p>
          <a:p>
            <a:r>
              <a:rPr lang="ja-JP" altLang="en-US" sz="1200" dirty="0">
                <a:latin typeface="ふい字" panose="02000609000000000000" pitchFamily="1" charset="-128"/>
                <a:ea typeface="ふい字" panose="02000609000000000000" pitchFamily="1" charset="-128"/>
              </a:rPr>
              <a:t>日本で初めての大量生産方式による生産設備が横浜工場に導入されました。</a:t>
            </a:r>
            <a:endParaRPr lang="en-US" altLang="ja-JP" sz="1200" dirty="0">
              <a:latin typeface="ふい字" panose="02000609000000000000" pitchFamily="1" charset="-128"/>
              <a:ea typeface="ふい字" panose="02000609000000000000" pitchFamily="1" charset="-128"/>
            </a:endParaRPr>
          </a:p>
        </p:txBody>
      </p:sp>
      <p:sp>
        <p:nvSpPr>
          <p:cNvPr id="103" name="テキスト ボックス 102">
            <a:extLst>
              <a:ext uri="{FF2B5EF4-FFF2-40B4-BE49-F238E27FC236}">
                <a16:creationId xmlns:a16="http://schemas.microsoft.com/office/drawing/2014/main" id="{71BDD1E5-2F5B-475E-8596-5E553C11A67B}"/>
              </a:ext>
            </a:extLst>
          </p:cNvPr>
          <p:cNvSpPr txBox="1"/>
          <p:nvPr/>
        </p:nvSpPr>
        <p:spPr>
          <a:xfrm>
            <a:off x="6134258" y="5672125"/>
            <a:ext cx="1869721" cy="323165"/>
          </a:xfrm>
          <a:prstGeom prst="rect">
            <a:avLst/>
          </a:prstGeom>
          <a:noFill/>
        </p:spPr>
        <p:txBody>
          <a:bodyPr wrap="square">
            <a:spAutoFit/>
          </a:bodyPr>
          <a:lstStyle/>
          <a:p>
            <a:r>
              <a:rPr lang="ja-JP" altLang="en-US" sz="1500" dirty="0">
                <a:latin typeface="ふい字" panose="02000609000000000000" pitchFamily="1" charset="-128"/>
                <a:ea typeface="ふい字" panose="02000609000000000000" pitchFamily="1" charset="-128"/>
              </a:rPr>
              <a:t>ちょこっと寄り道</a:t>
            </a:r>
            <a:endParaRPr lang="en-US" altLang="ja-JP" sz="1500" dirty="0">
              <a:latin typeface="ふい字" panose="02000609000000000000" pitchFamily="1" charset="-128"/>
              <a:ea typeface="ふい字" panose="02000609000000000000" pitchFamily="1" charset="-128"/>
            </a:endParaRPr>
          </a:p>
        </p:txBody>
      </p:sp>
      <p:sp>
        <p:nvSpPr>
          <p:cNvPr id="104" name="テキスト ボックス 103">
            <a:extLst>
              <a:ext uri="{FF2B5EF4-FFF2-40B4-BE49-F238E27FC236}">
                <a16:creationId xmlns:a16="http://schemas.microsoft.com/office/drawing/2014/main" id="{94194655-1527-4420-ABC8-8CB4A5D80879}"/>
              </a:ext>
            </a:extLst>
          </p:cNvPr>
          <p:cNvSpPr txBox="1"/>
          <p:nvPr/>
        </p:nvSpPr>
        <p:spPr>
          <a:xfrm>
            <a:off x="5738697" y="5479235"/>
            <a:ext cx="1942608" cy="253916"/>
          </a:xfrm>
          <a:prstGeom prst="rect">
            <a:avLst/>
          </a:prstGeom>
          <a:noFill/>
        </p:spPr>
        <p:txBody>
          <a:bodyPr wrap="square">
            <a:spAutoFit/>
          </a:bodyPr>
          <a:lstStyle/>
          <a:p>
            <a:r>
              <a:rPr lang="ja-JP" altLang="en-US" sz="1050" dirty="0">
                <a:solidFill>
                  <a:srgbClr val="F96767"/>
                </a:solidFill>
                <a:latin typeface="ふい字" panose="02000609000000000000" pitchFamily="1" charset="-128"/>
                <a:ea typeface="ふい字" panose="02000609000000000000" pitchFamily="1" charset="-128"/>
              </a:rPr>
              <a:t>「史的」で横浜の歴史発見！</a:t>
            </a:r>
            <a:endParaRPr lang="en-US" altLang="ja-JP" sz="1050" dirty="0">
              <a:solidFill>
                <a:srgbClr val="F96767"/>
              </a:solidFill>
              <a:latin typeface="ふい字" panose="02000609000000000000" pitchFamily="1" charset="-128"/>
              <a:ea typeface="ふい字" panose="02000609000000000000" pitchFamily="1" charset="-128"/>
            </a:endParaRPr>
          </a:p>
        </p:txBody>
      </p:sp>
      <p:sp>
        <p:nvSpPr>
          <p:cNvPr id="16" name="正方形/長方形 15">
            <a:extLst>
              <a:ext uri="{FF2B5EF4-FFF2-40B4-BE49-F238E27FC236}">
                <a16:creationId xmlns:a16="http://schemas.microsoft.com/office/drawing/2014/main" id="{6566BBBE-CDC8-48CC-9142-72ED8665E8F7}"/>
              </a:ext>
            </a:extLst>
          </p:cNvPr>
          <p:cNvSpPr/>
          <p:nvPr/>
        </p:nvSpPr>
        <p:spPr>
          <a:xfrm>
            <a:off x="336978" y="5491521"/>
            <a:ext cx="5357612" cy="1667087"/>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166387E-95EE-481E-A5EE-D5AB78FA2D0A}"/>
              </a:ext>
            </a:extLst>
          </p:cNvPr>
          <p:cNvSpPr txBox="1"/>
          <p:nvPr/>
        </p:nvSpPr>
        <p:spPr>
          <a:xfrm>
            <a:off x="394965" y="5574219"/>
            <a:ext cx="4924234" cy="484748"/>
          </a:xfrm>
          <a:prstGeom prst="rect">
            <a:avLst/>
          </a:prstGeom>
          <a:noFill/>
        </p:spPr>
        <p:txBody>
          <a:bodyPr wrap="square">
            <a:spAutoFit/>
          </a:bodyPr>
          <a:lstStyle/>
          <a:p>
            <a:r>
              <a:rPr lang="ja-JP" altLang="en-US" sz="1500" b="1" dirty="0">
                <a:latin typeface="メイリオ" panose="020B0604030504040204" pitchFamily="50" charset="-128"/>
                <a:ea typeface="メイリオ" panose="020B0604030504040204" pitchFamily="50" charset="-128"/>
              </a:rPr>
              <a:t>日産　グローバル本社ギャラリー</a:t>
            </a:r>
            <a:endParaRPr lang="en-US" altLang="ja-JP" sz="1500" b="1"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8D34D7C5-8FB0-44D1-A70D-6769FC90FB47}"/>
              </a:ext>
            </a:extLst>
          </p:cNvPr>
          <p:cNvSpPr txBox="1"/>
          <p:nvPr/>
        </p:nvSpPr>
        <p:spPr>
          <a:xfrm>
            <a:off x="384021" y="5859049"/>
            <a:ext cx="5362574" cy="1092607"/>
          </a:xfrm>
          <a:prstGeom prst="rect">
            <a:avLst/>
          </a:prstGeom>
          <a:noFill/>
        </p:spPr>
        <p:txBody>
          <a:bodyPr wrap="square">
            <a:spAutoFit/>
          </a:bodyPr>
          <a:lstStyle/>
          <a:p>
            <a:r>
              <a:rPr lang="ja-JP" altLang="en-US" sz="1300" dirty="0">
                <a:latin typeface="メイリオ" panose="020B0604030504040204" pitchFamily="50" charset="-128"/>
                <a:ea typeface="メイリオ" panose="020B0604030504040204" pitchFamily="50" charset="-128"/>
              </a:rPr>
              <a:t>日産 グローバル本社の</a:t>
            </a:r>
            <a:r>
              <a:rPr lang="en-US" altLang="ja-JP" sz="1300" dirty="0">
                <a:latin typeface="メイリオ" panose="020B0604030504040204" pitchFamily="50" charset="-128"/>
                <a:ea typeface="メイリオ" panose="020B0604030504040204" pitchFamily="50" charset="-128"/>
              </a:rPr>
              <a:t>1</a:t>
            </a:r>
            <a:r>
              <a:rPr lang="ja-JP" altLang="en-US" sz="1300" dirty="0">
                <a:latin typeface="メイリオ" panose="020B0604030504040204" pitchFamily="50" charset="-128"/>
                <a:ea typeface="メイリオ" panose="020B0604030504040204" pitchFamily="50" charset="-128"/>
              </a:rPr>
              <a:t>階に位置するギャラリー。国内外で販売するクルマや、ヘリテージカー、レーシングカーなど常時</a:t>
            </a:r>
            <a:r>
              <a:rPr lang="en-US" altLang="ja-JP" sz="1300" dirty="0">
                <a:latin typeface="メイリオ" panose="020B0604030504040204" pitchFamily="50" charset="-128"/>
                <a:ea typeface="メイリオ" panose="020B0604030504040204" pitchFamily="50" charset="-128"/>
              </a:rPr>
              <a:t>30</a:t>
            </a:r>
            <a:r>
              <a:rPr lang="ja-JP" altLang="en-US" sz="1300" dirty="0">
                <a:latin typeface="メイリオ" panose="020B0604030504040204" pitchFamily="50" charset="-128"/>
                <a:ea typeface="メイリオ" panose="020B0604030504040204" pitchFamily="50" charset="-128"/>
              </a:rPr>
              <a:t>～</a:t>
            </a:r>
            <a:r>
              <a:rPr lang="en-US" altLang="ja-JP" sz="1300" dirty="0">
                <a:latin typeface="メイリオ" panose="020B0604030504040204" pitchFamily="50" charset="-128"/>
                <a:ea typeface="メイリオ" panose="020B0604030504040204" pitchFamily="50" charset="-128"/>
              </a:rPr>
              <a:t>40</a:t>
            </a:r>
            <a:r>
              <a:rPr lang="ja-JP" altLang="en-US" sz="1300" dirty="0">
                <a:latin typeface="メイリオ" panose="020B0604030504040204" pitchFamily="50" charset="-128"/>
                <a:ea typeface="メイリオ" panose="020B0604030504040204" pitchFamily="50" charset="-128"/>
              </a:rPr>
              <a:t>台を展示しています。日産の歴史に触れることができるヘリテージコーナーや、日産の最新技術に関する情報も展示車や体験什器と共に知ることができます。</a:t>
            </a:r>
            <a:endParaRPr lang="en-US" altLang="ja-JP" sz="1300" dirty="0">
              <a:latin typeface="メイリオ" panose="020B0604030504040204" pitchFamily="50" charset="-128"/>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65968B0F-9D55-4184-B719-19D43ACDF5EE}"/>
              </a:ext>
            </a:extLst>
          </p:cNvPr>
          <p:cNvSpPr txBox="1"/>
          <p:nvPr/>
        </p:nvSpPr>
        <p:spPr>
          <a:xfrm>
            <a:off x="438249" y="7011472"/>
            <a:ext cx="4186785"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045-523-5555</a:t>
            </a:r>
            <a:r>
              <a:rPr lang="ja-JP" altLang="en-US" sz="900" dirty="0">
                <a:latin typeface="メイリオ" panose="020B0604030504040204" pitchFamily="50" charset="-128"/>
                <a:ea typeface="メイリオ" panose="020B0604030504040204" pitchFamily="50" charset="-128"/>
              </a:rPr>
              <a:t>　　予約：不要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横浜市西区高島１丁目１−１</a:t>
            </a:r>
            <a:endParaRPr lang="ja-JP" altLang="en-US" sz="900" dirty="0"/>
          </a:p>
        </p:txBody>
      </p:sp>
      <p:grpSp>
        <p:nvGrpSpPr>
          <p:cNvPr id="2" name="グループ化 1">
            <a:extLst>
              <a:ext uri="{FF2B5EF4-FFF2-40B4-BE49-F238E27FC236}">
                <a16:creationId xmlns:a16="http://schemas.microsoft.com/office/drawing/2014/main" id="{F982707F-A9A0-4195-9265-828DA236AF77}"/>
              </a:ext>
            </a:extLst>
          </p:cNvPr>
          <p:cNvGrpSpPr/>
          <p:nvPr/>
        </p:nvGrpSpPr>
        <p:grpSpPr>
          <a:xfrm>
            <a:off x="384021" y="809822"/>
            <a:ext cx="892183" cy="792000"/>
            <a:chOff x="384021" y="809822"/>
            <a:chExt cx="892183" cy="792000"/>
          </a:xfrm>
        </p:grpSpPr>
        <p:sp>
          <p:nvSpPr>
            <p:cNvPr id="99" name="楕円 98">
              <a:extLst>
                <a:ext uri="{FF2B5EF4-FFF2-40B4-BE49-F238E27FC236}">
                  <a16:creationId xmlns:a16="http://schemas.microsoft.com/office/drawing/2014/main" id="{FB66C001-2A60-42DF-840F-66F5CD55F138}"/>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0" name="楕円 99">
              <a:extLst>
                <a:ext uri="{FF2B5EF4-FFF2-40B4-BE49-F238E27FC236}">
                  <a16:creationId xmlns:a16="http://schemas.microsoft.com/office/drawing/2014/main" id="{0D4DF75F-5F81-4FCE-A1C7-0DE557366ACA}"/>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B77AA7DE-E4F0-4A2D-B7DA-D981CF4C641A}"/>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pic>
        <p:nvPicPr>
          <p:cNvPr id="3" name="図 2">
            <a:extLst>
              <a:ext uri="{FF2B5EF4-FFF2-40B4-BE49-F238E27FC236}">
                <a16:creationId xmlns:a16="http://schemas.microsoft.com/office/drawing/2014/main" id="{9A3630BD-2CBB-4FDC-AED2-FA2EAD8E5B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05176" y="2961632"/>
            <a:ext cx="2640609" cy="1759966"/>
          </a:xfrm>
          <a:prstGeom prst="rect">
            <a:avLst/>
          </a:prstGeom>
        </p:spPr>
      </p:pic>
      <p:pic>
        <p:nvPicPr>
          <p:cNvPr id="5" name="図 4">
            <a:extLst>
              <a:ext uri="{FF2B5EF4-FFF2-40B4-BE49-F238E27FC236}">
                <a16:creationId xmlns:a16="http://schemas.microsoft.com/office/drawing/2014/main" id="{9DD05C64-4422-4B84-9CF1-A5820C4768B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9593" y="1899475"/>
            <a:ext cx="4617778" cy="2851478"/>
          </a:xfrm>
          <a:prstGeom prst="rect">
            <a:avLst/>
          </a:prstGeom>
        </p:spPr>
      </p:pic>
    </p:spTree>
    <p:extLst>
      <p:ext uri="{BB962C8B-B14F-4D97-AF65-F5344CB8AC3E}">
        <p14:creationId xmlns:p14="http://schemas.microsoft.com/office/powerpoint/2010/main" val="30148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F478EC4-90CE-4104-BA67-8A7BDFEA6112}"/>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D645A9E-0B52-4456-A923-8E0691C1393C}"/>
              </a:ext>
            </a:extLst>
          </p:cNvPr>
          <p:cNvSpPr/>
          <p:nvPr/>
        </p:nvSpPr>
        <p:spPr>
          <a:xfrm>
            <a:off x="239152" y="295275"/>
            <a:ext cx="9957223" cy="6995264"/>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5" name="図 4" descr="椅子に座っている人たち&#10;&#10;低い精度で自動的に生成された説明">
            <a:extLst>
              <a:ext uri="{FF2B5EF4-FFF2-40B4-BE49-F238E27FC236}">
                <a16:creationId xmlns:a16="http://schemas.microsoft.com/office/drawing/2014/main" id="{C17B3BAC-FDFE-47E1-83F8-8FC9973344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82201" y="3259608"/>
            <a:ext cx="1865462" cy="1489790"/>
          </a:xfrm>
          <a:prstGeom prst="rect">
            <a:avLst/>
          </a:prstGeom>
          <a:effectLst>
            <a:outerShdw blurRad="50800" dist="38100" dir="5400000" algn="t" rotWithShape="0">
              <a:prstClr val="black">
                <a:alpha val="40000"/>
              </a:prstClr>
            </a:outerShdw>
          </a:effectLst>
        </p:spPr>
      </p:pic>
      <p:pic>
        <p:nvPicPr>
          <p:cNvPr id="11" name="図 10" descr="建物, 道路, 屋外, ストリート が含まれている画像&#10;&#10;自動的に生成された説明">
            <a:extLst>
              <a:ext uri="{FF2B5EF4-FFF2-40B4-BE49-F238E27FC236}">
                <a16:creationId xmlns:a16="http://schemas.microsoft.com/office/drawing/2014/main" id="{92F82425-C2DF-48A8-8382-A304DA7E2F3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2785" y="1268072"/>
            <a:ext cx="4431600" cy="2581801"/>
          </a:xfrm>
          <a:prstGeom prst="rect">
            <a:avLst/>
          </a:prstGeom>
          <a:effectLst>
            <a:outerShdw blurRad="50800" dist="38100" dir="5400000" algn="t" rotWithShape="0">
              <a:prstClr val="black">
                <a:alpha val="40000"/>
              </a:prstClr>
            </a:outerShdw>
          </a:effectLst>
        </p:spPr>
      </p:pic>
      <p:sp>
        <p:nvSpPr>
          <p:cNvPr id="61" name="テキスト ボックス 60">
            <a:extLst>
              <a:ext uri="{FF2B5EF4-FFF2-40B4-BE49-F238E27FC236}">
                <a16:creationId xmlns:a16="http://schemas.microsoft.com/office/drawing/2014/main" id="{369A8E93-3BC0-461A-B7A7-73F567896B9A}"/>
              </a:ext>
            </a:extLst>
          </p:cNvPr>
          <p:cNvSpPr txBox="1"/>
          <p:nvPr/>
        </p:nvSpPr>
        <p:spPr>
          <a:xfrm>
            <a:off x="574336" y="6362998"/>
            <a:ext cx="4572000"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045-472-5890</a:t>
            </a:r>
            <a:r>
              <a:rPr lang="ja-JP" altLang="en-US" sz="900" dirty="0">
                <a:latin typeface="メイリオ" panose="020B0604030504040204" pitchFamily="50" charset="-128"/>
                <a:ea typeface="メイリオ" panose="020B0604030504040204" pitchFamily="50" charset="-128"/>
              </a:rPr>
              <a:t>　　予約：要（</a:t>
            </a:r>
            <a:r>
              <a:rPr lang="en-US" altLang="ja-JP" sz="900" dirty="0">
                <a:latin typeface="メイリオ" panose="020B0604030504040204" pitchFamily="50" charset="-128"/>
                <a:ea typeface="メイリオ" panose="020B0604030504040204" pitchFamily="50" charset="-128"/>
              </a:rPr>
              <a:t>HP</a:t>
            </a:r>
            <a:r>
              <a:rPr lang="ja-JP" altLang="en-US" sz="900" dirty="0">
                <a:latin typeface="メイリオ" panose="020B0604030504040204" pitchFamily="50" charset="-128"/>
                <a:ea typeface="メイリオ" panose="020B0604030504040204" pitchFamily="50" charset="-128"/>
              </a:rPr>
              <a:t>から　</a:t>
            </a:r>
            <a:r>
              <a:rPr lang="en-US" altLang="ja-JP" sz="900" dirty="0">
                <a:latin typeface="メイリオ" panose="020B0604030504040204" pitchFamily="50" charset="-128"/>
                <a:ea typeface="メイリオ" panose="020B0604030504040204" pitchFamily="50" charset="-128"/>
              </a:rPr>
              <a:t>kiyoken.com/factory</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台</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要予約</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横浜市都筑区川向町</a:t>
            </a:r>
            <a:r>
              <a:rPr lang="en-US" altLang="zh-CN" sz="900" dirty="0">
                <a:latin typeface="メイリオ" panose="020B0604030504040204" pitchFamily="50" charset="-128"/>
                <a:ea typeface="メイリオ" panose="020B0604030504040204" pitchFamily="50" charset="-128"/>
              </a:rPr>
              <a:t>675-1</a:t>
            </a:r>
            <a:endParaRPr lang="en-US" altLang="ja-JP" sz="900"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59762B5C-3979-4B80-851E-4C9D1B8B6EC0}"/>
              </a:ext>
            </a:extLst>
          </p:cNvPr>
          <p:cNvGrpSpPr/>
          <p:nvPr/>
        </p:nvGrpSpPr>
        <p:grpSpPr>
          <a:xfrm>
            <a:off x="653690" y="5837397"/>
            <a:ext cx="4362499" cy="470119"/>
            <a:chOff x="5700328" y="6829934"/>
            <a:chExt cx="4362499" cy="470119"/>
          </a:xfrm>
        </p:grpSpPr>
        <p:sp>
          <p:nvSpPr>
            <p:cNvPr id="33" name="正方形/長方形 32">
              <a:extLst>
                <a:ext uri="{FF2B5EF4-FFF2-40B4-BE49-F238E27FC236}">
                  <a16:creationId xmlns:a16="http://schemas.microsoft.com/office/drawing/2014/main" id="{FB572FE2-7CB0-42B9-B446-60442BC79F59}"/>
                </a:ext>
              </a:extLst>
            </p:cNvPr>
            <p:cNvSpPr/>
            <p:nvPr/>
          </p:nvSpPr>
          <p:spPr>
            <a:xfrm>
              <a:off x="5700328" y="6850167"/>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34" name="矢印: 五方向 33">
              <a:extLst>
                <a:ext uri="{FF2B5EF4-FFF2-40B4-BE49-F238E27FC236}">
                  <a16:creationId xmlns:a16="http://schemas.microsoft.com/office/drawing/2014/main" id="{6CE8AFF8-45AC-43CF-A176-C654C630CB72}"/>
                </a:ext>
              </a:extLst>
            </p:cNvPr>
            <p:cNvSpPr/>
            <p:nvPr/>
          </p:nvSpPr>
          <p:spPr>
            <a:xfrm>
              <a:off x="5701968" y="6848121"/>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36" name="テキスト ボックス 35">
              <a:extLst>
                <a:ext uri="{FF2B5EF4-FFF2-40B4-BE49-F238E27FC236}">
                  <a16:creationId xmlns:a16="http://schemas.microsoft.com/office/drawing/2014/main" id="{B672686B-67E9-40C4-B7CF-247F871C6D3E}"/>
                </a:ext>
              </a:extLst>
            </p:cNvPr>
            <p:cNvSpPr txBox="1"/>
            <p:nvPr/>
          </p:nvSpPr>
          <p:spPr>
            <a:xfrm>
              <a:off x="6582273" y="6834124"/>
              <a:ext cx="892201" cy="261610"/>
            </a:xfrm>
            <a:prstGeom prst="rect">
              <a:avLst/>
            </a:prstGeom>
            <a:noFill/>
            <a:ln>
              <a:noFill/>
            </a:ln>
          </p:spPr>
          <p:txBody>
            <a:bodyPr wrap="square">
              <a:spAutoFit/>
            </a:bodyPr>
            <a:lstStyle/>
            <a:p>
              <a:pPr algn="ctr"/>
              <a:r>
                <a:rPr kumimoji="1" lang="en-US" altLang="ja-JP" sz="1050" dirty="0">
                  <a:solidFill>
                    <a:srgbClr val="FF6D09"/>
                  </a:solidFill>
                  <a:latin typeface="メイリオ" panose="020B0604030504040204" pitchFamily="50" charset="-128"/>
                  <a:ea typeface="メイリオ" panose="020B0604030504040204" pitchFamily="50" charset="-128"/>
                </a:rPr>
                <a:t>1</a:t>
              </a:r>
              <a:r>
                <a:rPr kumimoji="1" lang="ja-JP" altLang="en-US" sz="1050" dirty="0">
                  <a:solidFill>
                    <a:srgbClr val="FF6D09"/>
                  </a:solidFill>
                  <a:latin typeface="メイリオ" panose="020B0604030504040204" pitchFamily="50" charset="-128"/>
                  <a:ea typeface="メイリオ" panose="020B0604030504040204" pitchFamily="50" charset="-128"/>
                </a:rPr>
                <a:t>時間</a:t>
              </a:r>
            </a:p>
          </p:txBody>
        </p:sp>
        <p:sp>
          <p:nvSpPr>
            <p:cNvPr id="37" name="正方形/長方形 36">
              <a:extLst>
                <a:ext uri="{FF2B5EF4-FFF2-40B4-BE49-F238E27FC236}">
                  <a16:creationId xmlns:a16="http://schemas.microsoft.com/office/drawing/2014/main" id="{5DE31F51-DC73-4E8D-BCE4-599DBA367874}"/>
                </a:ext>
              </a:extLst>
            </p:cNvPr>
            <p:cNvSpPr/>
            <p:nvPr/>
          </p:nvSpPr>
          <p:spPr>
            <a:xfrm>
              <a:off x="7928704" y="6850294"/>
              <a:ext cx="1986615"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38" name="矢印: 五方向 37">
              <a:extLst>
                <a:ext uri="{FF2B5EF4-FFF2-40B4-BE49-F238E27FC236}">
                  <a16:creationId xmlns:a16="http://schemas.microsoft.com/office/drawing/2014/main" id="{AB2E204B-6F1D-4ECA-9067-475BDE182C78}"/>
                </a:ext>
              </a:extLst>
            </p:cNvPr>
            <p:cNvSpPr/>
            <p:nvPr/>
          </p:nvSpPr>
          <p:spPr>
            <a:xfrm>
              <a:off x="7930344" y="6848248"/>
              <a:ext cx="1095976"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受け入れ可能人数</a:t>
              </a:r>
            </a:p>
          </p:txBody>
        </p:sp>
        <p:sp>
          <p:nvSpPr>
            <p:cNvPr id="39" name="テキスト ボックス 38">
              <a:extLst>
                <a:ext uri="{FF2B5EF4-FFF2-40B4-BE49-F238E27FC236}">
                  <a16:creationId xmlns:a16="http://schemas.microsoft.com/office/drawing/2014/main" id="{3EB52D3E-82FB-48F5-BD77-1A1904DCDCAC}"/>
                </a:ext>
              </a:extLst>
            </p:cNvPr>
            <p:cNvSpPr txBox="1"/>
            <p:nvPr/>
          </p:nvSpPr>
          <p:spPr>
            <a:xfrm>
              <a:off x="8966850" y="6829934"/>
              <a:ext cx="1095977" cy="261610"/>
            </a:xfrm>
            <a:prstGeom prst="rect">
              <a:avLst/>
            </a:prstGeom>
            <a:noFill/>
            <a:ln>
              <a:noFill/>
            </a:ln>
          </p:spPr>
          <p:txBody>
            <a:bodyPr wrap="square">
              <a:spAutoFit/>
            </a:bodyPr>
            <a:lstStyle/>
            <a:p>
              <a:pPr algn="ctr"/>
              <a:r>
                <a:rPr kumimoji="1" lang="ja-JP" altLang="en-US" sz="1100" dirty="0">
                  <a:solidFill>
                    <a:srgbClr val="FF6D09"/>
                  </a:solidFill>
                  <a:latin typeface="メイリオ" panose="020B0604030504040204" pitchFamily="50" charset="-128"/>
                  <a:ea typeface="メイリオ" panose="020B0604030504040204" pitchFamily="50" charset="-128"/>
                </a:rPr>
                <a:t>～</a:t>
              </a:r>
              <a:r>
                <a:rPr kumimoji="1" lang="en-US" altLang="ja-JP" sz="1050" dirty="0">
                  <a:solidFill>
                    <a:srgbClr val="FF6D09"/>
                  </a:solidFill>
                  <a:latin typeface="メイリオ" panose="020B0604030504040204" pitchFamily="50" charset="-128"/>
                  <a:ea typeface="メイリオ" panose="020B0604030504040204" pitchFamily="50" charset="-128"/>
                </a:rPr>
                <a:t>60</a:t>
              </a:r>
              <a:r>
                <a:rPr kumimoji="1" lang="ja-JP" altLang="en-US" sz="1050" dirty="0">
                  <a:solidFill>
                    <a:srgbClr val="FF6D09"/>
                  </a:solidFill>
                  <a:latin typeface="メイリオ" panose="020B0604030504040204" pitchFamily="50" charset="-128"/>
                  <a:ea typeface="メイリオ" panose="020B0604030504040204" pitchFamily="50" charset="-128"/>
                </a:rPr>
                <a:t>人</a:t>
              </a:r>
              <a:endParaRPr kumimoji="1" lang="ja-JP" altLang="en-US" sz="1100" dirty="0">
                <a:solidFill>
                  <a:srgbClr val="FF6D09"/>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ECE1F835-2E6C-48E3-BA7E-6963D41B000D}"/>
                </a:ext>
              </a:extLst>
            </p:cNvPr>
            <p:cNvSpPr/>
            <p:nvPr/>
          </p:nvSpPr>
          <p:spPr>
            <a:xfrm>
              <a:off x="5700444" y="7051522"/>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41" name="矢印: 五方向 40">
              <a:extLst>
                <a:ext uri="{FF2B5EF4-FFF2-40B4-BE49-F238E27FC236}">
                  <a16:creationId xmlns:a16="http://schemas.microsoft.com/office/drawing/2014/main" id="{9891F979-6688-4F6A-A4E1-BA492CE295E6}"/>
                </a:ext>
              </a:extLst>
            </p:cNvPr>
            <p:cNvSpPr/>
            <p:nvPr/>
          </p:nvSpPr>
          <p:spPr>
            <a:xfrm>
              <a:off x="5705259" y="7049476"/>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6D09"/>
                  </a:solidFill>
                  <a:latin typeface="メイリオ" panose="020B0604030504040204" pitchFamily="50" charset="-128"/>
                  <a:ea typeface="メイリオ" panose="020B0604030504040204" pitchFamily="50" charset="-128"/>
                </a:rPr>
                <a:t>料金</a:t>
              </a:r>
            </a:p>
          </p:txBody>
        </p:sp>
        <p:sp>
          <p:nvSpPr>
            <p:cNvPr id="42" name="テキスト ボックス 41">
              <a:extLst>
                <a:ext uri="{FF2B5EF4-FFF2-40B4-BE49-F238E27FC236}">
                  <a16:creationId xmlns:a16="http://schemas.microsoft.com/office/drawing/2014/main" id="{5C868ED7-45AD-4E9B-9718-D43C622AB022}"/>
                </a:ext>
              </a:extLst>
            </p:cNvPr>
            <p:cNvSpPr txBox="1"/>
            <p:nvPr/>
          </p:nvSpPr>
          <p:spPr>
            <a:xfrm>
              <a:off x="6391264" y="7038443"/>
              <a:ext cx="1227964" cy="261610"/>
            </a:xfrm>
            <a:prstGeom prst="rect">
              <a:avLst/>
            </a:prstGeom>
            <a:noFill/>
            <a:ln>
              <a:noFill/>
            </a:ln>
          </p:spPr>
          <p:txBody>
            <a:bodyPr wrap="square">
              <a:spAutoFit/>
            </a:bodyPr>
            <a:lstStyle/>
            <a:p>
              <a:pPr algn="ctr"/>
              <a:r>
                <a:rPr kumimoji="1" lang="ja-JP" altLang="en-US" sz="1050" dirty="0">
                  <a:solidFill>
                    <a:srgbClr val="FF6D09"/>
                  </a:solidFill>
                  <a:latin typeface="メイリオ" panose="020B0604030504040204" pitchFamily="50" charset="-128"/>
                  <a:ea typeface="メイリオ" panose="020B0604030504040204" pitchFamily="50" charset="-128"/>
                </a:rPr>
                <a:t>無料</a:t>
              </a:r>
            </a:p>
          </p:txBody>
        </p:sp>
      </p:grpSp>
      <p:grpSp>
        <p:nvGrpSpPr>
          <p:cNvPr id="43" name="グループ化 42">
            <a:extLst>
              <a:ext uri="{FF2B5EF4-FFF2-40B4-BE49-F238E27FC236}">
                <a16:creationId xmlns:a16="http://schemas.microsoft.com/office/drawing/2014/main" id="{8B683C0C-9BC0-4EB5-A56C-C502B9955DDE}"/>
              </a:ext>
            </a:extLst>
          </p:cNvPr>
          <p:cNvGrpSpPr/>
          <p:nvPr/>
        </p:nvGrpSpPr>
        <p:grpSpPr>
          <a:xfrm>
            <a:off x="3985918" y="134928"/>
            <a:ext cx="1916608" cy="722840"/>
            <a:chOff x="2909658" y="478397"/>
            <a:chExt cx="2602314" cy="981451"/>
          </a:xfrm>
        </p:grpSpPr>
        <p:sp>
          <p:nvSpPr>
            <p:cNvPr id="44" name="楕円 43">
              <a:extLst>
                <a:ext uri="{FF2B5EF4-FFF2-40B4-BE49-F238E27FC236}">
                  <a16:creationId xmlns:a16="http://schemas.microsoft.com/office/drawing/2014/main" id="{4B989E5B-FC8F-4E99-A90D-B16B48C9FE7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楕円 44">
              <a:extLst>
                <a:ext uri="{FF2B5EF4-FFF2-40B4-BE49-F238E27FC236}">
                  <a16:creationId xmlns:a16="http://schemas.microsoft.com/office/drawing/2014/main" id="{64DF2D0F-9DEF-4B5B-A288-8966858E76BB}"/>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46" name="グループ化 45">
              <a:extLst>
                <a:ext uri="{FF2B5EF4-FFF2-40B4-BE49-F238E27FC236}">
                  <a16:creationId xmlns:a16="http://schemas.microsoft.com/office/drawing/2014/main" id="{565406B5-50FC-4D61-8583-CC1A335BD3F7}"/>
                </a:ext>
              </a:extLst>
            </p:cNvPr>
            <p:cNvGrpSpPr/>
            <p:nvPr/>
          </p:nvGrpSpPr>
          <p:grpSpPr>
            <a:xfrm>
              <a:off x="2981173" y="478397"/>
              <a:ext cx="2530799" cy="914400"/>
              <a:chOff x="441001" y="231405"/>
              <a:chExt cx="2530799" cy="914400"/>
            </a:xfrm>
          </p:grpSpPr>
          <p:sp>
            <p:nvSpPr>
              <p:cNvPr id="63" name="楕円 62">
                <a:extLst>
                  <a:ext uri="{FF2B5EF4-FFF2-40B4-BE49-F238E27FC236}">
                    <a16:creationId xmlns:a16="http://schemas.microsoft.com/office/drawing/2014/main" id="{ECA42231-FAC0-4DEF-B191-018A95B7D0D7}"/>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9434C7C7-E763-4A2A-821A-7202DD18A49A}"/>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楕円 64">
                <a:extLst>
                  <a:ext uri="{FF2B5EF4-FFF2-40B4-BE49-F238E27FC236}">
                    <a16:creationId xmlns:a16="http://schemas.microsoft.com/office/drawing/2014/main" id="{A68D501A-17B3-43AF-8ABC-E80779A4E52B}"/>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7" name="楕円 46">
              <a:extLst>
                <a:ext uri="{FF2B5EF4-FFF2-40B4-BE49-F238E27FC236}">
                  <a16:creationId xmlns:a16="http://schemas.microsoft.com/office/drawing/2014/main" id="{E5CF4FE5-C2E9-4FFA-A36D-013F02FA6999}"/>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楕円 61">
              <a:extLst>
                <a:ext uri="{FF2B5EF4-FFF2-40B4-BE49-F238E27FC236}">
                  <a16:creationId xmlns:a16="http://schemas.microsoft.com/office/drawing/2014/main" id="{B6A5563F-510A-46CF-9AE0-41F8FB394DEF}"/>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6" name="テキスト ボックス 65">
            <a:extLst>
              <a:ext uri="{FF2B5EF4-FFF2-40B4-BE49-F238E27FC236}">
                <a16:creationId xmlns:a16="http://schemas.microsoft.com/office/drawing/2014/main" id="{7F2AA117-5B9E-4B02-AFC8-A743447FE9CE}"/>
              </a:ext>
            </a:extLst>
          </p:cNvPr>
          <p:cNvSpPr txBox="1"/>
          <p:nvPr/>
        </p:nvSpPr>
        <p:spPr>
          <a:xfrm>
            <a:off x="2597122" y="362588"/>
            <a:ext cx="3191995"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子どもから大人までみんな大好き</a:t>
            </a:r>
          </a:p>
        </p:txBody>
      </p:sp>
      <p:sp>
        <p:nvSpPr>
          <p:cNvPr id="71" name="テキスト ボックス 70">
            <a:extLst>
              <a:ext uri="{FF2B5EF4-FFF2-40B4-BE49-F238E27FC236}">
                <a16:creationId xmlns:a16="http://schemas.microsoft.com/office/drawing/2014/main" id="{3149F119-2D62-4356-93BA-686AFAC3135C}"/>
              </a:ext>
            </a:extLst>
          </p:cNvPr>
          <p:cNvSpPr txBox="1"/>
          <p:nvPr/>
        </p:nvSpPr>
        <p:spPr>
          <a:xfrm>
            <a:off x="544065" y="3952118"/>
            <a:ext cx="4533589" cy="1692771"/>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シウマイがどんどんつくられていく様子は圧巻！</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シウマイや、お弁当の製造工程、駅弁の歴史などが楽しく学べる工場見学。</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見学の後はできたてのシウマイや、シウマイ弁当のおかず、中華菓子をご試食いただきます。記念撮影スポットでは、シウマイ娘の制服を着て撮影もでき、お子様から大人の方までお楽しみいただけます。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nvGrpSpPr>
          <p:cNvPr id="58" name="グループ化 57">
            <a:extLst>
              <a:ext uri="{FF2B5EF4-FFF2-40B4-BE49-F238E27FC236}">
                <a16:creationId xmlns:a16="http://schemas.microsoft.com/office/drawing/2014/main" id="{47043685-F73D-4280-9B78-338ED08BEB89}"/>
              </a:ext>
            </a:extLst>
          </p:cNvPr>
          <p:cNvGrpSpPr/>
          <p:nvPr/>
        </p:nvGrpSpPr>
        <p:grpSpPr>
          <a:xfrm>
            <a:off x="524255" y="639801"/>
            <a:ext cx="5439600" cy="545276"/>
            <a:chOff x="860101" y="303195"/>
            <a:chExt cx="5136484" cy="889448"/>
          </a:xfrm>
          <a:solidFill>
            <a:srgbClr val="F96767"/>
          </a:solidFill>
          <a:effectLst>
            <a:outerShdw blurRad="50800" dist="38100" dir="5400000" algn="t" rotWithShape="0">
              <a:prstClr val="black">
                <a:alpha val="40000"/>
              </a:prstClr>
            </a:outerShdw>
          </a:effectLst>
        </p:grpSpPr>
        <p:sp>
          <p:nvSpPr>
            <p:cNvPr id="59" name="四角形: 角を丸くする 58">
              <a:extLst>
                <a:ext uri="{FF2B5EF4-FFF2-40B4-BE49-F238E27FC236}">
                  <a16:creationId xmlns:a16="http://schemas.microsoft.com/office/drawing/2014/main" id="{E0D1DC21-C812-4FAC-86C7-D35CB622F1FD}"/>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0" name="テキスト ボックス 59">
              <a:extLst>
                <a:ext uri="{FF2B5EF4-FFF2-40B4-BE49-F238E27FC236}">
                  <a16:creationId xmlns:a16="http://schemas.microsoft.com/office/drawing/2014/main" id="{036A8E28-8862-4F3E-A386-3FA7FA81C5B3}"/>
                </a:ext>
              </a:extLst>
            </p:cNvPr>
            <p:cNvSpPr txBox="1"/>
            <p:nvPr/>
          </p:nvSpPr>
          <p:spPr>
            <a:xfrm>
              <a:off x="1778958" y="439580"/>
              <a:ext cx="3679766" cy="753063"/>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崎陽軒 横浜工場</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5" name="正方形/長方形 74">
            <a:extLst>
              <a:ext uri="{FF2B5EF4-FFF2-40B4-BE49-F238E27FC236}">
                <a16:creationId xmlns:a16="http://schemas.microsoft.com/office/drawing/2014/main" id="{F03C176F-1620-4F7C-90C0-72C2038AB5F4}"/>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625D2526-27B2-4572-B922-7E9738230D35}"/>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B4540014-D625-4CE3-A40D-A5C439C5E86E}"/>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17B17A28-CC7E-4F93-884E-0FBA080E8518}"/>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E33320EE-4DE6-4A78-ADE3-A9D87165A07A}"/>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D9334CAF-F3F8-4795-A49E-30793B13C56B}"/>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F8A6A142-30C8-436C-90F5-2713E36A8EE8}"/>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82" name="テキスト ボックス 81">
            <a:extLst>
              <a:ext uri="{FF2B5EF4-FFF2-40B4-BE49-F238E27FC236}">
                <a16:creationId xmlns:a16="http://schemas.microsoft.com/office/drawing/2014/main" id="{A6FE6AB8-CC56-4FB3-929D-9BA2485CA6D6}"/>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83" name="テキスト ボックス 82">
            <a:extLst>
              <a:ext uri="{FF2B5EF4-FFF2-40B4-BE49-F238E27FC236}">
                <a16:creationId xmlns:a16="http://schemas.microsoft.com/office/drawing/2014/main" id="{CFCB1DE4-856E-4655-AE58-7B2BF0E6C877}"/>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84" name="テキスト ボックス 83">
            <a:extLst>
              <a:ext uri="{FF2B5EF4-FFF2-40B4-BE49-F238E27FC236}">
                <a16:creationId xmlns:a16="http://schemas.microsoft.com/office/drawing/2014/main" id="{66F62FCA-15B0-40DC-8E55-81965E202B7D}"/>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85" name="テキスト ボックス 84">
            <a:extLst>
              <a:ext uri="{FF2B5EF4-FFF2-40B4-BE49-F238E27FC236}">
                <a16:creationId xmlns:a16="http://schemas.microsoft.com/office/drawing/2014/main" id="{88973728-229A-444A-9750-C5DF9CE65990}"/>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86" name="正方形/長方形 85">
            <a:extLst>
              <a:ext uri="{FF2B5EF4-FFF2-40B4-BE49-F238E27FC236}">
                <a16:creationId xmlns:a16="http://schemas.microsoft.com/office/drawing/2014/main" id="{24B9E6BA-BC9E-40E6-AFB1-D98B0EA4301F}"/>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0350C8A3-0B68-484B-BEAB-D67909D79C90}"/>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88" name="テキスト ボックス 87">
            <a:extLst>
              <a:ext uri="{FF2B5EF4-FFF2-40B4-BE49-F238E27FC236}">
                <a16:creationId xmlns:a16="http://schemas.microsoft.com/office/drawing/2014/main" id="{0CE8C429-D17D-4EAD-B915-0F58C92CCFE5}"/>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pic>
        <p:nvPicPr>
          <p:cNvPr id="4" name="図 3" descr="誕生日のケーキ&#10;&#10;自動的に生成された説明">
            <a:extLst>
              <a:ext uri="{FF2B5EF4-FFF2-40B4-BE49-F238E27FC236}">
                <a16:creationId xmlns:a16="http://schemas.microsoft.com/office/drawing/2014/main" id="{7F409025-84EB-49B9-BBFA-EFEAC6D0D3CD}"/>
              </a:ext>
            </a:extLst>
          </p:cNvPr>
          <p:cNvPicPr>
            <a:picLocks noChangeAspect="1"/>
          </p:cNvPicPr>
          <p:nvPr/>
        </p:nvPicPr>
        <p:blipFill>
          <a:blip r:embed="rId6" cstate="print">
            <a:alphaModFix amt="95000"/>
            <a:extLst>
              <a:ext uri="{28A0092B-C50C-407E-A947-70E740481C1C}">
                <a14:useLocalDpi xmlns:a14="http://schemas.microsoft.com/office/drawing/2010/main"/>
              </a:ext>
            </a:extLst>
          </a:blip>
          <a:stretch>
            <a:fillRect/>
          </a:stretch>
        </p:blipFill>
        <p:spPr>
          <a:xfrm rot="20869449">
            <a:off x="8791441" y="119345"/>
            <a:ext cx="1143719" cy="1198543"/>
          </a:xfrm>
          <a:prstGeom prst="rect">
            <a:avLst/>
          </a:prstGeom>
          <a:effectLst>
            <a:outerShdw blurRad="50800" dist="38100" dir="5400000" algn="t" rotWithShape="0">
              <a:schemeClr val="accent1">
                <a:alpha val="40000"/>
              </a:schemeClr>
            </a:outerShdw>
          </a:effectLst>
        </p:spPr>
      </p:pic>
      <p:sp>
        <p:nvSpPr>
          <p:cNvPr id="73" name="正方形/長方形 72">
            <a:extLst>
              <a:ext uri="{FF2B5EF4-FFF2-40B4-BE49-F238E27FC236}">
                <a16:creationId xmlns:a16="http://schemas.microsoft.com/office/drawing/2014/main" id="{15CED011-9903-4D23-9043-6C5D50230E6B}"/>
              </a:ext>
            </a:extLst>
          </p:cNvPr>
          <p:cNvSpPr/>
          <p:nvPr/>
        </p:nvSpPr>
        <p:spPr>
          <a:xfrm>
            <a:off x="5008533" y="1236260"/>
            <a:ext cx="5100495" cy="1949589"/>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9" name="図 8" descr="人, 屋内, 天井, 立つ が含まれている画像&#10;&#10;自動的に生成された説明">
            <a:extLst>
              <a:ext uri="{FF2B5EF4-FFF2-40B4-BE49-F238E27FC236}">
                <a16:creationId xmlns:a16="http://schemas.microsoft.com/office/drawing/2014/main" id="{AC05383B-11E9-4D74-94EF-3544D6800C2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82201" y="1477424"/>
            <a:ext cx="1863725" cy="1479161"/>
          </a:xfrm>
          <a:prstGeom prst="rect">
            <a:avLst/>
          </a:prstGeom>
          <a:effectLst>
            <a:outerShdw blurRad="50800" dist="38100" dir="5400000" algn="t" rotWithShape="0">
              <a:prstClr val="black">
                <a:alpha val="40000"/>
              </a:prstClr>
            </a:outerShdw>
          </a:effectLst>
        </p:spPr>
      </p:pic>
      <p:sp>
        <p:nvSpPr>
          <p:cNvPr id="72" name="テキスト ボックス 71">
            <a:extLst>
              <a:ext uri="{FF2B5EF4-FFF2-40B4-BE49-F238E27FC236}">
                <a16:creationId xmlns:a16="http://schemas.microsoft.com/office/drawing/2014/main" id="{ED32FCAF-E0C0-4318-AB96-D965EBA120DD}"/>
              </a:ext>
            </a:extLst>
          </p:cNvPr>
          <p:cNvSpPr txBox="1"/>
          <p:nvPr/>
        </p:nvSpPr>
        <p:spPr>
          <a:xfrm>
            <a:off x="5085235" y="2153060"/>
            <a:ext cx="3111136" cy="784830"/>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生産設備の見学・試食</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定　員：</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45</a:t>
            </a:r>
            <a:r>
              <a:rPr lang="ja-JP" altLang="en-US" sz="1200" dirty="0">
                <a:latin typeface="メイリオ" panose="020B0604030504040204" pitchFamily="50" charset="-128"/>
                <a:ea typeface="メイリオ" panose="020B0604030504040204" pitchFamily="50" charset="-128"/>
              </a:rPr>
              <a:t>名まで</a:t>
            </a:r>
            <a:endParaRPr lang="en-US" altLang="ja-JP" sz="12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ヶ月前の同日より</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にて先着順受付）</a:t>
            </a:r>
            <a:endParaRPr lang="en-US" altLang="ja-JP" sz="10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休館日：日・月・火・月末日・年末年始</a:t>
            </a:r>
            <a:endParaRPr lang="en-US" altLang="ja-JP" sz="1100" dirty="0">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6A2BCF92-B9C4-473A-8140-D0DB99461AD5}"/>
              </a:ext>
            </a:extLst>
          </p:cNvPr>
          <p:cNvSpPr txBox="1"/>
          <p:nvPr/>
        </p:nvSpPr>
        <p:spPr>
          <a:xfrm>
            <a:off x="5058597" y="1488092"/>
            <a:ext cx="2059967" cy="369332"/>
          </a:xfrm>
          <a:prstGeom prst="rect">
            <a:avLst/>
          </a:prstGeom>
          <a:noFill/>
        </p:spPr>
        <p:txBody>
          <a:bodyPr wrap="square">
            <a:spAutoFit/>
          </a:bodyPr>
          <a:lstStyle/>
          <a:p>
            <a:r>
              <a:rPr lang="ja-JP" altLang="en-US"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見学メニュー</a:t>
            </a:r>
            <a:endParaRPr lang="en-US" altLang="ja-JP"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022EA842-0EFA-4C3D-90C3-A09BBBAF09BA}"/>
              </a:ext>
            </a:extLst>
          </p:cNvPr>
          <p:cNvSpPr txBox="1"/>
          <p:nvPr/>
        </p:nvSpPr>
        <p:spPr>
          <a:xfrm>
            <a:off x="5083775" y="1812427"/>
            <a:ext cx="2618493" cy="276999"/>
          </a:xfrm>
          <a:prstGeom prst="rect">
            <a:avLst/>
          </a:prstGeom>
          <a:noFill/>
        </p:spPr>
        <p:txBody>
          <a:bodyPr wrap="square">
            <a:spAutoFit/>
          </a:bodyPr>
          <a:lstStyle/>
          <a:p>
            <a:r>
              <a:rPr lang="ja-JP" altLang="en-US" sz="1200" dirty="0">
                <a:solidFill>
                  <a:schemeClr val="accent2">
                    <a:lumMod val="75000"/>
                  </a:schemeClr>
                </a:solidFill>
                <a:latin typeface="メイリオ" panose="020B0604030504040204" pitchFamily="50" charset="-128"/>
                <a:ea typeface="メイリオ" panose="020B0604030504040204" pitchFamily="50" charset="-128"/>
              </a:rPr>
              <a:t>見学後シウマイの試食ができる！</a:t>
            </a:r>
            <a:endParaRPr lang="en-US" altLang="ja-JP" sz="1200" dirty="0">
              <a:solidFill>
                <a:schemeClr val="accent2">
                  <a:lumMod val="75000"/>
                </a:schemeClr>
              </a:solidFill>
              <a:latin typeface="メイリオ" panose="020B0604030504040204" pitchFamily="50" charset="-128"/>
              <a:ea typeface="メイリオ" panose="020B0604030504040204" pitchFamily="50" charset="-128"/>
            </a:endParaRPr>
          </a:p>
        </p:txBody>
      </p:sp>
      <p:grpSp>
        <p:nvGrpSpPr>
          <p:cNvPr id="99" name="グループ化 98">
            <a:extLst>
              <a:ext uri="{FF2B5EF4-FFF2-40B4-BE49-F238E27FC236}">
                <a16:creationId xmlns:a16="http://schemas.microsoft.com/office/drawing/2014/main" id="{087B3ECD-568C-4A77-9EBE-EA57D4A56DFD}"/>
              </a:ext>
            </a:extLst>
          </p:cNvPr>
          <p:cNvGrpSpPr/>
          <p:nvPr/>
        </p:nvGrpSpPr>
        <p:grpSpPr>
          <a:xfrm>
            <a:off x="488805" y="370725"/>
            <a:ext cx="892183" cy="792000"/>
            <a:chOff x="384021" y="809822"/>
            <a:chExt cx="892183" cy="792000"/>
          </a:xfrm>
        </p:grpSpPr>
        <p:sp>
          <p:nvSpPr>
            <p:cNvPr id="100" name="楕円 99">
              <a:extLst>
                <a:ext uri="{FF2B5EF4-FFF2-40B4-BE49-F238E27FC236}">
                  <a16:creationId xmlns:a16="http://schemas.microsoft.com/office/drawing/2014/main" id="{6019CD23-B48C-40F5-8021-FCCF5DA80924}"/>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1" name="楕円 100">
              <a:extLst>
                <a:ext uri="{FF2B5EF4-FFF2-40B4-BE49-F238E27FC236}">
                  <a16:creationId xmlns:a16="http://schemas.microsoft.com/office/drawing/2014/main" id="{AB99552D-BAD0-411D-849F-AB9FDB7A45C2}"/>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FDBB50E4-E823-423B-A0A4-8ECF89AD3CFE}"/>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pic>
        <p:nvPicPr>
          <p:cNvPr id="13" name="図 12" descr="人, 屋内, 男, 民衆 が含まれている画像&#10;&#10;自動的に生成された説明">
            <a:extLst>
              <a:ext uri="{FF2B5EF4-FFF2-40B4-BE49-F238E27FC236}">
                <a16:creationId xmlns:a16="http://schemas.microsoft.com/office/drawing/2014/main" id="{C3A3DA6D-FA69-4D63-94C9-9A6545EB763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210678" y="3259608"/>
            <a:ext cx="2537822" cy="1534619"/>
          </a:xfrm>
          <a:prstGeom prst="rect">
            <a:avLst/>
          </a:prstGeom>
        </p:spPr>
      </p:pic>
      <p:pic>
        <p:nvPicPr>
          <p:cNvPr id="16" name="図 15" descr="屋内, 機器, 金属, テーブル が含まれている画像&#10;&#10;自動的に生成された説明">
            <a:extLst>
              <a:ext uri="{FF2B5EF4-FFF2-40B4-BE49-F238E27FC236}">
                <a16:creationId xmlns:a16="http://schemas.microsoft.com/office/drawing/2014/main" id="{8B4245AC-1978-4723-A7B7-579C3CFAB79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980163" y="5056110"/>
            <a:ext cx="1890402" cy="1692772"/>
          </a:xfrm>
          <a:prstGeom prst="rect">
            <a:avLst/>
          </a:prstGeom>
        </p:spPr>
      </p:pic>
      <p:pic>
        <p:nvPicPr>
          <p:cNvPr id="15" name="図 14" descr="テーブルの上にある数種類のチョコレート&#10;&#10;低い精度で自動的に生成された説明">
            <a:extLst>
              <a:ext uri="{FF2B5EF4-FFF2-40B4-BE49-F238E27FC236}">
                <a16:creationId xmlns:a16="http://schemas.microsoft.com/office/drawing/2014/main" id="{8B42C77B-CFDF-4E49-A540-63DB8B4282D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250850" y="5056111"/>
            <a:ext cx="2497649" cy="16927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3566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96DC365-76DD-45C8-9900-B25DA89E10CC}"/>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E7F1EDF-CDC2-45A0-84AE-BAF7BFAE4818}"/>
              </a:ext>
            </a:extLst>
          </p:cNvPr>
          <p:cNvSpPr/>
          <p:nvPr/>
        </p:nvSpPr>
        <p:spPr>
          <a:xfrm>
            <a:off x="239152" y="295274"/>
            <a:ext cx="9957223" cy="7014315"/>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EE1B2EBD-BD7E-415E-BD14-EE51CCC88A1B}"/>
              </a:ext>
            </a:extLst>
          </p:cNvPr>
          <p:cNvSpPr txBox="1"/>
          <p:nvPr/>
        </p:nvSpPr>
        <p:spPr>
          <a:xfrm>
            <a:off x="5202107" y="966897"/>
            <a:ext cx="4950320" cy="892552"/>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ビールづくりが学べ、できたてビール</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未成年者の場合、清涼飲料</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の試飲ができる工場見学。土・日・祝日開催で人気の、小さなお子様が楽しめる「ファミリーツアー」ほか、</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BBQ</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やオリジナルビールが味わえるレストランも併設しています。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8BE7AB9A-7EF9-4B7A-9816-56A811AA79AC}"/>
              </a:ext>
            </a:extLst>
          </p:cNvPr>
          <p:cNvSpPr txBox="1"/>
          <p:nvPr/>
        </p:nvSpPr>
        <p:spPr>
          <a:xfrm>
            <a:off x="6731397" y="5202771"/>
            <a:ext cx="3373979" cy="1492716"/>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横浜火力発電所構内に</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2018</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年に開園したイチゴのテーマパーク。温湿度などの環境を制御する最先端技術を活用してイチゴを通年栽培し、</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年中イチゴ狩りが楽しめます。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オリジナルグッズやドリンクおよびパフェなどを購入する施設を備えております。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6" name="図 5" descr="屋外, 草, 建物, 大きい が含まれている画像&#10;&#10;自動的に生成された説明">
            <a:extLst>
              <a:ext uri="{FF2B5EF4-FFF2-40B4-BE49-F238E27FC236}">
                <a16:creationId xmlns:a16="http://schemas.microsoft.com/office/drawing/2014/main" id="{80FCE177-A1BC-43DB-86A9-9F6959680F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7288" y="1131119"/>
            <a:ext cx="4410075" cy="2679884"/>
          </a:xfrm>
          <a:prstGeom prst="rect">
            <a:avLst/>
          </a:prstGeom>
          <a:effectLst>
            <a:outerShdw blurRad="50800" dist="38100" dir="5400000" algn="t" rotWithShape="0">
              <a:prstClr val="black">
                <a:alpha val="40000"/>
              </a:prstClr>
            </a:outerShdw>
          </a:effectLst>
        </p:spPr>
      </p:pic>
      <p:sp>
        <p:nvSpPr>
          <p:cNvPr id="33" name="正方形/長方形 32">
            <a:extLst>
              <a:ext uri="{FF2B5EF4-FFF2-40B4-BE49-F238E27FC236}">
                <a16:creationId xmlns:a16="http://schemas.microsoft.com/office/drawing/2014/main" id="{080716B6-53DD-4559-9468-CD0CE316D067}"/>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2827F0B6-DBE0-4CFE-906F-28070438275E}"/>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248E068E-3B6B-435B-B397-C783DD1F877C}"/>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473E173B-08F1-418E-9687-5D006D11681A}"/>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D71BFAB1-1E7A-4D43-8F5E-CA6D54CA5DB9}"/>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A6572939-2662-4D80-9A91-CFA2E8140D3D}"/>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819D029A-AF22-4D10-9C44-0159F09149FC}"/>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40" name="テキスト ボックス 39">
            <a:extLst>
              <a:ext uri="{FF2B5EF4-FFF2-40B4-BE49-F238E27FC236}">
                <a16:creationId xmlns:a16="http://schemas.microsoft.com/office/drawing/2014/main" id="{843F1456-2140-4608-8A86-833ED66169CF}"/>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1" name="テキスト ボックス 40">
            <a:extLst>
              <a:ext uri="{FF2B5EF4-FFF2-40B4-BE49-F238E27FC236}">
                <a16:creationId xmlns:a16="http://schemas.microsoft.com/office/drawing/2014/main" id="{0B6F6BBF-0A4C-4138-ACB4-7DFE3E0A4DEE}"/>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2" name="テキスト ボックス 41">
            <a:extLst>
              <a:ext uri="{FF2B5EF4-FFF2-40B4-BE49-F238E27FC236}">
                <a16:creationId xmlns:a16="http://schemas.microsoft.com/office/drawing/2014/main" id="{C47B26F2-4CBC-4D7C-B153-06BDD4A9B23B}"/>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3" name="テキスト ボックス 42">
            <a:extLst>
              <a:ext uri="{FF2B5EF4-FFF2-40B4-BE49-F238E27FC236}">
                <a16:creationId xmlns:a16="http://schemas.microsoft.com/office/drawing/2014/main" id="{8BEA3979-01C1-4F92-8290-D2CA7AECDAF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4" name="正方形/長方形 43">
            <a:extLst>
              <a:ext uri="{FF2B5EF4-FFF2-40B4-BE49-F238E27FC236}">
                <a16:creationId xmlns:a16="http://schemas.microsoft.com/office/drawing/2014/main" id="{74BE3D41-2542-4C16-90F1-AFA244327AB9}"/>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AA8A2959-3F8F-4503-B1C5-D1F4C8FDDB8C}"/>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6" name="テキスト ボックス 45">
            <a:extLst>
              <a:ext uri="{FF2B5EF4-FFF2-40B4-BE49-F238E27FC236}">
                <a16:creationId xmlns:a16="http://schemas.microsoft.com/office/drawing/2014/main" id="{1E001D35-F937-4560-8B32-1908E897666A}"/>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sp>
        <p:nvSpPr>
          <p:cNvPr id="61" name="正方形/長方形 60">
            <a:extLst>
              <a:ext uri="{FF2B5EF4-FFF2-40B4-BE49-F238E27FC236}">
                <a16:creationId xmlns:a16="http://schemas.microsoft.com/office/drawing/2014/main" id="{88F79E22-160F-4F97-B847-B3F0D6C1082C}"/>
              </a:ext>
            </a:extLst>
          </p:cNvPr>
          <p:cNvSpPr/>
          <p:nvPr/>
        </p:nvSpPr>
        <p:spPr>
          <a:xfrm>
            <a:off x="5119419" y="1805149"/>
            <a:ext cx="5107666" cy="2187416"/>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656728D8-B4D8-4B29-B524-6FB317422988}"/>
              </a:ext>
            </a:extLst>
          </p:cNvPr>
          <p:cNvSpPr txBox="1"/>
          <p:nvPr/>
        </p:nvSpPr>
        <p:spPr>
          <a:xfrm>
            <a:off x="5237174" y="2260691"/>
            <a:ext cx="2835072" cy="1569660"/>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2016</a:t>
            </a:r>
            <a:r>
              <a:rPr lang="ja-JP" altLang="en-US" sz="1200" dirty="0">
                <a:latin typeface="メイリオ" panose="020B0604030504040204" pitchFamily="50" charset="-128"/>
                <a:ea typeface="メイリオ" panose="020B0604030504040204" pitchFamily="50" charset="-128"/>
              </a:rPr>
              <a:t>年リニューアルオープン！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ビールの製造工程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原料、仕込み、発酵・濾過、パッケージング</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を映像と展示物で、見学ガイドがご案内します。また、庭園やビオトープを巡る「自然の恵みを感じるツアー」では、四季折々の植物や水辺の生きものとのふれあいをお楽しみください。</a:t>
            </a:r>
            <a:endParaRPr lang="en-US" altLang="ja-JP" sz="12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B7861A7D-A5F5-4E0D-8C58-55E3A332FEA9}"/>
              </a:ext>
            </a:extLst>
          </p:cNvPr>
          <p:cNvSpPr txBox="1"/>
          <p:nvPr/>
        </p:nvSpPr>
        <p:spPr>
          <a:xfrm>
            <a:off x="680500" y="3919691"/>
            <a:ext cx="5567900"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TEL:045-503-8250</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4</a:t>
            </a:r>
            <a:r>
              <a:rPr lang="ja-JP" altLang="en-US" sz="900" dirty="0">
                <a:latin typeface="メイリオ" panose="020B0604030504040204" pitchFamily="50" charset="-128"/>
                <a:ea typeface="メイリオ" panose="020B0604030504040204" pitchFamily="50" charset="-128"/>
              </a:rPr>
              <a:t>台　　住所：</a:t>
            </a:r>
            <a:r>
              <a:rPr lang="zh-CN" altLang="en-US" sz="900" dirty="0">
                <a:latin typeface="メイリオ" panose="020B0604030504040204" pitchFamily="50" charset="-128"/>
                <a:ea typeface="メイリオ" panose="020B0604030504040204" pitchFamily="50" charset="-128"/>
              </a:rPr>
              <a:t>横浜市鶴見区生麦</a:t>
            </a:r>
            <a:r>
              <a:rPr lang="en-US" altLang="zh-CN" sz="900" dirty="0">
                <a:latin typeface="メイリオ" panose="020B0604030504040204" pitchFamily="50" charset="-128"/>
                <a:ea typeface="メイリオ" panose="020B0604030504040204" pitchFamily="50" charset="-128"/>
              </a:rPr>
              <a:t>1-17-1</a:t>
            </a:r>
            <a:endParaRPr lang="ja-JP" altLang="en-US" dirty="0"/>
          </a:p>
        </p:txBody>
      </p:sp>
      <p:sp>
        <p:nvSpPr>
          <p:cNvPr id="48" name="テキスト ボックス 47">
            <a:extLst>
              <a:ext uri="{FF2B5EF4-FFF2-40B4-BE49-F238E27FC236}">
                <a16:creationId xmlns:a16="http://schemas.microsoft.com/office/drawing/2014/main" id="{E60D4651-5E60-4705-8630-C9EA21342D6D}"/>
              </a:ext>
            </a:extLst>
          </p:cNvPr>
          <p:cNvSpPr txBox="1"/>
          <p:nvPr/>
        </p:nvSpPr>
        <p:spPr>
          <a:xfrm>
            <a:off x="5202916" y="1979353"/>
            <a:ext cx="2059967" cy="369332"/>
          </a:xfrm>
          <a:prstGeom prst="rect">
            <a:avLst/>
          </a:prstGeom>
          <a:noFill/>
        </p:spPr>
        <p:txBody>
          <a:bodyPr wrap="square">
            <a:spAutoFit/>
          </a:bodyPr>
          <a:lstStyle/>
          <a:p>
            <a:r>
              <a:rPr lang="ja-JP" altLang="en-US"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見学メニュー</a:t>
            </a:r>
            <a:endParaRPr lang="en-US" altLang="ja-JP"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4" name="図 3" descr="夜の駅のホームに停まっている列車&#10;&#10;中程度の精度で自動的に生成された説明">
            <a:extLst>
              <a:ext uri="{FF2B5EF4-FFF2-40B4-BE49-F238E27FC236}">
                <a16:creationId xmlns:a16="http://schemas.microsoft.com/office/drawing/2014/main" id="{B38E9914-6A09-4E96-B778-C12FCDF0E5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58899" y="2385736"/>
            <a:ext cx="2023924" cy="1348758"/>
          </a:xfrm>
          <a:prstGeom prst="rect">
            <a:avLst/>
          </a:prstGeom>
          <a:effectLst>
            <a:outerShdw blurRad="50800" dist="38100" dir="5400000" algn="t" rotWithShape="0">
              <a:prstClr val="black">
                <a:alpha val="40000"/>
              </a:prstClr>
            </a:outerShdw>
          </a:effectLst>
        </p:spPr>
      </p:pic>
      <p:sp>
        <p:nvSpPr>
          <p:cNvPr id="49" name="テキスト ボックス 48">
            <a:extLst>
              <a:ext uri="{FF2B5EF4-FFF2-40B4-BE49-F238E27FC236}">
                <a16:creationId xmlns:a16="http://schemas.microsoft.com/office/drawing/2014/main" id="{712BA83E-C0B6-42FF-A109-FCDB5C07E50D}"/>
              </a:ext>
            </a:extLst>
          </p:cNvPr>
          <p:cNvSpPr txBox="1"/>
          <p:nvPr/>
        </p:nvSpPr>
        <p:spPr>
          <a:xfrm>
            <a:off x="6849464" y="6854338"/>
            <a:ext cx="2991755"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045-394-5555</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営業時間内のみ</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予約：要　</a:t>
            </a:r>
            <a:r>
              <a:rPr lang="en-US" altLang="ja-JP" sz="900" dirty="0">
                <a:latin typeface="メイリオ" panose="020B0604030504040204" pitchFamily="50" charset="-128"/>
                <a:ea typeface="メイリオ" panose="020B0604030504040204" pitchFamily="50" charset="-128"/>
              </a:rPr>
              <a:t> (HP</a:t>
            </a:r>
            <a:r>
              <a:rPr lang="ja-JP" altLang="en-US" sz="900" dirty="0">
                <a:latin typeface="メイリオ" panose="020B0604030504040204" pitchFamily="50" charset="-128"/>
                <a:ea typeface="メイリオ" panose="020B0604030504040204" pitchFamily="50" charset="-128"/>
              </a:rPr>
              <a:t>より</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台</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横浜市鶴見区大黒町</a:t>
            </a:r>
            <a:r>
              <a:rPr lang="en-US" altLang="zh-CN" sz="900" dirty="0">
                <a:latin typeface="メイリオ" panose="020B0604030504040204" pitchFamily="50" charset="-128"/>
                <a:ea typeface="メイリオ" panose="020B0604030504040204" pitchFamily="50" charset="-128"/>
              </a:rPr>
              <a:t>11-1</a:t>
            </a:r>
            <a:endParaRPr lang="en-US" altLang="ja-JP" sz="900" dirty="0">
              <a:latin typeface="メイリオ" panose="020B0604030504040204" pitchFamily="50" charset="-128"/>
              <a:ea typeface="メイリオ" panose="020B0604030504040204" pitchFamily="50" charset="-128"/>
            </a:endParaRPr>
          </a:p>
        </p:txBody>
      </p:sp>
      <p:pic>
        <p:nvPicPr>
          <p:cNvPr id="7" name="図 6" descr="屋外, 草, 建物, 座る が含まれている画像&#10;&#10;自動的に生成された説明">
            <a:extLst>
              <a:ext uri="{FF2B5EF4-FFF2-40B4-BE49-F238E27FC236}">
                <a16:creationId xmlns:a16="http://schemas.microsoft.com/office/drawing/2014/main" id="{9B3271EF-A923-4551-A8BA-6E8332E29D6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175"/>
          <a:stretch/>
        </p:blipFill>
        <p:spPr>
          <a:xfrm>
            <a:off x="687726" y="5365109"/>
            <a:ext cx="3011477" cy="1835776"/>
          </a:xfrm>
          <a:prstGeom prst="rect">
            <a:avLst/>
          </a:prstGeom>
          <a:effectLst>
            <a:outerShdw blurRad="50800" dist="38100" dir="5400000" algn="t" rotWithShape="0">
              <a:prstClr val="black">
                <a:alpha val="40000"/>
              </a:prstClr>
            </a:outerShdw>
          </a:effectLst>
        </p:spPr>
      </p:pic>
      <p:pic>
        <p:nvPicPr>
          <p:cNvPr id="10" name="図 9" descr="屋内, 食品, テーブル, ケーキ が含まれている画像&#10;&#10;自動的に生成された説明">
            <a:extLst>
              <a:ext uri="{FF2B5EF4-FFF2-40B4-BE49-F238E27FC236}">
                <a16:creationId xmlns:a16="http://schemas.microsoft.com/office/drawing/2014/main" id="{0E5A2E17-9694-4A1A-BCAD-D0EA8044A66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3008" y="5354235"/>
            <a:ext cx="2894754" cy="1834703"/>
          </a:xfrm>
          <a:prstGeom prst="rect">
            <a:avLst/>
          </a:prstGeom>
          <a:effectLst>
            <a:outerShdw blurRad="50800" dist="38100" dir="5400000" algn="t" rotWithShape="0">
              <a:prstClr val="black">
                <a:alpha val="40000"/>
              </a:prstClr>
            </a:outerShdw>
          </a:effectLst>
        </p:spPr>
      </p:pic>
      <p:grpSp>
        <p:nvGrpSpPr>
          <p:cNvPr id="70" name="グループ化 69">
            <a:extLst>
              <a:ext uri="{FF2B5EF4-FFF2-40B4-BE49-F238E27FC236}">
                <a16:creationId xmlns:a16="http://schemas.microsoft.com/office/drawing/2014/main" id="{B34E571A-79EF-4DED-B0DF-D1E545E88220}"/>
              </a:ext>
            </a:extLst>
          </p:cNvPr>
          <p:cNvGrpSpPr/>
          <p:nvPr/>
        </p:nvGrpSpPr>
        <p:grpSpPr>
          <a:xfrm>
            <a:off x="3358957" y="98611"/>
            <a:ext cx="1916608" cy="722840"/>
            <a:chOff x="2909658" y="478397"/>
            <a:chExt cx="2602314" cy="981451"/>
          </a:xfrm>
        </p:grpSpPr>
        <p:sp>
          <p:nvSpPr>
            <p:cNvPr id="71" name="楕円 70">
              <a:extLst>
                <a:ext uri="{FF2B5EF4-FFF2-40B4-BE49-F238E27FC236}">
                  <a16:creationId xmlns:a16="http://schemas.microsoft.com/office/drawing/2014/main" id="{5C7DA5FF-1E4B-4465-A285-F97B0F1C75F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2" name="楕円 71">
              <a:extLst>
                <a:ext uri="{FF2B5EF4-FFF2-40B4-BE49-F238E27FC236}">
                  <a16:creationId xmlns:a16="http://schemas.microsoft.com/office/drawing/2014/main" id="{D7820C7F-345E-41A7-8DCA-E3173C7E93D3}"/>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3" name="グループ化 72">
              <a:extLst>
                <a:ext uri="{FF2B5EF4-FFF2-40B4-BE49-F238E27FC236}">
                  <a16:creationId xmlns:a16="http://schemas.microsoft.com/office/drawing/2014/main" id="{F86B87FA-5982-4EE3-BF1E-6E341EC6A258}"/>
                </a:ext>
              </a:extLst>
            </p:cNvPr>
            <p:cNvGrpSpPr/>
            <p:nvPr/>
          </p:nvGrpSpPr>
          <p:grpSpPr>
            <a:xfrm>
              <a:off x="2981173" y="478397"/>
              <a:ext cx="2530799" cy="914400"/>
              <a:chOff x="441001" y="231405"/>
              <a:chExt cx="2530799" cy="914400"/>
            </a:xfrm>
          </p:grpSpPr>
          <p:sp>
            <p:nvSpPr>
              <p:cNvPr id="76" name="楕円 75">
                <a:extLst>
                  <a:ext uri="{FF2B5EF4-FFF2-40B4-BE49-F238E27FC236}">
                    <a16:creationId xmlns:a16="http://schemas.microsoft.com/office/drawing/2014/main" id="{28F97F47-D44C-447B-B11D-68C2ECBC24D2}"/>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楕円 76">
                <a:extLst>
                  <a:ext uri="{FF2B5EF4-FFF2-40B4-BE49-F238E27FC236}">
                    <a16:creationId xmlns:a16="http://schemas.microsoft.com/office/drawing/2014/main" id="{F85FE569-A936-49B4-8AF0-54B4F8AE0FA5}"/>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7FC26EFD-4E25-48D7-9BFF-B90B6546961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4" name="楕円 73">
              <a:extLst>
                <a:ext uri="{FF2B5EF4-FFF2-40B4-BE49-F238E27FC236}">
                  <a16:creationId xmlns:a16="http://schemas.microsoft.com/office/drawing/2014/main" id="{A7E03410-1D92-45B5-8588-8AA41150C013}"/>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楕円 74">
              <a:extLst>
                <a:ext uri="{FF2B5EF4-FFF2-40B4-BE49-F238E27FC236}">
                  <a16:creationId xmlns:a16="http://schemas.microsoft.com/office/drawing/2014/main" id="{560E665A-0D9F-431B-8F28-BB7CC1B0E640}"/>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9" name="テキスト ボックス 78">
            <a:extLst>
              <a:ext uri="{FF2B5EF4-FFF2-40B4-BE49-F238E27FC236}">
                <a16:creationId xmlns:a16="http://schemas.microsoft.com/office/drawing/2014/main" id="{A2E0FB9B-9226-42E5-9F14-58B97BE33265}"/>
              </a:ext>
            </a:extLst>
          </p:cNvPr>
          <p:cNvSpPr txBox="1"/>
          <p:nvPr/>
        </p:nvSpPr>
        <p:spPr>
          <a:xfrm>
            <a:off x="1970161" y="307221"/>
            <a:ext cx="3191995"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人と自然とビールがふれあう緑豊かな広場</a:t>
            </a:r>
          </a:p>
        </p:txBody>
      </p:sp>
      <p:grpSp>
        <p:nvGrpSpPr>
          <p:cNvPr id="80" name="グループ化 79">
            <a:extLst>
              <a:ext uri="{FF2B5EF4-FFF2-40B4-BE49-F238E27FC236}">
                <a16:creationId xmlns:a16="http://schemas.microsoft.com/office/drawing/2014/main" id="{787CEB9C-523A-4FEF-86AE-FF64310585DA}"/>
              </a:ext>
            </a:extLst>
          </p:cNvPr>
          <p:cNvGrpSpPr/>
          <p:nvPr/>
        </p:nvGrpSpPr>
        <p:grpSpPr>
          <a:xfrm>
            <a:off x="3309804" y="4248907"/>
            <a:ext cx="1916608" cy="722840"/>
            <a:chOff x="2909658" y="478397"/>
            <a:chExt cx="2602314" cy="981451"/>
          </a:xfrm>
        </p:grpSpPr>
        <p:sp>
          <p:nvSpPr>
            <p:cNvPr id="81" name="楕円 80">
              <a:extLst>
                <a:ext uri="{FF2B5EF4-FFF2-40B4-BE49-F238E27FC236}">
                  <a16:creationId xmlns:a16="http://schemas.microsoft.com/office/drawing/2014/main" id="{47884799-789C-4432-A955-DEB94DD267C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楕円 81">
              <a:extLst>
                <a:ext uri="{FF2B5EF4-FFF2-40B4-BE49-F238E27FC236}">
                  <a16:creationId xmlns:a16="http://schemas.microsoft.com/office/drawing/2014/main" id="{D55C343E-FD29-4AB9-8A76-B1B5B797748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3" name="グループ化 82">
              <a:extLst>
                <a:ext uri="{FF2B5EF4-FFF2-40B4-BE49-F238E27FC236}">
                  <a16:creationId xmlns:a16="http://schemas.microsoft.com/office/drawing/2014/main" id="{AE16EA73-F1F5-484C-A8DB-5B08F5D8DC6D}"/>
                </a:ext>
              </a:extLst>
            </p:cNvPr>
            <p:cNvGrpSpPr/>
            <p:nvPr/>
          </p:nvGrpSpPr>
          <p:grpSpPr>
            <a:xfrm>
              <a:off x="2981173" y="478397"/>
              <a:ext cx="2530799" cy="914400"/>
              <a:chOff x="441001" y="231405"/>
              <a:chExt cx="2530799" cy="914400"/>
            </a:xfrm>
          </p:grpSpPr>
          <p:sp>
            <p:nvSpPr>
              <p:cNvPr id="86" name="楕円 85">
                <a:extLst>
                  <a:ext uri="{FF2B5EF4-FFF2-40B4-BE49-F238E27FC236}">
                    <a16:creationId xmlns:a16="http://schemas.microsoft.com/office/drawing/2014/main" id="{8E6579C9-D6EC-4790-9CEA-69157499B801}"/>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862D4F11-93A5-477A-849D-3C232B4D7C2F}"/>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F48F8494-7576-4771-AD01-838F4EFD264A}"/>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4" name="楕円 83">
              <a:extLst>
                <a:ext uri="{FF2B5EF4-FFF2-40B4-BE49-F238E27FC236}">
                  <a16:creationId xmlns:a16="http://schemas.microsoft.com/office/drawing/2014/main" id="{25DB257F-EC29-491D-BC65-05D178841B7B}"/>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5" name="楕円 84">
              <a:extLst>
                <a:ext uri="{FF2B5EF4-FFF2-40B4-BE49-F238E27FC236}">
                  <a16:creationId xmlns:a16="http://schemas.microsoft.com/office/drawing/2014/main" id="{9391B9BE-3A0B-4CA5-8B14-7AB0F4FF314C}"/>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9" name="テキスト ボックス 88">
            <a:extLst>
              <a:ext uri="{FF2B5EF4-FFF2-40B4-BE49-F238E27FC236}">
                <a16:creationId xmlns:a16="http://schemas.microsoft.com/office/drawing/2014/main" id="{179EF0FE-63E5-4398-8590-8E4ADF4A0E9B}"/>
              </a:ext>
            </a:extLst>
          </p:cNvPr>
          <p:cNvSpPr txBox="1"/>
          <p:nvPr/>
        </p:nvSpPr>
        <p:spPr>
          <a:xfrm>
            <a:off x="2300517" y="4442065"/>
            <a:ext cx="3236916"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電気のちからで一年中いちご狩りが楽しめる</a:t>
            </a:r>
          </a:p>
        </p:txBody>
      </p:sp>
      <p:grpSp>
        <p:nvGrpSpPr>
          <p:cNvPr id="54" name="グループ化 53">
            <a:extLst>
              <a:ext uri="{FF2B5EF4-FFF2-40B4-BE49-F238E27FC236}">
                <a16:creationId xmlns:a16="http://schemas.microsoft.com/office/drawing/2014/main" id="{78E7E931-0FD0-4A41-ABA3-AD6F11B58A8A}"/>
              </a:ext>
            </a:extLst>
          </p:cNvPr>
          <p:cNvGrpSpPr/>
          <p:nvPr/>
        </p:nvGrpSpPr>
        <p:grpSpPr>
          <a:xfrm>
            <a:off x="645763" y="533228"/>
            <a:ext cx="4431600" cy="529012"/>
            <a:chOff x="860101" y="303195"/>
            <a:chExt cx="5136484" cy="862918"/>
          </a:xfrm>
          <a:solidFill>
            <a:srgbClr val="F96767"/>
          </a:solidFill>
          <a:effectLst>
            <a:outerShdw blurRad="50800" dist="38100" dir="5400000" algn="t" rotWithShape="0">
              <a:prstClr val="black">
                <a:alpha val="40000"/>
              </a:prstClr>
            </a:outerShdw>
          </a:effectLst>
        </p:grpSpPr>
        <p:sp>
          <p:nvSpPr>
            <p:cNvPr id="55" name="四角形: 角を丸くする 54">
              <a:extLst>
                <a:ext uri="{FF2B5EF4-FFF2-40B4-BE49-F238E27FC236}">
                  <a16:creationId xmlns:a16="http://schemas.microsoft.com/office/drawing/2014/main" id="{8B46F12E-96B9-460F-8990-0B192DD31C6E}"/>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400906A6-B743-4E8E-9B4F-0244A0EF310D}"/>
                </a:ext>
              </a:extLst>
            </p:cNvPr>
            <p:cNvSpPr txBox="1"/>
            <p:nvPr/>
          </p:nvSpPr>
          <p:spPr>
            <a:xfrm>
              <a:off x="1577746" y="463255"/>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キリンビール 横浜工場</a:t>
              </a:r>
            </a:p>
          </p:txBody>
        </p:sp>
      </p:grpSp>
      <p:grpSp>
        <p:nvGrpSpPr>
          <p:cNvPr id="57" name="グループ化 56">
            <a:extLst>
              <a:ext uri="{FF2B5EF4-FFF2-40B4-BE49-F238E27FC236}">
                <a16:creationId xmlns:a16="http://schemas.microsoft.com/office/drawing/2014/main" id="{6C28A504-4C5C-4B15-B80D-F995EF619EAF}"/>
              </a:ext>
            </a:extLst>
          </p:cNvPr>
          <p:cNvGrpSpPr/>
          <p:nvPr/>
        </p:nvGrpSpPr>
        <p:grpSpPr>
          <a:xfrm>
            <a:off x="641483" y="4722622"/>
            <a:ext cx="5120687" cy="520943"/>
            <a:chOff x="860101" y="303195"/>
            <a:chExt cx="5235065" cy="849756"/>
          </a:xfrm>
          <a:solidFill>
            <a:srgbClr val="F96767"/>
          </a:solidFill>
          <a:effectLst>
            <a:outerShdw blurRad="50800" dist="38100" dir="5400000" algn="t" rotWithShape="0">
              <a:prstClr val="black">
                <a:alpha val="40000"/>
              </a:prstClr>
            </a:outerShdw>
          </a:effectLst>
        </p:grpSpPr>
        <p:sp>
          <p:nvSpPr>
            <p:cNvPr id="58" name="四角形: 角を丸くする 57">
              <a:extLst>
                <a:ext uri="{FF2B5EF4-FFF2-40B4-BE49-F238E27FC236}">
                  <a16:creationId xmlns:a16="http://schemas.microsoft.com/office/drawing/2014/main" id="{27E6CF52-B70C-4C2C-B552-AD7BAD1FF6F3}"/>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9" name="テキスト ボックス 58">
              <a:extLst>
                <a:ext uri="{FF2B5EF4-FFF2-40B4-BE49-F238E27FC236}">
                  <a16:creationId xmlns:a16="http://schemas.microsoft.com/office/drawing/2014/main" id="{C308B705-C482-4EAA-92A1-3FCE301681C9}"/>
                </a:ext>
              </a:extLst>
            </p:cNvPr>
            <p:cNvSpPr txBox="1"/>
            <p:nvPr/>
          </p:nvSpPr>
          <p:spPr>
            <a:xfrm>
              <a:off x="1582376" y="414644"/>
              <a:ext cx="4512790"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東京ストロベリーパーク</a:t>
              </a:r>
            </a:p>
          </p:txBody>
        </p:sp>
      </p:grpSp>
      <p:grpSp>
        <p:nvGrpSpPr>
          <p:cNvPr id="63" name="グループ化 62">
            <a:extLst>
              <a:ext uri="{FF2B5EF4-FFF2-40B4-BE49-F238E27FC236}">
                <a16:creationId xmlns:a16="http://schemas.microsoft.com/office/drawing/2014/main" id="{F9099CAE-1C58-4C3C-9520-78131631A141}"/>
              </a:ext>
            </a:extLst>
          </p:cNvPr>
          <p:cNvGrpSpPr/>
          <p:nvPr/>
        </p:nvGrpSpPr>
        <p:grpSpPr>
          <a:xfrm>
            <a:off x="569928" y="257405"/>
            <a:ext cx="892183" cy="792000"/>
            <a:chOff x="384021" y="809822"/>
            <a:chExt cx="892183" cy="792000"/>
          </a:xfrm>
        </p:grpSpPr>
        <p:sp>
          <p:nvSpPr>
            <p:cNvPr id="64" name="楕円 63">
              <a:extLst>
                <a:ext uri="{FF2B5EF4-FFF2-40B4-BE49-F238E27FC236}">
                  <a16:creationId xmlns:a16="http://schemas.microsoft.com/office/drawing/2014/main" id="{1FFE110F-86A9-4465-8A91-65766A015662}"/>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5" name="楕円 64">
              <a:extLst>
                <a:ext uri="{FF2B5EF4-FFF2-40B4-BE49-F238E27FC236}">
                  <a16:creationId xmlns:a16="http://schemas.microsoft.com/office/drawing/2014/main" id="{7E72B127-F1D1-4866-8D30-40CACDEAEC2C}"/>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9ED0EBC8-DE5F-4F45-9FC0-B6C9468CF50C}"/>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grpSp>
        <p:nvGrpSpPr>
          <p:cNvPr id="91" name="グループ化 90">
            <a:extLst>
              <a:ext uri="{FF2B5EF4-FFF2-40B4-BE49-F238E27FC236}">
                <a16:creationId xmlns:a16="http://schemas.microsoft.com/office/drawing/2014/main" id="{83C4EFDA-31BF-428B-90DF-F7FB9A3C2CFD}"/>
              </a:ext>
            </a:extLst>
          </p:cNvPr>
          <p:cNvGrpSpPr/>
          <p:nvPr/>
        </p:nvGrpSpPr>
        <p:grpSpPr>
          <a:xfrm>
            <a:off x="554814" y="4496213"/>
            <a:ext cx="892183" cy="792000"/>
            <a:chOff x="384021" y="809822"/>
            <a:chExt cx="892183" cy="792000"/>
          </a:xfrm>
        </p:grpSpPr>
        <p:sp>
          <p:nvSpPr>
            <p:cNvPr id="92" name="楕円 91">
              <a:extLst>
                <a:ext uri="{FF2B5EF4-FFF2-40B4-BE49-F238E27FC236}">
                  <a16:creationId xmlns:a16="http://schemas.microsoft.com/office/drawing/2014/main" id="{F38D3686-FC43-4FD4-A958-CB4B6DCAB625}"/>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C71CA34F-F9DF-4A4B-ACCC-269597D2E3EF}"/>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069FC29C-E32E-4B71-9278-D18753E8480E}"/>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sp>
        <p:nvSpPr>
          <p:cNvPr id="2" name="楕円 1">
            <a:extLst>
              <a:ext uri="{FF2B5EF4-FFF2-40B4-BE49-F238E27FC236}">
                <a16:creationId xmlns:a16="http://schemas.microsoft.com/office/drawing/2014/main" id="{60427B1B-D5B9-4C78-A002-F8B872225296}"/>
              </a:ext>
            </a:extLst>
          </p:cNvPr>
          <p:cNvSpPr/>
          <p:nvPr/>
        </p:nvSpPr>
        <p:spPr>
          <a:xfrm>
            <a:off x="5394556" y="346119"/>
            <a:ext cx="1142368" cy="6309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休止中</a:t>
            </a:r>
          </a:p>
        </p:txBody>
      </p:sp>
    </p:spTree>
    <p:extLst>
      <p:ext uri="{BB962C8B-B14F-4D97-AF65-F5344CB8AC3E}">
        <p14:creationId xmlns:p14="http://schemas.microsoft.com/office/powerpoint/2010/main" val="255590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D719062-14BB-4FED-A7DE-AE810CA7D3B6}"/>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B3EDD646-02BF-4F9D-88BA-C899EDC0D64B}"/>
              </a:ext>
            </a:extLst>
          </p:cNvPr>
          <p:cNvSpPr/>
          <p:nvPr/>
        </p:nvSpPr>
        <p:spPr>
          <a:xfrm>
            <a:off x="239152" y="295275"/>
            <a:ext cx="9957223" cy="6995264"/>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3BCCA33F-4166-4E67-9F6E-CD3FD46E0ED5}"/>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B36B2EE9-6126-4A1C-BF4F-9BEE31B1DC2C}"/>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97FF9CDD-B5CB-45D3-B9D9-B27B56E5B492}"/>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5CE174A5-927C-486A-89BD-1397E68D1C4F}"/>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6EA1A710-76D4-440D-B937-50FEE80D90D5}"/>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6F0FD75B-16FC-4669-BEFA-9B9EC9149942}"/>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271DD642-B0EF-46C7-BE8C-0F6D1F4C53BA}"/>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8" name="テキスト ボックス 37">
            <a:extLst>
              <a:ext uri="{FF2B5EF4-FFF2-40B4-BE49-F238E27FC236}">
                <a16:creationId xmlns:a16="http://schemas.microsoft.com/office/drawing/2014/main" id="{EB9D4011-FCC2-40A8-9642-06C264E593CC}"/>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39" name="テキスト ボックス 38">
            <a:extLst>
              <a:ext uri="{FF2B5EF4-FFF2-40B4-BE49-F238E27FC236}">
                <a16:creationId xmlns:a16="http://schemas.microsoft.com/office/drawing/2014/main" id="{E11D18FD-9746-4D66-9D72-DEF08195ABDC}"/>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0" name="テキスト ボックス 39">
            <a:extLst>
              <a:ext uri="{FF2B5EF4-FFF2-40B4-BE49-F238E27FC236}">
                <a16:creationId xmlns:a16="http://schemas.microsoft.com/office/drawing/2014/main" id="{EEC5B5A9-5A64-455E-A24C-A5D6B20EF6D3}"/>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1" name="テキスト ボックス 40">
            <a:extLst>
              <a:ext uri="{FF2B5EF4-FFF2-40B4-BE49-F238E27FC236}">
                <a16:creationId xmlns:a16="http://schemas.microsoft.com/office/drawing/2014/main" id="{B63C95CB-A79E-4B18-9CC8-44BBAC9FE4A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2" name="正方形/長方形 41">
            <a:extLst>
              <a:ext uri="{FF2B5EF4-FFF2-40B4-BE49-F238E27FC236}">
                <a16:creationId xmlns:a16="http://schemas.microsoft.com/office/drawing/2014/main" id="{1CC8735F-1B6B-47F6-92B5-9B5F862AC42E}"/>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38313F96-1294-4C9C-921A-818C85C88B8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4" name="テキスト ボックス 43">
            <a:extLst>
              <a:ext uri="{FF2B5EF4-FFF2-40B4-BE49-F238E27FC236}">
                <a16:creationId xmlns:a16="http://schemas.microsoft.com/office/drawing/2014/main" id="{A2198482-2608-4F6C-9105-64418A5BAD4A}"/>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grpSp>
        <p:nvGrpSpPr>
          <p:cNvPr id="56" name="グループ化 55">
            <a:extLst>
              <a:ext uri="{FF2B5EF4-FFF2-40B4-BE49-F238E27FC236}">
                <a16:creationId xmlns:a16="http://schemas.microsoft.com/office/drawing/2014/main" id="{4CB9B40C-0D1E-44E2-9641-E63EB135DF2E}"/>
              </a:ext>
            </a:extLst>
          </p:cNvPr>
          <p:cNvGrpSpPr/>
          <p:nvPr/>
        </p:nvGrpSpPr>
        <p:grpSpPr>
          <a:xfrm>
            <a:off x="3353328" y="117562"/>
            <a:ext cx="1758496" cy="616762"/>
            <a:chOff x="2909658" y="478397"/>
            <a:chExt cx="2602314" cy="981451"/>
          </a:xfrm>
        </p:grpSpPr>
        <p:sp>
          <p:nvSpPr>
            <p:cNvPr id="57" name="楕円 56">
              <a:extLst>
                <a:ext uri="{FF2B5EF4-FFF2-40B4-BE49-F238E27FC236}">
                  <a16:creationId xmlns:a16="http://schemas.microsoft.com/office/drawing/2014/main" id="{F491CA88-BD73-4D84-868C-05671301E2FB}"/>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楕円 57">
              <a:extLst>
                <a:ext uri="{FF2B5EF4-FFF2-40B4-BE49-F238E27FC236}">
                  <a16:creationId xmlns:a16="http://schemas.microsoft.com/office/drawing/2014/main" id="{74217AC9-421A-42CB-B0B9-0BBB2D5C7DEF}"/>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65BD176E-3C8A-4BED-8830-B8E0CB32AF52}"/>
                </a:ext>
              </a:extLst>
            </p:cNvPr>
            <p:cNvGrpSpPr/>
            <p:nvPr/>
          </p:nvGrpSpPr>
          <p:grpSpPr>
            <a:xfrm>
              <a:off x="2981173" y="478397"/>
              <a:ext cx="2530799" cy="914400"/>
              <a:chOff x="441001" y="231405"/>
              <a:chExt cx="2530799" cy="914400"/>
            </a:xfrm>
          </p:grpSpPr>
          <p:sp>
            <p:nvSpPr>
              <p:cNvPr id="62" name="楕円 61">
                <a:extLst>
                  <a:ext uri="{FF2B5EF4-FFF2-40B4-BE49-F238E27FC236}">
                    <a16:creationId xmlns:a16="http://schemas.microsoft.com/office/drawing/2014/main" id="{5C3530E8-EC1D-4EA4-96FC-6F2D49A50B22}"/>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1CC85169-79A8-47FA-B76C-116F6E2599D8}"/>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69619F4A-61F6-4505-87E8-5FAE81478C13}"/>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0" name="楕円 59">
              <a:extLst>
                <a:ext uri="{FF2B5EF4-FFF2-40B4-BE49-F238E27FC236}">
                  <a16:creationId xmlns:a16="http://schemas.microsoft.com/office/drawing/2014/main" id="{29439E95-61EE-4C3B-AB32-0AEBF8B33FC2}"/>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楕円 60">
              <a:extLst>
                <a:ext uri="{FF2B5EF4-FFF2-40B4-BE49-F238E27FC236}">
                  <a16:creationId xmlns:a16="http://schemas.microsoft.com/office/drawing/2014/main" id="{4B3159BC-B5A0-4193-9034-8CFCD5FB5753}"/>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5" name="テキスト ボックス 64">
            <a:extLst>
              <a:ext uri="{FF2B5EF4-FFF2-40B4-BE49-F238E27FC236}">
                <a16:creationId xmlns:a16="http://schemas.microsoft.com/office/drawing/2014/main" id="{1149D2B5-1839-48E6-A0F2-FF55EB81B7A9}"/>
              </a:ext>
            </a:extLst>
          </p:cNvPr>
          <p:cNvSpPr txBox="1"/>
          <p:nvPr/>
        </p:nvSpPr>
        <p:spPr>
          <a:xfrm>
            <a:off x="1919914" y="315355"/>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「科学技術」に触れ、夢を膨らませよう！</a:t>
            </a:r>
          </a:p>
        </p:txBody>
      </p:sp>
      <p:grpSp>
        <p:nvGrpSpPr>
          <p:cNvPr id="68" name="グループ化 67">
            <a:extLst>
              <a:ext uri="{FF2B5EF4-FFF2-40B4-BE49-F238E27FC236}">
                <a16:creationId xmlns:a16="http://schemas.microsoft.com/office/drawing/2014/main" id="{1E6FBCF9-2270-41B9-85E7-F1A87F8397CF}"/>
              </a:ext>
            </a:extLst>
          </p:cNvPr>
          <p:cNvGrpSpPr/>
          <p:nvPr/>
        </p:nvGrpSpPr>
        <p:grpSpPr>
          <a:xfrm>
            <a:off x="565742" y="576860"/>
            <a:ext cx="4431600" cy="520943"/>
            <a:chOff x="860101" y="303195"/>
            <a:chExt cx="5136484" cy="849756"/>
          </a:xfrm>
          <a:solidFill>
            <a:srgbClr val="F96767"/>
          </a:solidFill>
          <a:effectLst>
            <a:outerShdw blurRad="50800" dist="38100" dir="5400000" algn="t" rotWithShape="0">
              <a:prstClr val="black">
                <a:alpha val="40000"/>
              </a:prstClr>
            </a:outerShdw>
          </a:effectLst>
        </p:grpSpPr>
        <p:sp>
          <p:nvSpPr>
            <p:cNvPr id="69" name="四角形: 角を丸くする 68">
              <a:extLst>
                <a:ext uri="{FF2B5EF4-FFF2-40B4-BE49-F238E27FC236}">
                  <a16:creationId xmlns:a16="http://schemas.microsoft.com/office/drawing/2014/main" id="{3B9B51B9-D263-4FE2-910F-3E7BA1C889E9}"/>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3A8286FB-ED4A-4471-A2E1-4761FEEE0187}"/>
                </a:ext>
              </a:extLst>
            </p:cNvPr>
            <p:cNvSpPr txBox="1"/>
            <p:nvPr/>
          </p:nvSpPr>
          <p:spPr>
            <a:xfrm>
              <a:off x="1537821" y="448868"/>
              <a:ext cx="4164253" cy="652655"/>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三菱みなとみらい技術館</a:t>
              </a:r>
              <a:endParaRPr kumimoji="1" lang="ja-JP" altLang="en-US" sz="11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92" name="テキスト ボックス 91">
            <a:extLst>
              <a:ext uri="{FF2B5EF4-FFF2-40B4-BE49-F238E27FC236}">
                <a16:creationId xmlns:a16="http://schemas.microsoft.com/office/drawing/2014/main" id="{1CC85900-114E-4255-AB68-969336CA128E}"/>
              </a:ext>
            </a:extLst>
          </p:cNvPr>
          <p:cNvSpPr txBox="1"/>
          <p:nvPr/>
        </p:nvSpPr>
        <p:spPr>
          <a:xfrm>
            <a:off x="554991" y="7115845"/>
            <a:ext cx="4707233"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045-200-7351</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：３台（要事前予約）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住所：横浜市西区みなとみらい</a:t>
            </a:r>
            <a:r>
              <a:rPr lang="en-US" altLang="ja-JP" sz="900" dirty="0">
                <a:latin typeface="メイリオ" panose="020B0604030504040204" pitchFamily="50" charset="-128"/>
                <a:ea typeface="メイリオ" panose="020B0604030504040204" pitchFamily="50" charset="-128"/>
              </a:rPr>
              <a:t>3-3-1</a:t>
            </a:r>
            <a:endParaRPr lang="ja-JP" altLang="en-US" sz="900"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A6555BE0-56D4-4042-A938-1A232C596532}"/>
              </a:ext>
            </a:extLst>
          </p:cNvPr>
          <p:cNvSpPr txBox="1"/>
          <p:nvPr/>
        </p:nvSpPr>
        <p:spPr>
          <a:xfrm>
            <a:off x="509504" y="3466183"/>
            <a:ext cx="4572000" cy="1092607"/>
          </a:xfrm>
          <a:prstGeom prst="rect">
            <a:avLst/>
          </a:prstGeom>
          <a:noFill/>
        </p:spPr>
        <p:txBody>
          <a:bodyPr wrap="square">
            <a:spAutoFit/>
          </a:bodyPr>
          <a:lstStyle/>
          <a:p>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三菱重工グループの最先端のものづくりと科学技術を紹介する企業ミュージアムです。</a:t>
            </a:r>
            <a:br>
              <a:rPr lang="en-US"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　ロケットエンジンの実物や有人潜水調査船の実物大模型など迫力ある展示に加え、</a:t>
            </a:r>
            <a:r>
              <a:rPr lang="en-US"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メートルのシアターでは製造工程などを視聴いただけます。</a:t>
            </a:r>
            <a:endParaRPr lang="ja-JP" altLang="en-US"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AEF81795-A344-475C-923D-9ADB8E98DC09}"/>
              </a:ext>
            </a:extLst>
          </p:cNvPr>
          <p:cNvSpPr/>
          <p:nvPr/>
        </p:nvSpPr>
        <p:spPr>
          <a:xfrm>
            <a:off x="409973" y="4510908"/>
            <a:ext cx="4712308" cy="2174461"/>
          </a:xfrm>
          <a:prstGeom prst="rect">
            <a:avLst/>
          </a:prstGeom>
          <a:blipFill>
            <a:blip r:embed="rId4"/>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96" name="グラフィックス 95" descr="物語 枠線">
            <a:extLst>
              <a:ext uri="{FF2B5EF4-FFF2-40B4-BE49-F238E27FC236}">
                <a16:creationId xmlns:a16="http://schemas.microsoft.com/office/drawing/2014/main" id="{2742DC0E-04EF-497D-9B03-33A6951B0F9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7039" y="4541243"/>
            <a:ext cx="952246" cy="952246"/>
          </a:xfrm>
          <a:prstGeom prst="rect">
            <a:avLst/>
          </a:prstGeom>
        </p:spPr>
      </p:pic>
      <p:sp>
        <p:nvSpPr>
          <p:cNvPr id="97" name="テキスト ボックス 96">
            <a:extLst>
              <a:ext uri="{FF2B5EF4-FFF2-40B4-BE49-F238E27FC236}">
                <a16:creationId xmlns:a16="http://schemas.microsoft.com/office/drawing/2014/main" id="{B83F9DC9-7327-4764-B3D5-94619AE93839}"/>
              </a:ext>
            </a:extLst>
          </p:cNvPr>
          <p:cNvSpPr txBox="1"/>
          <p:nvPr/>
        </p:nvSpPr>
        <p:spPr>
          <a:xfrm>
            <a:off x="563110" y="4583284"/>
            <a:ext cx="2159566" cy="307777"/>
          </a:xfrm>
          <a:prstGeom prst="rect">
            <a:avLst/>
          </a:prstGeom>
          <a:noFill/>
        </p:spPr>
        <p:txBody>
          <a:bodyPr wrap="none" rtlCol="0">
            <a:spAutoFit/>
          </a:bodyPr>
          <a:lstStyle/>
          <a:p>
            <a:pPr algn="r"/>
            <a:r>
              <a:rPr kumimoji="1" lang="ja-JP" altLang="en-US" sz="1400" b="1" dirty="0">
                <a:solidFill>
                  <a:srgbClr val="F96161"/>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sp>
        <p:nvSpPr>
          <p:cNvPr id="94" name="テキスト ボックス 93">
            <a:extLst>
              <a:ext uri="{FF2B5EF4-FFF2-40B4-BE49-F238E27FC236}">
                <a16:creationId xmlns:a16="http://schemas.microsoft.com/office/drawing/2014/main" id="{2E2C8060-7AB7-40FA-9C18-5683CB598F56}"/>
              </a:ext>
            </a:extLst>
          </p:cNvPr>
          <p:cNvSpPr txBox="1"/>
          <p:nvPr/>
        </p:nvSpPr>
        <p:spPr>
          <a:xfrm>
            <a:off x="2478709" y="4818407"/>
            <a:ext cx="3254232" cy="1061829"/>
          </a:xfrm>
          <a:prstGeom prst="rect">
            <a:avLst/>
          </a:prstGeom>
          <a:noFill/>
        </p:spPr>
        <p:txBody>
          <a:bodyPr wrap="square">
            <a:spAutoFit/>
          </a:bodyPr>
          <a:lstStyle/>
          <a:p>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・オンラインでの事前学習</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・三菱重工グループの企業紹介や</a:t>
            </a:r>
            <a:endParaRPr lang="en-US" altLang="ja-JP" sz="900"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900" dirty="0">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900">
                <a:effectLst/>
                <a:latin typeface="メイリオ" panose="020B0604030504040204" pitchFamily="50" charset="-128"/>
                <a:ea typeface="メイリオ" panose="020B0604030504040204" pitchFamily="50" charset="-128"/>
                <a:cs typeface="ＭＳ Ｐゴシック" panose="020B0600070205080204" pitchFamily="50" charset="-128"/>
              </a:rPr>
              <a:t>インタビュー</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・ミュージアムや施設運営のお仕事体験</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120</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・持続可能な社会のための技術紹介や</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SDG</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ｓの</a:t>
            </a:r>
            <a:endPar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ワークショップ</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60</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お気軽にご相談ください。</a:t>
            </a:r>
            <a:endParaRPr lang="ja-JP" altLang="en-US" sz="900" dirty="0">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86D467F7-8133-47ED-BC25-883495A5ED89}"/>
              </a:ext>
            </a:extLst>
          </p:cNvPr>
          <p:cNvSpPr txBox="1"/>
          <p:nvPr/>
        </p:nvSpPr>
        <p:spPr>
          <a:xfrm>
            <a:off x="495438" y="5941204"/>
            <a:ext cx="4765934" cy="646331"/>
          </a:xfrm>
          <a:prstGeom prst="rect">
            <a:avLst/>
          </a:prstGeom>
          <a:noFill/>
        </p:spPr>
        <p:txBody>
          <a:bodyPr wrap="square">
            <a:spAutoFit/>
          </a:bodyPr>
          <a:lstStyle/>
          <a:p>
            <a:r>
              <a:rPr lang="ja-JP" altLang="en-US" sz="900" dirty="0">
                <a:solidFill>
                  <a:schemeClr val="bg2">
                    <a:lumMod val="25000"/>
                  </a:schemeClr>
                </a:solidFill>
                <a:latin typeface="メイリオ" panose="020B0604030504040204" pitchFamily="50" charset="-128"/>
                <a:ea typeface="メイリオ" panose="020B0604030504040204" pitchFamily="50" charset="-128"/>
              </a:rPr>
              <a:t>開館時間：平日</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15</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　土日祝日</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16</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（入館はそれぞれ</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30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分前まで）</a:t>
            </a:r>
          </a:p>
          <a:p>
            <a:r>
              <a:rPr lang="ja-JP" altLang="en-US" sz="900" dirty="0">
                <a:solidFill>
                  <a:schemeClr val="bg2">
                    <a:lumMod val="25000"/>
                  </a:schemeClr>
                </a:solidFill>
                <a:latin typeface="メイリオ" panose="020B0604030504040204" pitchFamily="50" charset="-128"/>
                <a:ea typeface="メイリオ" panose="020B0604030504040204" pitchFamily="50" charset="-128"/>
              </a:rPr>
              <a:t>休  館 日：毎週火曜日・水曜日（祝日の場合は翌日）、年末年始及び特定休館日</a:t>
            </a:r>
          </a:p>
          <a:p>
            <a:r>
              <a:rPr lang="ja-JP" altLang="en-US" sz="900" dirty="0">
                <a:solidFill>
                  <a:schemeClr val="bg2">
                    <a:lumMod val="25000"/>
                  </a:schemeClr>
                </a:solidFill>
                <a:latin typeface="メイリオ" panose="020B0604030504040204" pitchFamily="50" charset="-128"/>
                <a:ea typeface="メイリオ" panose="020B0604030504040204" pitchFamily="50" charset="-128"/>
              </a:rPr>
              <a:t>料　　金：小学生</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200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円、中高生</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300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円　</a:t>
            </a:r>
          </a:p>
        </p:txBody>
      </p:sp>
      <p:grpSp>
        <p:nvGrpSpPr>
          <p:cNvPr id="99" name="グループ化 98">
            <a:extLst>
              <a:ext uri="{FF2B5EF4-FFF2-40B4-BE49-F238E27FC236}">
                <a16:creationId xmlns:a16="http://schemas.microsoft.com/office/drawing/2014/main" id="{15A6D272-A244-4869-BDDB-64DD0BABB6BA}"/>
              </a:ext>
            </a:extLst>
          </p:cNvPr>
          <p:cNvGrpSpPr/>
          <p:nvPr/>
        </p:nvGrpSpPr>
        <p:grpSpPr>
          <a:xfrm>
            <a:off x="643674" y="6686753"/>
            <a:ext cx="4362499" cy="470119"/>
            <a:chOff x="620328" y="6588634"/>
            <a:chExt cx="4362499" cy="470119"/>
          </a:xfrm>
        </p:grpSpPr>
        <p:sp>
          <p:nvSpPr>
            <p:cNvPr id="100" name="正方形/長方形 99">
              <a:extLst>
                <a:ext uri="{FF2B5EF4-FFF2-40B4-BE49-F238E27FC236}">
                  <a16:creationId xmlns:a16="http://schemas.microsoft.com/office/drawing/2014/main" id="{82D2EB5A-2761-494D-8EFD-985BFC4408C8}"/>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1" name="矢印: 五方向 100">
              <a:extLst>
                <a:ext uri="{FF2B5EF4-FFF2-40B4-BE49-F238E27FC236}">
                  <a16:creationId xmlns:a16="http://schemas.microsoft.com/office/drawing/2014/main" id="{72BAC083-647C-4E8A-AB5E-C157FC0F399E}"/>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02" name="テキスト ボックス 101">
              <a:extLst>
                <a:ext uri="{FF2B5EF4-FFF2-40B4-BE49-F238E27FC236}">
                  <a16:creationId xmlns:a16="http://schemas.microsoft.com/office/drawing/2014/main" id="{3B20B1AF-7478-4DC3-A8B6-D9F4A1109342}"/>
                </a:ext>
              </a:extLst>
            </p:cNvPr>
            <p:cNvSpPr txBox="1"/>
            <p:nvPr/>
          </p:nvSpPr>
          <p:spPr>
            <a:xfrm>
              <a:off x="1502273" y="65928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03" name="正方形/長方形 102">
              <a:extLst>
                <a:ext uri="{FF2B5EF4-FFF2-40B4-BE49-F238E27FC236}">
                  <a16:creationId xmlns:a16="http://schemas.microsoft.com/office/drawing/2014/main" id="{DF14D63B-391E-4BD3-AB80-88C7AB66203C}"/>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4" name="矢印: 五方向 103">
              <a:extLst>
                <a:ext uri="{FF2B5EF4-FFF2-40B4-BE49-F238E27FC236}">
                  <a16:creationId xmlns:a16="http://schemas.microsoft.com/office/drawing/2014/main" id="{432A02C4-47BC-454B-B84D-BBB9E963911D}"/>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05" name="テキスト ボックス 104">
              <a:extLst>
                <a:ext uri="{FF2B5EF4-FFF2-40B4-BE49-F238E27FC236}">
                  <a16:creationId xmlns:a16="http://schemas.microsoft.com/office/drawing/2014/main" id="{C6B3387D-8C55-4868-91D8-0A32E74063C2}"/>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10</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80B38A4C-8855-4860-B462-6FAD647220D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7" name="矢印: 五方向 106">
              <a:extLst>
                <a:ext uri="{FF2B5EF4-FFF2-40B4-BE49-F238E27FC236}">
                  <a16:creationId xmlns:a16="http://schemas.microsoft.com/office/drawing/2014/main" id="{91B0F3D6-5E68-45D1-ACE8-D86219B1F7CC}"/>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08" name="テキスト ボックス 107">
              <a:extLst>
                <a:ext uri="{FF2B5EF4-FFF2-40B4-BE49-F238E27FC236}">
                  <a16:creationId xmlns:a16="http://schemas.microsoft.com/office/drawing/2014/main" id="{ADF7CD0C-C2C8-4723-B138-A0616C0162B0}"/>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有料</a:t>
              </a:r>
            </a:p>
          </p:txBody>
        </p:sp>
      </p:grpSp>
      <p:pic>
        <p:nvPicPr>
          <p:cNvPr id="114" name="図 113" descr="ケーキを切っている新郎新婦&#10;&#10;低い精度で自動的に生成された説明">
            <a:extLst>
              <a:ext uri="{FF2B5EF4-FFF2-40B4-BE49-F238E27FC236}">
                <a16:creationId xmlns:a16="http://schemas.microsoft.com/office/drawing/2014/main" id="{AA5103DF-510B-4D3A-A41E-0FA531F1FCE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8538" y="1230778"/>
            <a:ext cx="2054441" cy="1540831"/>
          </a:xfrm>
          <a:prstGeom prst="rect">
            <a:avLst/>
          </a:prstGeom>
          <a:effectLst>
            <a:outerShdw blurRad="50800" dist="38100" dir="5400000" algn="t" rotWithShape="0">
              <a:prstClr val="black">
                <a:alpha val="40000"/>
              </a:prstClr>
            </a:outerShdw>
          </a:effectLst>
        </p:spPr>
      </p:pic>
      <p:pic>
        <p:nvPicPr>
          <p:cNvPr id="115" name="図 114" descr="冷蔵庫を開ける男性&#10;&#10;低い精度で自動的に生成された説明">
            <a:extLst>
              <a:ext uri="{FF2B5EF4-FFF2-40B4-BE49-F238E27FC236}">
                <a16:creationId xmlns:a16="http://schemas.microsoft.com/office/drawing/2014/main" id="{F2FFEB77-1D03-4482-A84C-4BF0F38C6EC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467829" y="1217262"/>
            <a:ext cx="2254004" cy="1539981"/>
          </a:xfrm>
          <a:prstGeom prst="rect">
            <a:avLst/>
          </a:prstGeom>
          <a:effectLst>
            <a:outerShdw blurRad="50800" dist="38100" dir="5400000" algn="t" rotWithShape="0">
              <a:prstClr val="black">
                <a:alpha val="40000"/>
              </a:prstClr>
            </a:outerShdw>
          </a:effectLst>
        </p:spPr>
      </p:pic>
      <p:grpSp>
        <p:nvGrpSpPr>
          <p:cNvPr id="120" name="グループ化 119">
            <a:extLst>
              <a:ext uri="{FF2B5EF4-FFF2-40B4-BE49-F238E27FC236}">
                <a16:creationId xmlns:a16="http://schemas.microsoft.com/office/drawing/2014/main" id="{BE28E23D-A4DB-4E95-9CDF-F80B880DAF5C}"/>
              </a:ext>
            </a:extLst>
          </p:cNvPr>
          <p:cNvGrpSpPr/>
          <p:nvPr/>
        </p:nvGrpSpPr>
        <p:grpSpPr>
          <a:xfrm>
            <a:off x="8109730" y="120439"/>
            <a:ext cx="1884207" cy="710620"/>
            <a:chOff x="2909658" y="478397"/>
            <a:chExt cx="2602314" cy="981451"/>
          </a:xfrm>
        </p:grpSpPr>
        <p:sp>
          <p:nvSpPr>
            <p:cNvPr id="121" name="楕円 120">
              <a:extLst>
                <a:ext uri="{FF2B5EF4-FFF2-40B4-BE49-F238E27FC236}">
                  <a16:creationId xmlns:a16="http://schemas.microsoft.com/office/drawing/2014/main" id="{F21DE3B6-0389-47B7-820F-A2B838F1CFF0}"/>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2" name="楕円 121">
              <a:extLst>
                <a:ext uri="{FF2B5EF4-FFF2-40B4-BE49-F238E27FC236}">
                  <a16:creationId xmlns:a16="http://schemas.microsoft.com/office/drawing/2014/main" id="{B3C92894-9ACB-4545-9B13-997702E912B4}"/>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23" name="グループ化 122">
              <a:extLst>
                <a:ext uri="{FF2B5EF4-FFF2-40B4-BE49-F238E27FC236}">
                  <a16:creationId xmlns:a16="http://schemas.microsoft.com/office/drawing/2014/main" id="{C826E849-9907-4C7B-8CDF-6D1CFFCCB32A}"/>
                </a:ext>
              </a:extLst>
            </p:cNvPr>
            <p:cNvGrpSpPr/>
            <p:nvPr/>
          </p:nvGrpSpPr>
          <p:grpSpPr>
            <a:xfrm>
              <a:off x="2981173" y="478397"/>
              <a:ext cx="2530799" cy="914400"/>
              <a:chOff x="441001" y="231405"/>
              <a:chExt cx="2530799" cy="914400"/>
            </a:xfrm>
          </p:grpSpPr>
          <p:sp>
            <p:nvSpPr>
              <p:cNvPr id="126" name="楕円 125">
                <a:extLst>
                  <a:ext uri="{FF2B5EF4-FFF2-40B4-BE49-F238E27FC236}">
                    <a16:creationId xmlns:a16="http://schemas.microsoft.com/office/drawing/2014/main" id="{A11690CE-FA29-421A-9925-C17AADB34342}"/>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7" name="楕円 126">
                <a:extLst>
                  <a:ext uri="{FF2B5EF4-FFF2-40B4-BE49-F238E27FC236}">
                    <a16:creationId xmlns:a16="http://schemas.microsoft.com/office/drawing/2014/main" id="{02AA7870-4E67-4F4E-B904-5E390E349FAC}"/>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8" name="楕円 127">
                <a:extLst>
                  <a:ext uri="{FF2B5EF4-FFF2-40B4-BE49-F238E27FC236}">
                    <a16:creationId xmlns:a16="http://schemas.microsoft.com/office/drawing/2014/main" id="{31CA26FF-E346-46DF-963E-B76AD909F58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4" name="楕円 123">
              <a:extLst>
                <a:ext uri="{FF2B5EF4-FFF2-40B4-BE49-F238E27FC236}">
                  <a16:creationId xmlns:a16="http://schemas.microsoft.com/office/drawing/2014/main" id="{B2E220AA-BEA9-48E3-9C56-C6EE22EF9516}"/>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5" name="楕円 124">
              <a:extLst>
                <a:ext uri="{FF2B5EF4-FFF2-40B4-BE49-F238E27FC236}">
                  <a16:creationId xmlns:a16="http://schemas.microsoft.com/office/drawing/2014/main" id="{0A67CCAC-291B-48F3-A271-0C1458961412}"/>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9" name="テキスト ボックス 128">
            <a:extLst>
              <a:ext uri="{FF2B5EF4-FFF2-40B4-BE49-F238E27FC236}">
                <a16:creationId xmlns:a16="http://schemas.microsoft.com/office/drawing/2014/main" id="{120CF4ED-33A4-4F6B-B425-EE9B370F7F75}"/>
              </a:ext>
            </a:extLst>
          </p:cNvPr>
          <p:cNvSpPr txBox="1"/>
          <p:nvPr/>
        </p:nvSpPr>
        <p:spPr>
          <a:xfrm>
            <a:off x="6109340" y="169064"/>
            <a:ext cx="3875331" cy="415498"/>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本社は横浜。 </a:t>
            </a:r>
            <a:endPar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ファンケルが生み出す</a:t>
            </a:r>
            <a:r>
              <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正直品質。</a:t>
            </a:r>
            <a:r>
              <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とは？</a:t>
            </a:r>
          </a:p>
        </p:txBody>
      </p:sp>
      <p:grpSp>
        <p:nvGrpSpPr>
          <p:cNvPr id="110" name="グループ化 109">
            <a:extLst>
              <a:ext uri="{FF2B5EF4-FFF2-40B4-BE49-F238E27FC236}">
                <a16:creationId xmlns:a16="http://schemas.microsoft.com/office/drawing/2014/main" id="{427B305E-D97E-42D4-A2E5-B342DEE0BA18}"/>
              </a:ext>
            </a:extLst>
          </p:cNvPr>
          <p:cNvGrpSpPr/>
          <p:nvPr/>
        </p:nvGrpSpPr>
        <p:grpSpPr>
          <a:xfrm>
            <a:off x="5460284" y="583937"/>
            <a:ext cx="4431600" cy="559790"/>
            <a:chOff x="860101" y="303195"/>
            <a:chExt cx="5136484" cy="913123"/>
          </a:xfrm>
          <a:solidFill>
            <a:srgbClr val="F96767"/>
          </a:solidFill>
          <a:effectLst>
            <a:outerShdw blurRad="50800" dist="38100" dir="5400000" algn="t" rotWithShape="0">
              <a:prstClr val="black">
                <a:alpha val="40000"/>
              </a:prstClr>
            </a:outerShdw>
          </a:effectLst>
        </p:grpSpPr>
        <p:sp>
          <p:nvSpPr>
            <p:cNvPr id="111" name="四角形: 角を丸くする 110">
              <a:extLst>
                <a:ext uri="{FF2B5EF4-FFF2-40B4-BE49-F238E27FC236}">
                  <a16:creationId xmlns:a16="http://schemas.microsoft.com/office/drawing/2014/main" id="{10F17ADA-E56F-47BC-B39A-915BE969FD0F}"/>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12" name="テキスト ボックス 111">
              <a:extLst>
                <a:ext uri="{FF2B5EF4-FFF2-40B4-BE49-F238E27FC236}">
                  <a16:creationId xmlns:a16="http://schemas.microsoft.com/office/drawing/2014/main" id="{ED8C0A9A-7EA7-406C-B34B-D7061A3E197E}"/>
                </a:ext>
              </a:extLst>
            </p:cNvPr>
            <p:cNvSpPr txBox="1"/>
            <p:nvPr/>
          </p:nvSpPr>
          <p:spPr>
            <a:xfrm>
              <a:off x="1500466" y="463255"/>
              <a:ext cx="4164253" cy="753063"/>
            </a:xfrm>
            <a:prstGeom prst="rect">
              <a:avLst/>
            </a:prstGeom>
            <a:noFill/>
          </p:spPr>
          <p:txBody>
            <a:bodyPr wrap="square">
              <a:spAutoFit/>
            </a:bodyPr>
            <a:lstStyle/>
            <a:p>
              <a:pPr algn="ctr"/>
              <a:r>
                <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FANCL</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30" name="テキスト ボックス 129">
            <a:extLst>
              <a:ext uri="{FF2B5EF4-FFF2-40B4-BE49-F238E27FC236}">
                <a16:creationId xmlns:a16="http://schemas.microsoft.com/office/drawing/2014/main" id="{D436F137-585A-4FA0-B995-DADF6F2A6676}"/>
              </a:ext>
            </a:extLst>
          </p:cNvPr>
          <p:cNvSpPr txBox="1"/>
          <p:nvPr/>
        </p:nvSpPr>
        <p:spPr>
          <a:xfrm>
            <a:off x="5430105" y="2910135"/>
            <a:ext cx="4500848" cy="1692771"/>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ファンケルの「モノづくりへの想い・発想」「研究開発・技術へのこだわり」を働く現場を通して学びます。美と健康の領域における基礎研究や基盤技術研究、応用研究や商品研究までを一貫して行う研究所を</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90</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分のツアーで視察することができます。また、「障がい者を一人の社会人として自立できるように支援する」ことを目指して設立した特例子会社「ファンケルスマイル」では、社員が働く現場を見学できます。</a:t>
            </a:r>
          </a:p>
        </p:txBody>
      </p:sp>
      <p:sp>
        <p:nvSpPr>
          <p:cNvPr id="131" name="正方形/長方形 130">
            <a:extLst>
              <a:ext uri="{FF2B5EF4-FFF2-40B4-BE49-F238E27FC236}">
                <a16:creationId xmlns:a16="http://schemas.microsoft.com/office/drawing/2014/main" id="{4D1332F8-A8A2-45B2-A429-60787C18DBC0}"/>
              </a:ext>
            </a:extLst>
          </p:cNvPr>
          <p:cNvSpPr/>
          <p:nvPr/>
        </p:nvSpPr>
        <p:spPr>
          <a:xfrm>
            <a:off x="5393981" y="4518515"/>
            <a:ext cx="4564262" cy="2174461"/>
          </a:xfrm>
          <a:prstGeom prst="rect">
            <a:avLst/>
          </a:prstGeom>
          <a:blipFill>
            <a:blip r:embed="rId4"/>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32" name="グラフィックス 131" descr="物語 枠線">
            <a:extLst>
              <a:ext uri="{FF2B5EF4-FFF2-40B4-BE49-F238E27FC236}">
                <a16:creationId xmlns:a16="http://schemas.microsoft.com/office/drawing/2014/main" id="{DC0CFE55-FDFE-48C3-BD65-79697AABD6E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30278" y="4511597"/>
            <a:ext cx="952246" cy="952246"/>
          </a:xfrm>
          <a:prstGeom prst="rect">
            <a:avLst/>
          </a:prstGeom>
        </p:spPr>
      </p:pic>
      <p:sp>
        <p:nvSpPr>
          <p:cNvPr id="133" name="テキスト ボックス 132">
            <a:extLst>
              <a:ext uri="{FF2B5EF4-FFF2-40B4-BE49-F238E27FC236}">
                <a16:creationId xmlns:a16="http://schemas.microsoft.com/office/drawing/2014/main" id="{B48430BA-EFE9-417C-A4C4-8AAFC72EED38}"/>
              </a:ext>
            </a:extLst>
          </p:cNvPr>
          <p:cNvSpPr txBox="1"/>
          <p:nvPr/>
        </p:nvSpPr>
        <p:spPr>
          <a:xfrm>
            <a:off x="5506349" y="4648675"/>
            <a:ext cx="2441694" cy="338554"/>
          </a:xfrm>
          <a:prstGeom prst="rect">
            <a:avLst/>
          </a:prstGeom>
          <a:noFill/>
        </p:spPr>
        <p:txBody>
          <a:bodyPr wrap="none" rtlCol="0">
            <a:spAutoFit/>
          </a:bodyPr>
          <a:lstStyle/>
          <a:p>
            <a:r>
              <a:rPr kumimoji="1" lang="ja-JP" altLang="en-US" sz="1600" b="1" dirty="0">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sp>
        <p:nvSpPr>
          <p:cNvPr id="109" name="テキスト ボックス 108">
            <a:extLst>
              <a:ext uri="{FF2B5EF4-FFF2-40B4-BE49-F238E27FC236}">
                <a16:creationId xmlns:a16="http://schemas.microsoft.com/office/drawing/2014/main" id="{E55145A4-E662-4063-B99C-28FFBCDBAE64}"/>
              </a:ext>
            </a:extLst>
          </p:cNvPr>
          <p:cNvSpPr txBox="1"/>
          <p:nvPr/>
        </p:nvSpPr>
        <p:spPr>
          <a:xfrm>
            <a:off x="5563521" y="4979890"/>
            <a:ext cx="4572000" cy="1708160"/>
          </a:xfrm>
          <a:prstGeom prst="rect">
            <a:avLst/>
          </a:prstGeom>
          <a:noFill/>
        </p:spPr>
        <p:txBody>
          <a:bodyPr wrap="square">
            <a:spAutoFit/>
          </a:bodyPr>
          <a:lstStyle/>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総合研究所視察</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実 施 日 ：毎週水曜日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 / 14</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 </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毎月第</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水曜日は</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スタートのみ</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定　   員：２～</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40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名程度　</a:t>
            </a: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所用時間：</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90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分</a:t>
            </a: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endParaRPr lang="ja-JP" altLang="en-US" sz="1050" dirty="0">
              <a:solidFill>
                <a:schemeClr val="bg2">
                  <a:lumMod val="25000"/>
                </a:schemeClr>
              </a:solidFill>
              <a:latin typeface="メイリオ" panose="020B0604030504040204" pitchFamily="50" charset="-128"/>
              <a:ea typeface="メイリオ" panose="020B0604030504040204" pitchFamily="50" charset="-128"/>
            </a:endParaRPr>
          </a:p>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ファンケルスマイル視察</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実  施  日：平日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20 </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定　　　員：</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2</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30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名程度　</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所要時間：</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90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分</a:t>
            </a:r>
          </a:p>
        </p:txBody>
      </p:sp>
      <p:sp>
        <p:nvSpPr>
          <p:cNvPr id="134" name="テキスト ボックス 133">
            <a:extLst>
              <a:ext uri="{FF2B5EF4-FFF2-40B4-BE49-F238E27FC236}">
                <a16:creationId xmlns:a16="http://schemas.microsoft.com/office/drawing/2014/main" id="{D2B470A5-6FFB-4077-8977-8AB97CBF9EDA}"/>
              </a:ext>
            </a:extLst>
          </p:cNvPr>
          <p:cNvSpPr txBox="1"/>
          <p:nvPr/>
        </p:nvSpPr>
        <p:spPr>
          <a:xfrm>
            <a:off x="5517119" y="7112612"/>
            <a:ext cx="4910864"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045-890-6870</a:t>
            </a:r>
            <a:r>
              <a:rPr lang="ja-JP" altLang="en-US" sz="900" dirty="0">
                <a:latin typeface="メイリオ" panose="020B0604030504040204" pitchFamily="50" charset="-128"/>
                <a:ea typeface="メイリオ" panose="020B0604030504040204" pitchFamily="50" charset="-128"/>
              </a:rPr>
              <a:t>　予約：要（ホームページから予約）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台</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総合研究所住所：横浜市戸塚区上品濃</a:t>
            </a:r>
            <a:r>
              <a:rPr lang="en-US" altLang="ja-JP" sz="900" dirty="0">
                <a:latin typeface="メイリオ" panose="020B0604030504040204" pitchFamily="50" charset="-128"/>
                <a:ea typeface="メイリオ" panose="020B0604030504040204" pitchFamily="50" charset="-128"/>
              </a:rPr>
              <a:t>12-13</a:t>
            </a:r>
            <a:r>
              <a:rPr lang="ja-JP" altLang="en-US" sz="900" dirty="0">
                <a:latin typeface="メイリオ" panose="020B0604030504040204" pitchFamily="50" charset="-128"/>
                <a:ea typeface="メイリオ" panose="020B0604030504040204" pitchFamily="50" charset="-128"/>
              </a:rPr>
              <a:t>　　スマイル住所：横浜市栄区飯島町</a:t>
            </a:r>
            <a:r>
              <a:rPr lang="en-US" altLang="ja-JP" sz="900" dirty="0">
                <a:latin typeface="メイリオ" panose="020B0604030504040204" pitchFamily="50" charset="-128"/>
                <a:ea typeface="メイリオ" panose="020B0604030504040204" pitchFamily="50" charset="-128"/>
              </a:rPr>
              <a:t>109-1</a:t>
            </a:r>
            <a:endParaRPr lang="ja-JP" altLang="en-US" sz="900" dirty="0">
              <a:latin typeface="メイリオ" panose="020B0604030504040204" pitchFamily="50" charset="-128"/>
              <a:ea typeface="メイリオ" panose="020B0604030504040204" pitchFamily="50" charset="-128"/>
            </a:endParaRPr>
          </a:p>
        </p:txBody>
      </p:sp>
      <p:grpSp>
        <p:nvGrpSpPr>
          <p:cNvPr id="135" name="グループ化 134">
            <a:extLst>
              <a:ext uri="{FF2B5EF4-FFF2-40B4-BE49-F238E27FC236}">
                <a16:creationId xmlns:a16="http://schemas.microsoft.com/office/drawing/2014/main" id="{9F7325F5-3021-464A-9E7C-FCBEEEAEF5EC}"/>
              </a:ext>
            </a:extLst>
          </p:cNvPr>
          <p:cNvGrpSpPr/>
          <p:nvPr/>
        </p:nvGrpSpPr>
        <p:grpSpPr>
          <a:xfrm>
            <a:off x="5597148" y="6674460"/>
            <a:ext cx="4362499" cy="470119"/>
            <a:chOff x="620328" y="6588634"/>
            <a:chExt cx="4362499" cy="470119"/>
          </a:xfrm>
        </p:grpSpPr>
        <p:sp>
          <p:nvSpPr>
            <p:cNvPr id="136" name="正方形/長方形 135">
              <a:extLst>
                <a:ext uri="{FF2B5EF4-FFF2-40B4-BE49-F238E27FC236}">
                  <a16:creationId xmlns:a16="http://schemas.microsoft.com/office/drawing/2014/main" id="{E44EC860-5EF0-4AB1-A27D-54B56F36888B}"/>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37" name="矢印: 五方向 136">
              <a:extLst>
                <a:ext uri="{FF2B5EF4-FFF2-40B4-BE49-F238E27FC236}">
                  <a16:creationId xmlns:a16="http://schemas.microsoft.com/office/drawing/2014/main" id="{FCB2C406-C14E-4433-A10A-9A58A5E86377}"/>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38" name="テキスト ボックス 137">
              <a:extLst>
                <a:ext uri="{FF2B5EF4-FFF2-40B4-BE49-F238E27FC236}">
                  <a16:creationId xmlns:a16="http://schemas.microsoft.com/office/drawing/2014/main" id="{745CE8CF-FC64-4978-91B4-CF16C88DA84E}"/>
                </a:ext>
              </a:extLst>
            </p:cNvPr>
            <p:cNvSpPr txBox="1"/>
            <p:nvPr/>
          </p:nvSpPr>
          <p:spPr>
            <a:xfrm>
              <a:off x="1502273" y="65928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39" name="正方形/長方形 138">
              <a:extLst>
                <a:ext uri="{FF2B5EF4-FFF2-40B4-BE49-F238E27FC236}">
                  <a16:creationId xmlns:a16="http://schemas.microsoft.com/office/drawing/2014/main" id="{C1353C59-3B8B-4EF6-8079-1624A849CAAC}"/>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40" name="矢印: 五方向 139">
              <a:extLst>
                <a:ext uri="{FF2B5EF4-FFF2-40B4-BE49-F238E27FC236}">
                  <a16:creationId xmlns:a16="http://schemas.microsoft.com/office/drawing/2014/main" id="{EE45A149-B177-4ED2-8F1F-807A87C9638A}"/>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41" name="テキスト ボックス 140">
              <a:extLst>
                <a:ext uri="{FF2B5EF4-FFF2-40B4-BE49-F238E27FC236}">
                  <a16:creationId xmlns:a16="http://schemas.microsoft.com/office/drawing/2014/main" id="{BD736176-8784-468D-9C36-A38303D28BAF}"/>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10</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42" name="正方形/長方形 141">
              <a:extLst>
                <a:ext uri="{FF2B5EF4-FFF2-40B4-BE49-F238E27FC236}">
                  <a16:creationId xmlns:a16="http://schemas.microsoft.com/office/drawing/2014/main" id="{6EAF5604-A401-4743-BB33-9E8CCCD0AA5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43" name="矢印: 五方向 142">
              <a:extLst>
                <a:ext uri="{FF2B5EF4-FFF2-40B4-BE49-F238E27FC236}">
                  <a16:creationId xmlns:a16="http://schemas.microsoft.com/office/drawing/2014/main" id="{EE44135F-D30D-4FFC-861F-1C9CA0804F23}"/>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44" name="テキスト ボックス 143">
              <a:extLst>
                <a:ext uri="{FF2B5EF4-FFF2-40B4-BE49-F238E27FC236}">
                  <a16:creationId xmlns:a16="http://schemas.microsoft.com/office/drawing/2014/main" id="{B2023AE4-5E78-4FD7-A44F-6070F9661DE2}"/>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無料</a:t>
              </a:r>
            </a:p>
          </p:txBody>
        </p:sp>
      </p:grpSp>
      <p:grpSp>
        <p:nvGrpSpPr>
          <p:cNvPr id="89" name="グループ化 88">
            <a:extLst>
              <a:ext uri="{FF2B5EF4-FFF2-40B4-BE49-F238E27FC236}">
                <a16:creationId xmlns:a16="http://schemas.microsoft.com/office/drawing/2014/main" id="{8FA4F8B9-B176-4774-A58E-914747E5C4E8}"/>
              </a:ext>
            </a:extLst>
          </p:cNvPr>
          <p:cNvGrpSpPr/>
          <p:nvPr/>
        </p:nvGrpSpPr>
        <p:grpSpPr>
          <a:xfrm>
            <a:off x="5448744" y="348816"/>
            <a:ext cx="986649" cy="792000"/>
            <a:chOff x="277459" y="971627"/>
            <a:chExt cx="986649" cy="792000"/>
          </a:xfrm>
        </p:grpSpPr>
        <p:sp>
          <p:nvSpPr>
            <p:cNvPr id="90" name="楕円 89">
              <a:extLst>
                <a:ext uri="{FF2B5EF4-FFF2-40B4-BE49-F238E27FC236}">
                  <a16:creationId xmlns:a16="http://schemas.microsoft.com/office/drawing/2014/main" id="{C77FA4F0-44AD-4797-9125-4FF986CDB740}"/>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A507E899-9119-4E7B-BDE3-13BA116B667D}"/>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8AF6D25F-94DD-4788-B2D6-2DB963348BCA}"/>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grpSp>
        <p:nvGrpSpPr>
          <p:cNvPr id="2" name="グループ化 1">
            <a:extLst>
              <a:ext uri="{FF2B5EF4-FFF2-40B4-BE49-F238E27FC236}">
                <a16:creationId xmlns:a16="http://schemas.microsoft.com/office/drawing/2014/main" id="{844736E9-CD46-4A84-BA0A-8B5E75BCC487}"/>
              </a:ext>
            </a:extLst>
          </p:cNvPr>
          <p:cNvGrpSpPr/>
          <p:nvPr/>
        </p:nvGrpSpPr>
        <p:grpSpPr>
          <a:xfrm>
            <a:off x="599588" y="348261"/>
            <a:ext cx="792000" cy="792000"/>
            <a:chOff x="599588" y="348261"/>
            <a:chExt cx="792000" cy="792000"/>
          </a:xfrm>
        </p:grpSpPr>
        <p:sp>
          <p:nvSpPr>
            <p:cNvPr id="145" name="楕円 144">
              <a:extLst>
                <a:ext uri="{FF2B5EF4-FFF2-40B4-BE49-F238E27FC236}">
                  <a16:creationId xmlns:a16="http://schemas.microsoft.com/office/drawing/2014/main" id="{1C2D9DAC-F326-4CF8-A52A-BDBB3FEEA7B5}"/>
                </a:ext>
              </a:extLst>
            </p:cNvPr>
            <p:cNvSpPr/>
            <p:nvPr/>
          </p:nvSpPr>
          <p:spPr>
            <a:xfrm>
              <a:off x="669204" y="424484"/>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6" name="楕円 145">
              <a:extLst>
                <a:ext uri="{FF2B5EF4-FFF2-40B4-BE49-F238E27FC236}">
                  <a16:creationId xmlns:a16="http://schemas.microsoft.com/office/drawing/2014/main" id="{B87A6A19-7BA6-4548-8B6E-79996201C970}"/>
                </a:ext>
              </a:extLst>
            </p:cNvPr>
            <p:cNvSpPr/>
            <p:nvPr/>
          </p:nvSpPr>
          <p:spPr>
            <a:xfrm>
              <a:off x="599588" y="348261"/>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EC4689CB-FDD8-42BA-B921-24ACA5DCD51B}"/>
                </a:ext>
              </a:extLst>
            </p:cNvPr>
            <p:cNvSpPr txBox="1"/>
            <p:nvPr/>
          </p:nvSpPr>
          <p:spPr>
            <a:xfrm>
              <a:off x="689274" y="464331"/>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116" name="楕円 115">
            <a:extLst>
              <a:ext uri="{FF2B5EF4-FFF2-40B4-BE49-F238E27FC236}">
                <a16:creationId xmlns:a16="http://schemas.microsoft.com/office/drawing/2014/main" id="{CE634718-AED4-496F-831E-A2AC70884E6F}"/>
              </a:ext>
            </a:extLst>
          </p:cNvPr>
          <p:cNvSpPr/>
          <p:nvPr/>
        </p:nvSpPr>
        <p:spPr>
          <a:xfrm>
            <a:off x="8487563" y="606031"/>
            <a:ext cx="1142368" cy="6309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休止中</a:t>
            </a:r>
          </a:p>
        </p:txBody>
      </p:sp>
      <p:pic>
        <p:nvPicPr>
          <p:cNvPr id="3" name="図 2">
            <a:extLst>
              <a:ext uri="{FF2B5EF4-FFF2-40B4-BE49-F238E27FC236}">
                <a16:creationId xmlns:a16="http://schemas.microsoft.com/office/drawing/2014/main" id="{004F4E05-506B-4AB0-824C-F3C4A932277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5553" y="1155786"/>
            <a:ext cx="3345239" cy="2230159"/>
          </a:xfrm>
          <a:prstGeom prst="rect">
            <a:avLst/>
          </a:prstGeom>
        </p:spPr>
      </p:pic>
      <p:pic>
        <p:nvPicPr>
          <p:cNvPr id="5" name="図 4">
            <a:extLst>
              <a:ext uri="{FF2B5EF4-FFF2-40B4-BE49-F238E27FC236}">
                <a16:creationId xmlns:a16="http://schemas.microsoft.com/office/drawing/2014/main" id="{67B4E968-3824-4E5C-B04F-2E17AE47D73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7143" y="4889872"/>
            <a:ext cx="1517967" cy="938655"/>
          </a:xfrm>
          <a:prstGeom prst="rect">
            <a:avLst/>
          </a:prstGeom>
        </p:spPr>
      </p:pic>
    </p:spTree>
    <p:extLst>
      <p:ext uri="{BB962C8B-B14F-4D97-AF65-F5344CB8AC3E}">
        <p14:creationId xmlns:p14="http://schemas.microsoft.com/office/powerpoint/2010/main" val="2312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D719062-14BB-4FED-A7DE-AE810CA7D3B6}"/>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B3EDD646-02BF-4F9D-88BA-C899EDC0D64B}"/>
              </a:ext>
            </a:extLst>
          </p:cNvPr>
          <p:cNvSpPr/>
          <p:nvPr/>
        </p:nvSpPr>
        <p:spPr>
          <a:xfrm>
            <a:off x="239152" y="295275"/>
            <a:ext cx="9957223" cy="6995264"/>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5" name="図 4" descr="屋内, 天井, 建物, テーブル が含まれている画像&#10;&#10;自動的に生成された説明">
            <a:extLst>
              <a:ext uri="{FF2B5EF4-FFF2-40B4-BE49-F238E27FC236}">
                <a16:creationId xmlns:a16="http://schemas.microsoft.com/office/drawing/2014/main" id="{0F94EEA7-1ED9-4EB9-9813-A426B0D95D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600" y="1129032"/>
            <a:ext cx="4310106" cy="2873404"/>
          </a:xfrm>
          <a:prstGeom prst="rect">
            <a:avLst/>
          </a:prstGeom>
          <a:effectLst>
            <a:outerShdw blurRad="50800" dist="38100" dir="5400000" algn="t" rotWithShape="0">
              <a:prstClr val="black">
                <a:alpha val="40000"/>
              </a:prstClr>
            </a:outerShdw>
          </a:effectLst>
        </p:spPr>
      </p:pic>
      <p:sp>
        <p:nvSpPr>
          <p:cNvPr id="29" name="正方形/長方形 28">
            <a:extLst>
              <a:ext uri="{FF2B5EF4-FFF2-40B4-BE49-F238E27FC236}">
                <a16:creationId xmlns:a16="http://schemas.microsoft.com/office/drawing/2014/main" id="{3BCCA33F-4166-4E67-9F6E-CD3FD46E0ED5}"/>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B36B2EE9-6126-4A1C-BF4F-9BEE31B1DC2C}"/>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97FF9CDD-B5CB-45D3-B9D9-B27B56E5B492}"/>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5CE174A5-927C-486A-89BD-1397E68D1C4F}"/>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6EA1A710-76D4-440D-B937-50FEE80D90D5}"/>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6F0FD75B-16FC-4669-BEFA-9B9EC9149942}"/>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271DD642-B0EF-46C7-BE8C-0F6D1F4C53BA}"/>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8" name="テキスト ボックス 37">
            <a:extLst>
              <a:ext uri="{FF2B5EF4-FFF2-40B4-BE49-F238E27FC236}">
                <a16:creationId xmlns:a16="http://schemas.microsoft.com/office/drawing/2014/main" id="{EB9D4011-FCC2-40A8-9642-06C264E593CC}"/>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39" name="テキスト ボックス 38">
            <a:extLst>
              <a:ext uri="{FF2B5EF4-FFF2-40B4-BE49-F238E27FC236}">
                <a16:creationId xmlns:a16="http://schemas.microsoft.com/office/drawing/2014/main" id="{E11D18FD-9746-4D66-9D72-DEF08195ABDC}"/>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0" name="テキスト ボックス 39">
            <a:extLst>
              <a:ext uri="{FF2B5EF4-FFF2-40B4-BE49-F238E27FC236}">
                <a16:creationId xmlns:a16="http://schemas.microsoft.com/office/drawing/2014/main" id="{EEC5B5A9-5A64-455E-A24C-A5D6B20EF6D3}"/>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1" name="テキスト ボックス 40">
            <a:extLst>
              <a:ext uri="{FF2B5EF4-FFF2-40B4-BE49-F238E27FC236}">
                <a16:creationId xmlns:a16="http://schemas.microsoft.com/office/drawing/2014/main" id="{B63C95CB-A79E-4B18-9CC8-44BBAC9FE4A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2" name="正方形/長方形 41">
            <a:extLst>
              <a:ext uri="{FF2B5EF4-FFF2-40B4-BE49-F238E27FC236}">
                <a16:creationId xmlns:a16="http://schemas.microsoft.com/office/drawing/2014/main" id="{1CC8735F-1B6B-47F6-92B5-9B5F862AC42E}"/>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38313F96-1294-4C9C-921A-818C85C88B8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4" name="テキスト ボックス 43">
            <a:extLst>
              <a:ext uri="{FF2B5EF4-FFF2-40B4-BE49-F238E27FC236}">
                <a16:creationId xmlns:a16="http://schemas.microsoft.com/office/drawing/2014/main" id="{A2198482-2608-4F6C-9105-64418A5BAD4A}"/>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grpSp>
        <p:nvGrpSpPr>
          <p:cNvPr id="82" name="グループ化 81">
            <a:extLst>
              <a:ext uri="{FF2B5EF4-FFF2-40B4-BE49-F238E27FC236}">
                <a16:creationId xmlns:a16="http://schemas.microsoft.com/office/drawing/2014/main" id="{E3E189F6-1F09-447D-9A39-19EAEE9ED5AF}"/>
              </a:ext>
            </a:extLst>
          </p:cNvPr>
          <p:cNvGrpSpPr/>
          <p:nvPr/>
        </p:nvGrpSpPr>
        <p:grpSpPr>
          <a:xfrm>
            <a:off x="4241473" y="128714"/>
            <a:ext cx="1758496" cy="616762"/>
            <a:chOff x="2909658" y="478397"/>
            <a:chExt cx="2602314" cy="981451"/>
          </a:xfrm>
        </p:grpSpPr>
        <p:sp>
          <p:nvSpPr>
            <p:cNvPr id="83" name="楕円 82">
              <a:extLst>
                <a:ext uri="{FF2B5EF4-FFF2-40B4-BE49-F238E27FC236}">
                  <a16:creationId xmlns:a16="http://schemas.microsoft.com/office/drawing/2014/main" id="{3ECF54CB-458B-4859-AEA6-44F87EE3120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楕円 83">
              <a:extLst>
                <a:ext uri="{FF2B5EF4-FFF2-40B4-BE49-F238E27FC236}">
                  <a16:creationId xmlns:a16="http://schemas.microsoft.com/office/drawing/2014/main" id="{B78797ED-B236-4D2E-864E-76A09D212F1C}"/>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5" name="グループ化 84">
              <a:extLst>
                <a:ext uri="{FF2B5EF4-FFF2-40B4-BE49-F238E27FC236}">
                  <a16:creationId xmlns:a16="http://schemas.microsoft.com/office/drawing/2014/main" id="{C473203C-BE8A-48F2-BB66-0A4E02A60D53}"/>
                </a:ext>
              </a:extLst>
            </p:cNvPr>
            <p:cNvGrpSpPr/>
            <p:nvPr/>
          </p:nvGrpSpPr>
          <p:grpSpPr>
            <a:xfrm>
              <a:off x="2981173" y="478397"/>
              <a:ext cx="2530799" cy="914400"/>
              <a:chOff x="441001" y="231405"/>
              <a:chExt cx="2530799" cy="914400"/>
            </a:xfrm>
          </p:grpSpPr>
          <p:sp>
            <p:nvSpPr>
              <p:cNvPr id="88" name="楕円 87">
                <a:extLst>
                  <a:ext uri="{FF2B5EF4-FFF2-40B4-BE49-F238E27FC236}">
                    <a16:creationId xmlns:a16="http://schemas.microsoft.com/office/drawing/2014/main" id="{6583DC80-964F-4ED7-BBA3-34FAFD02E880}"/>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9" name="楕円 88">
                <a:extLst>
                  <a:ext uri="{FF2B5EF4-FFF2-40B4-BE49-F238E27FC236}">
                    <a16:creationId xmlns:a16="http://schemas.microsoft.com/office/drawing/2014/main" id="{51B2E396-3C8E-4E2E-88AD-E3059B718A42}"/>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楕円 89">
                <a:extLst>
                  <a:ext uri="{FF2B5EF4-FFF2-40B4-BE49-F238E27FC236}">
                    <a16:creationId xmlns:a16="http://schemas.microsoft.com/office/drawing/2014/main" id="{00BC3BB3-69CE-4CF0-8C38-8D1C52EAB4BE}"/>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6" name="楕円 85">
              <a:extLst>
                <a:ext uri="{FF2B5EF4-FFF2-40B4-BE49-F238E27FC236}">
                  <a16:creationId xmlns:a16="http://schemas.microsoft.com/office/drawing/2014/main" id="{A56D5885-877F-4872-B17C-1638EA11C2FC}"/>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8CC933A4-5CFB-4276-97E6-41CD08696AAF}"/>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1" name="テキスト ボックス 90">
            <a:extLst>
              <a:ext uri="{FF2B5EF4-FFF2-40B4-BE49-F238E27FC236}">
                <a16:creationId xmlns:a16="http://schemas.microsoft.com/office/drawing/2014/main" id="{94A5CF85-F9C4-4AC3-9D76-EFE1C387B99A}"/>
              </a:ext>
            </a:extLst>
          </p:cNvPr>
          <p:cNvSpPr txBox="1"/>
          <p:nvPr/>
        </p:nvSpPr>
        <p:spPr>
          <a:xfrm>
            <a:off x="2703653" y="283991"/>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都市型のオープンラボ</a:t>
            </a:r>
          </a:p>
        </p:txBody>
      </p:sp>
      <p:grpSp>
        <p:nvGrpSpPr>
          <p:cNvPr id="71" name="グループ化 70">
            <a:extLst>
              <a:ext uri="{FF2B5EF4-FFF2-40B4-BE49-F238E27FC236}">
                <a16:creationId xmlns:a16="http://schemas.microsoft.com/office/drawing/2014/main" id="{381C4AFD-68BB-481F-9C71-1C3983B4A30B}"/>
              </a:ext>
            </a:extLst>
          </p:cNvPr>
          <p:cNvGrpSpPr/>
          <p:nvPr/>
        </p:nvGrpSpPr>
        <p:grpSpPr>
          <a:xfrm>
            <a:off x="479523" y="543589"/>
            <a:ext cx="6006458" cy="559920"/>
            <a:chOff x="860101" y="303195"/>
            <a:chExt cx="5438250" cy="913335"/>
          </a:xfrm>
          <a:solidFill>
            <a:srgbClr val="F96767"/>
          </a:solidFill>
          <a:effectLst>
            <a:outerShdw blurRad="50800" dist="38100" dir="5400000" algn="t" rotWithShape="0">
              <a:prstClr val="black">
                <a:alpha val="40000"/>
              </a:prstClr>
            </a:outerShdw>
          </a:effectLst>
        </p:grpSpPr>
        <p:sp>
          <p:nvSpPr>
            <p:cNvPr id="72" name="四角形: 角を丸くする 71">
              <a:extLst>
                <a:ext uri="{FF2B5EF4-FFF2-40B4-BE49-F238E27FC236}">
                  <a16:creationId xmlns:a16="http://schemas.microsoft.com/office/drawing/2014/main" id="{742B6AF2-DAFA-40B9-8ADA-4900C8CE6709}"/>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3" name="テキスト ボックス 72">
              <a:extLst>
                <a:ext uri="{FF2B5EF4-FFF2-40B4-BE49-F238E27FC236}">
                  <a16:creationId xmlns:a16="http://schemas.microsoft.com/office/drawing/2014/main" id="{7A91FA1A-20E6-47C6-92A9-F1B049C02241}"/>
                </a:ext>
              </a:extLst>
            </p:cNvPr>
            <p:cNvSpPr txBox="1"/>
            <p:nvPr/>
          </p:nvSpPr>
          <p:spPr>
            <a:xfrm>
              <a:off x="1287989" y="463467"/>
              <a:ext cx="5010362" cy="753063"/>
            </a:xfrm>
            <a:prstGeom prst="rect">
              <a:avLst/>
            </a:prstGeom>
            <a:noFill/>
          </p:spPr>
          <p:txBody>
            <a:bodyPr wrap="square">
              <a:spAutoFit/>
            </a:bodyPr>
            <a:lstStyle/>
            <a:p>
              <a:pPr algn="ctr"/>
              <a:r>
                <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S/PARK Museum</a:t>
              </a: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（資生堂）</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7" name="テキスト ボックス 76">
            <a:extLst>
              <a:ext uri="{FF2B5EF4-FFF2-40B4-BE49-F238E27FC236}">
                <a16:creationId xmlns:a16="http://schemas.microsoft.com/office/drawing/2014/main" id="{435CFA27-4AFB-4E92-81C8-0ED91C5F3044}"/>
              </a:ext>
            </a:extLst>
          </p:cNvPr>
          <p:cNvSpPr txBox="1"/>
          <p:nvPr/>
        </p:nvSpPr>
        <p:spPr>
          <a:xfrm>
            <a:off x="4988410" y="1194507"/>
            <a:ext cx="4780594"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横浜・みなとみらいに</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2019</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4</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月にオープンした、誰でも自由に訪れることができる美の複合体験施設。最先端の研究施設である「資生堂グローバルイノベーションセンター」の</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階と</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階に開設され、“美のひらめきと出会う場所”をテーマとしています。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nvGrpSpPr>
          <p:cNvPr id="78" name="グループ化 77">
            <a:extLst>
              <a:ext uri="{FF2B5EF4-FFF2-40B4-BE49-F238E27FC236}">
                <a16:creationId xmlns:a16="http://schemas.microsoft.com/office/drawing/2014/main" id="{D645ACEA-3FBB-491E-9877-79DDB6DADC26}"/>
              </a:ext>
            </a:extLst>
          </p:cNvPr>
          <p:cNvGrpSpPr/>
          <p:nvPr/>
        </p:nvGrpSpPr>
        <p:grpSpPr>
          <a:xfrm>
            <a:off x="5144980" y="2943773"/>
            <a:ext cx="4362499" cy="470119"/>
            <a:chOff x="620328" y="6588634"/>
            <a:chExt cx="4362499" cy="470119"/>
          </a:xfrm>
        </p:grpSpPr>
        <p:sp>
          <p:nvSpPr>
            <p:cNvPr id="79" name="正方形/長方形 78">
              <a:extLst>
                <a:ext uri="{FF2B5EF4-FFF2-40B4-BE49-F238E27FC236}">
                  <a16:creationId xmlns:a16="http://schemas.microsoft.com/office/drawing/2014/main" id="{5E026010-BBF9-4B0E-9567-DE42429BD3DC}"/>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0" name="矢印: 五方向 79">
              <a:extLst>
                <a:ext uri="{FF2B5EF4-FFF2-40B4-BE49-F238E27FC236}">
                  <a16:creationId xmlns:a16="http://schemas.microsoft.com/office/drawing/2014/main" id="{31AB21C6-5987-4467-9760-5A1EADDE4F34}"/>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81" name="テキスト ボックス 80">
              <a:extLst>
                <a:ext uri="{FF2B5EF4-FFF2-40B4-BE49-F238E27FC236}">
                  <a16:creationId xmlns:a16="http://schemas.microsoft.com/office/drawing/2014/main" id="{66C8BA71-88FC-4D31-84E6-EB4E2D08CF91}"/>
                </a:ext>
              </a:extLst>
            </p:cNvPr>
            <p:cNvSpPr txBox="1"/>
            <p:nvPr/>
          </p:nvSpPr>
          <p:spPr>
            <a:xfrm>
              <a:off x="1502273" y="6592824"/>
              <a:ext cx="892201" cy="261610"/>
            </a:xfrm>
            <a:prstGeom prst="rect">
              <a:avLst/>
            </a:prstGeom>
            <a:noFill/>
          </p:spPr>
          <p:txBody>
            <a:bodyPr wrap="square">
              <a:spAutoFit/>
            </a:bodyPr>
            <a:lstStyle/>
            <a:p>
              <a:pPr algn="ct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90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分</a:t>
              </a:r>
            </a:p>
          </p:txBody>
        </p:sp>
        <p:sp>
          <p:nvSpPr>
            <p:cNvPr id="109" name="正方形/長方形 108">
              <a:extLst>
                <a:ext uri="{FF2B5EF4-FFF2-40B4-BE49-F238E27FC236}">
                  <a16:creationId xmlns:a16="http://schemas.microsoft.com/office/drawing/2014/main" id="{080CF284-CBC5-4C25-BCCB-49F16FF662FB}"/>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10" name="矢印: 五方向 109">
              <a:extLst>
                <a:ext uri="{FF2B5EF4-FFF2-40B4-BE49-F238E27FC236}">
                  <a16:creationId xmlns:a16="http://schemas.microsoft.com/office/drawing/2014/main" id="{9D0DFC91-755A-4DAA-BF40-7033FCA6E18A}"/>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11" name="テキスト ボックス 110">
              <a:extLst>
                <a:ext uri="{FF2B5EF4-FFF2-40B4-BE49-F238E27FC236}">
                  <a16:creationId xmlns:a16="http://schemas.microsoft.com/office/drawing/2014/main" id="{A4DC72A3-3BDB-4E3D-BD66-A2548373A245}"/>
                </a:ext>
              </a:extLst>
            </p:cNvPr>
            <p:cNvSpPr txBox="1"/>
            <p:nvPr/>
          </p:nvSpPr>
          <p:spPr>
            <a:xfrm>
              <a:off x="3886850" y="6588634"/>
              <a:ext cx="1095977" cy="261610"/>
            </a:xfrm>
            <a:prstGeom prst="rect">
              <a:avLst/>
            </a:prstGeom>
            <a:noFill/>
          </p:spPr>
          <p:txBody>
            <a:bodyPr wrap="square">
              <a:spAutoFit/>
            </a:bodyP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12" name="正方形/長方形 111">
              <a:extLst>
                <a:ext uri="{FF2B5EF4-FFF2-40B4-BE49-F238E27FC236}">
                  <a16:creationId xmlns:a16="http://schemas.microsoft.com/office/drawing/2014/main" id="{90EBB99A-8E48-44DB-B6DE-392E11BAC035}"/>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13" name="矢印: 五方向 112">
              <a:extLst>
                <a:ext uri="{FF2B5EF4-FFF2-40B4-BE49-F238E27FC236}">
                  <a16:creationId xmlns:a16="http://schemas.microsoft.com/office/drawing/2014/main" id="{BDD4164E-D93B-4596-934F-F583D1515CEA}"/>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14" name="テキスト ボックス 113">
              <a:extLst>
                <a:ext uri="{FF2B5EF4-FFF2-40B4-BE49-F238E27FC236}">
                  <a16:creationId xmlns:a16="http://schemas.microsoft.com/office/drawing/2014/main" id="{CD424391-DCD7-4DA4-90F6-0E60B3641ED7}"/>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無料</a:t>
              </a:r>
            </a:p>
          </p:txBody>
        </p:sp>
      </p:grpSp>
      <p:sp>
        <p:nvSpPr>
          <p:cNvPr id="115" name="テキスト ボックス 114">
            <a:extLst>
              <a:ext uri="{FF2B5EF4-FFF2-40B4-BE49-F238E27FC236}">
                <a16:creationId xmlns:a16="http://schemas.microsoft.com/office/drawing/2014/main" id="{9A38C56D-1438-43E5-AD7B-9D60CA56D183}"/>
              </a:ext>
            </a:extLst>
          </p:cNvPr>
          <p:cNvSpPr txBox="1"/>
          <p:nvPr/>
        </p:nvSpPr>
        <p:spPr>
          <a:xfrm>
            <a:off x="5046566" y="3494278"/>
            <a:ext cx="4460913"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a:latin typeface="メイリオ" panose="020B0604030504040204" pitchFamily="50" charset="-128"/>
                <a:ea typeface="メイリオ" panose="020B0604030504040204" pitchFamily="50" charset="-128"/>
              </a:rPr>
              <a:t>045-222-1604</a:t>
            </a: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：３台（要事前予約）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横浜市西区高島一丁目</a:t>
            </a:r>
            <a:r>
              <a:rPr lang="en-US" altLang="zh-CN" sz="900" dirty="0">
                <a:latin typeface="メイリオ" panose="020B0604030504040204" pitchFamily="50" charset="-128"/>
                <a:ea typeface="メイリオ" panose="020B0604030504040204" pitchFamily="50" charset="-128"/>
              </a:rPr>
              <a:t>2</a:t>
            </a:r>
            <a:r>
              <a:rPr lang="zh-CN" altLang="en-US" sz="900" dirty="0">
                <a:latin typeface="メイリオ" panose="020B0604030504040204" pitchFamily="50" charset="-128"/>
                <a:ea typeface="メイリオ" panose="020B0604030504040204" pitchFamily="50" charset="-128"/>
              </a:rPr>
              <a:t>番</a:t>
            </a:r>
            <a:r>
              <a:rPr lang="en-US" altLang="zh-CN" sz="900" dirty="0">
                <a:latin typeface="メイリオ" panose="020B0604030504040204" pitchFamily="50" charset="-128"/>
                <a:ea typeface="メイリオ" panose="020B0604030504040204" pitchFamily="50" charset="-128"/>
              </a:rPr>
              <a:t>11</a:t>
            </a:r>
            <a:r>
              <a:rPr lang="zh-CN" altLang="en-US" sz="900" dirty="0">
                <a:latin typeface="メイリオ" panose="020B0604030504040204" pitchFamily="50" charset="-128"/>
                <a:ea typeface="メイリオ" panose="020B0604030504040204" pitchFamily="50" charset="-128"/>
              </a:rPr>
              <a:t>号</a:t>
            </a:r>
            <a:endParaRPr lang="ja-JP" altLang="en-US" sz="900" dirty="0">
              <a:latin typeface="メイリオ" panose="020B0604030504040204" pitchFamily="50" charset="-128"/>
              <a:ea typeface="メイリオ" panose="020B0604030504040204" pitchFamily="50" charset="-128"/>
            </a:endParaRPr>
          </a:p>
        </p:txBody>
      </p:sp>
      <p:sp>
        <p:nvSpPr>
          <p:cNvPr id="117" name="正方形/長方形 116">
            <a:extLst>
              <a:ext uri="{FF2B5EF4-FFF2-40B4-BE49-F238E27FC236}">
                <a16:creationId xmlns:a16="http://schemas.microsoft.com/office/drawing/2014/main" id="{9CBE75CE-B253-4AB5-8669-CB4D27024B5D}"/>
              </a:ext>
            </a:extLst>
          </p:cNvPr>
          <p:cNvSpPr/>
          <p:nvPr/>
        </p:nvSpPr>
        <p:spPr>
          <a:xfrm>
            <a:off x="391620" y="4094116"/>
            <a:ext cx="9726835" cy="3209205"/>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8" name="テキスト ボックス 117">
            <a:extLst>
              <a:ext uri="{FF2B5EF4-FFF2-40B4-BE49-F238E27FC236}">
                <a16:creationId xmlns:a16="http://schemas.microsoft.com/office/drawing/2014/main" id="{4A2EEA08-75D6-45F7-B8C6-DB4C150948F7}"/>
              </a:ext>
            </a:extLst>
          </p:cNvPr>
          <p:cNvSpPr txBox="1"/>
          <p:nvPr/>
        </p:nvSpPr>
        <p:spPr>
          <a:xfrm>
            <a:off x="649923" y="4270257"/>
            <a:ext cx="4700998" cy="369332"/>
          </a:xfrm>
          <a:prstGeom prst="rect">
            <a:avLst/>
          </a:prstGeom>
          <a:noFill/>
        </p:spPr>
        <p:txBody>
          <a:bodyPr wrap="square">
            <a:spAutoFit/>
          </a:bodyPr>
          <a:lstStyle/>
          <a:p>
            <a:r>
              <a:rPr lang="ja-JP" altLang="en-US"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a:t>
            </a:r>
            <a:endParaRPr lang="en-US" altLang="ja-JP"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6BFB5DC0-F180-4673-883C-E65CED0D9D95}"/>
              </a:ext>
            </a:extLst>
          </p:cNvPr>
          <p:cNvSpPr txBox="1"/>
          <p:nvPr/>
        </p:nvSpPr>
        <p:spPr>
          <a:xfrm>
            <a:off x="660951" y="4651782"/>
            <a:ext cx="9160284" cy="461665"/>
          </a:xfrm>
          <a:prstGeom prst="rect">
            <a:avLst/>
          </a:prstGeom>
          <a:noFill/>
        </p:spPr>
        <p:txBody>
          <a:bodyPr wrap="square">
            <a:spAutoFit/>
          </a:bodyPr>
          <a:lstStyle/>
          <a:p>
            <a:r>
              <a:rPr lang="ja-JP" altLang="en-US" sz="1200" dirty="0">
                <a:solidFill>
                  <a:schemeClr val="bg2">
                    <a:lumMod val="25000"/>
                  </a:schemeClr>
                </a:solidFill>
                <a:latin typeface="メイリオ" panose="020B0604030504040204" pitchFamily="50" charset="-128"/>
                <a:ea typeface="メイリオ" panose="020B0604030504040204" pitchFamily="50" charset="-128"/>
              </a:rPr>
              <a:t>研究員の仕事について学ぶことのできるレクチャー＆ワークショップと資生堂の100 年を超える研究をベースにしビューティーやサイエンスにまつわるユニークな展示を行う体験型ミュージアムの見学ができます。</a:t>
            </a:r>
          </a:p>
        </p:txBody>
      </p:sp>
      <p:sp>
        <p:nvSpPr>
          <p:cNvPr id="119" name="テキスト ボックス 118">
            <a:extLst>
              <a:ext uri="{FF2B5EF4-FFF2-40B4-BE49-F238E27FC236}">
                <a16:creationId xmlns:a16="http://schemas.microsoft.com/office/drawing/2014/main" id="{7C2094C9-8E05-48D0-B532-0845A213C232}"/>
              </a:ext>
            </a:extLst>
          </p:cNvPr>
          <p:cNvSpPr txBox="1"/>
          <p:nvPr/>
        </p:nvSpPr>
        <p:spPr>
          <a:xfrm>
            <a:off x="829813" y="5205127"/>
            <a:ext cx="2850515" cy="838691"/>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■香りのワークショップ</a:t>
            </a:r>
            <a:endParaRPr lang="en-US" altLang="ja-JP" sz="1400" b="1" dirty="0">
              <a:latin typeface="メイリオ" panose="020B0604030504040204" pitchFamily="50" charset="-128"/>
              <a:ea typeface="メイリオ" panose="020B0604030504040204" pitchFamily="50" charset="-128"/>
            </a:endParaRPr>
          </a:p>
          <a:p>
            <a:endParaRPr lang="ja-JP" altLang="en-US" sz="105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対　象：中学生・高校生</a:t>
            </a:r>
          </a:p>
          <a:p>
            <a:r>
              <a:rPr lang="ja-JP" altLang="en-US" sz="1200" dirty="0">
                <a:latin typeface="メイリオ" panose="020B0604030504040204" pitchFamily="50" charset="-128"/>
                <a:ea typeface="メイリオ" panose="020B0604030504040204" pitchFamily="50" charset="-128"/>
              </a:rPr>
              <a:t>定　員：12～80 名</a:t>
            </a:r>
            <a:endParaRPr lang="en-US" altLang="ja-JP" sz="1200" dirty="0">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24007D49-9B2C-4BAA-BC7D-A54784CAAF7D}"/>
              </a:ext>
            </a:extLst>
          </p:cNvPr>
          <p:cNvSpPr txBox="1"/>
          <p:nvPr/>
        </p:nvSpPr>
        <p:spPr>
          <a:xfrm>
            <a:off x="5070150" y="2425373"/>
            <a:ext cx="3850587" cy="46166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S/PARK Museum ワークショップ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自由見学</a:t>
            </a:r>
          </a:p>
          <a:p>
            <a:r>
              <a:rPr lang="ja-JP" altLang="en-US" sz="1200" dirty="0">
                <a:latin typeface="メイリオ" panose="020B0604030504040204" pitchFamily="50" charset="-128"/>
                <a:ea typeface="メイリオ" panose="020B0604030504040204" pitchFamily="50" charset="-128"/>
              </a:rPr>
              <a:t>料　金：無料</a:t>
            </a:r>
          </a:p>
        </p:txBody>
      </p:sp>
      <p:sp>
        <p:nvSpPr>
          <p:cNvPr id="122" name="四角形: 角を丸くする 121">
            <a:extLst>
              <a:ext uri="{FF2B5EF4-FFF2-40B4-BE49-F238E27FC236}">
                <a16:creationId xmlns:a16="http://schemas.microsoft.com/office/drawing/2014/main" id="{69034D80-D079-4F6E-9701-001A340FD411}"/>
              </a:ext>
            </a:extLst>
          </p:cNvPr>
          <p:cNvSpPr/>
          <p:nvPr/>
        </p:nvSpPr>
        <p:spPr>
          <a:xfrm>
            <a:off x="3706444" y="5052891"/>
            <a:ext cx="2961983" cy="2170406"/>
          </a:xfrm>
          <a:prstGeom prst="roundRect">
            <a:avLst/>
          </a:prstGeom>
          <a:solidFill>
            <a:srgbClr val="FFBFBF">
              <a:alpha val="2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FCD9DCBF-B66A-4650-8151-8BD808CDD390}"/>
              </a:ext>
            </a:extLst>
          </p:cNvPr>
          <p:cNvSpPr/>
          <p:nvPr/>
        </p:nvSpPr>
        <p:spPr>
          <a:xfrm>
            <a:off x="6720659" y="5082907"/>
            <a:ext cx="3100576" cy="2170406"/>
          </a:xfrm>
          <a:prstGeom prst="roundRect">
            <a:avLst/>
          </a:prstGeom>
          <a:solidFill>
            <a:srgbClr val="FFBFBF">
              <a:alpha val="2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テキスト ボックス 119">
            <a:extLst>
              <a:ext uri="{FF2B5EF4-FFF2-40B4-BE49-F238E27FC236}">
                <a16:creationId xmlns:a16="http://schemas.microsoft.com/office/drawing/2014/main" id="{5A4FFD6F-D404-4D77-A2B2-F050F7A0644A}"/>
              </a:ext>
            </a:extLst>
          </p:cNvPr>
          <p:cNvSpPr txBox="1"/>
          <p:nvPr/>
        </p:nvSpPr>
        <p:spPr>
          <a:xfrm>
            <a:off x="849239" y="6199940"/>
            <a:ext cx="2450273" cy="1023357"/>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■洗顔のワークショップ</a:t>
            </a:r>
            <a:endParaRPr lang="en-US" altLang="ja-JP" sz="1400" b="1" dirty="0">
              <a:latin typeface="メイリオ" panose="020B0604030504040204" pitchFamily="50" charset="-128"/>
              <a:ea typeface="メイリオ" panose="020B0604030504040204" pitchFamily="50" charset="-128"/>
            </a:endParaRPr>
          </a:p>
          <a:p>
            <a:endParaRPr lang="ja-JP" altLang="en-US" sz="105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対　象：中学生</a:t>
            </a:r>
          </a:p>
          <a:p>
            <a:r>
              <a:rPr lang="ja-JP" altLang="en-US" sz="1200" dirty="0">
                <a:latin typeface="メイリオ" panose="020B0604030504040204" pitchFamily="50" charset="-128"/>
                <a:ea typeface="メイリオ" panose="020B0604030504040204" pitchFamily="50" charset="-128"/>
              </a:rPr>
              <a:t>定　員：最大 20 名</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461A8EB7-38B8-4AC0-863F-EF4FC0E15779}"/>
              </a:ext>
            </a:extLst>
          </p:cNvPr>
          <p:cNvSpPr txBox="1"/>
          <p:nvPr/>
        </p:nvSpPr>
        <p:spPr>
          <a:xfrm>
            <a:off x="3183574" y="5211518"/>
            <a:ext cx="2850515" cy="838691"/>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■シャンプー作りワークショップ</a:t>
            </a:r>
            <a:endParaRPr lang="en-US" altLang="ja-JP" sz="1400" b="1" dirty="0">
              <a:latin typeface="メイリオ" panose="020B0604030504040204" pitchFamily="50" charset="-128"/>
              <a:ea typeface="メイリオ" panose="020B0604030504040204" pitchFamily="50" charset="-128"/>
            </a:endParaRPr>
          </a:p>
          <a:p>
            <a:endParaRPr lang="ja-JP" altLang="en-US" sz="105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対　象：中学生・高校生</a:t>
            </a:r>
          </a:p>
          <a:p>
            <a:r>
              <a:rPr lang="ja-JP" altLang="en-US" sz="1200" dirty="0">
                <a:latin typeface="メイリオ" panose="020B0604030504040204" pitchFamily="50" charset="-128"/>
                <a:ea typeface="メイリオ" panose="020B0604030504040204" pitchFamily="50" charset="-128"/>
              </a:rPr>
              <a:t>定　員：12～80 名</a:t>
            </a:r>
            <a:endParaRPr lang="en-US" altLang="ja-JP" sz="1200" dirty="0">
              <a:latin typeface="メイリオ" panose="020B0604030504040204" pitchFamily="50" charset="-128"/>
              <a:ea typeface="メイリオ" panose="020B0604030504040204" pitchFamily="50" charset="-128"/>
            </a:endParaRPr>
          </a:p>
        </p:txBody>
      </p:sp>
      <p:pic>
        <p:nvPicPr>
          <p:cNvPr id="14" name="グラフィックス 13" descr="香水瓶 枠線">
            <a:extLst>
              <a:ext uri="{FF2B5EF4-FFF2-40B4-BE49-F238E27FC236}">
                <a16:creationId xmlns:a16="http://schemas.microsoft.com/office/drawing/2014/main" id="{C6A66900-2AE1-4261-AE0B-41A1E1CE68E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16462" y="3833626"/>
            <a:ext cx="914400" cy="914400"/>
          </a:xfrm>
          <a:prstGeom prst="rect">
            <a:avLst/>
          </a:prstGeom>
        </p:spPr>
      </p:pic>
      <p:grpSp>
        <p:nvGrpSpPr>
          <p:cNvPr id="60" name="グループ化 59">
            <a:extLst>
              <a:ext uri="{FF2B5EF4-FFF2-40B4-BE49-F238E27FC236}">
                <a16:creationId xmlns:a16="http://schemas.microsoft.com/office/drawing/2014/main" id="{6D5E2CAE-EF26-4101-95A7-23DCE1F1F797}"/>
              </a:ext>
            </a:extLst>
          </p:cNvPr>
          <p:cNvGrpSpPr/>
          <p:nvPr/>
        </p:nvGrpSpPr>
        <p:grpSpPr>
          <a:xfrm>
            <a:off x="465655" y="261830"/>
            <a:ext cx="792000" cy="792000"/>
            <a:chOff x="599588" y="348261"/>
            <a:chExt cx="792000" cy="792000"/>
          </a:xfrm>
        </p:grpSpPr>
        <p:sp>
          <p:nvSpPr>
            <p:cNvPr id="61" name="楕円 60">
              <a:extLst>
                <a:ext uri="{FF2B5EF4-FFF2-40B4-BE49-F238E27FC236}">
                  <a16:creationId xmlns:a16="http://schemas.microsoft.com/office/drawing/2014/main" id="{66074F70-0371-4F71-A987-A70BA6B1A77D}"/>
                </a:ext>
              </a:extLst>
            </p:cNvPr>
            <p:cNvSpPr/>
            <p:nvPr/>
          </p:nvSpPr>
          <p:spPr>
            <a:xfrm>
              <a:off x="669204" y="424484"/>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2" name="楕円 61">
              <a:extLst>
                <a:ext uri="{FF2B5EF4-FFF2-40B4-BE49-F238E27FC236}">
                  <a16:creationId xmlns:a16="http://schemas.microsoft.com/office/drawing/2014/main" id="{FE9B19B5-1C73-4FB5-9FA2-1163A13E0728}"/>
                </a:ext>
              </a:extLst>
            </p:cNvPr>
            <p:cNvSpPr/>
            <p:nvPr/>
          </p:nvSpPr>
          <p:spPr>
            <a:xfrm>
              <a:off x="599588" y="348261"/>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BF3625E4-DFBB-4A8D-806A-F5854F25A76D}"/>
                </a:ext>
              </a:extLst>
            </p:cNvPr>
            <p:cNvSpPr txBox="1"/>
            <p:nvPr/>
          </p:nvSpPr>
          <p:spPr>
            <a:xfrm>
              <a:off x="689274" y="464331"/>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pic>
        <p:nvPicPr>
          <p:cNvPr id="2" name="図 1">
            <a:extLst>
              <a:ext uri="{FF2B5EF4-FFF2-40B4-BE49-F238E27FC236}">
                <a16:creationId xmlns:a16="http://schemas.microsoft.com/office/drawing/2014/main" id="{2E737C44-A99C-4646-9CD2-33024BADE2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94342" y="5043433"/>
            <a:ext cx="2579125" cy="1934344"/>
          </a:xfrm>
          <a:prstGeom prst="rect">
            <a:avLst/>
          </a:prstGeom>
        </p:spPr>
      </p:pic>
      <p:pic>
        <p:nvPicPr>
          <p:cNvPr id="3" name="図 2">
            <a:extLst>
              <a:ext uri="{FF2B5EF4-FFF2-40B4-BE49-F238E27FC236}">
                <a16:creationId xmlns:a16="http://schemas.microsoft.com/office/drawing/2014/main" id="{1665D6D2-7134-4FC7-B2B1-B94B46D5D0D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69623" y="5528322"/>
            <a:ext cx="2012620" cy="1509465"/>
          </a:xfrm>
          <a:prstGeom prst="rect">
            <a:avLst/>
          </a:prstGeom>
        </p:spPr>
      </p:pic>
    </p:spTree>
    <p:extLst>
      <p:ext uri="{BB962C8B-B14F-4D97-AF65-F5344CB8AC3E}">
        <p14:creationId xmlns:p14="http://schemas.microsoft.com/office/powerpoint/2010/main" val="403499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EFB07497-2B69-4C9C-B4D6-5C9395437BD9}"/>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33A2F5C-DAB7-488C-9A28-6520440E12DA}"/>
              </a:ext>
            </a:extLst>
          </p:cNvPr>
          <p:cNvSpPr/>
          <p:nvPr/>
        </p:nvSpPr>
        <p:spPr>
          <a:xfrm>
            <a:off x="239152" y="295275"/>
            <a:ext cx="9957223" cy="6995264"/>
          </a:xfrm>
          <a:prstGeom prst="rect">
            <a:avLst/>
          </a:prstGeo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158ACB08-1A18-4E1A-9ACA-ED4CFB09798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A99FF2A1-46E7-4A4F-90C4-468A264AF7B8}"/>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A1A40D8F-E559-40C4-B7EE-A746465B24F7}"/>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75281734-A9B0-420D-9F34-1B8E96BB2EA3}"/>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DDE1D712-E4F5-45AC-AE3B-E460444BAF46}"/>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EA226D11-3963-4961-8F53-B8F01FF70CE2}"/>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7641E8D-4B75-44DD-9885-2A9B912BCAB4}"/>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42" name="テキスト ボックス 41">
            <a:extLst>
              <a:ext uri="{FF2B5EF4-FFF2-40B4-BE49-F238E27FC236}">
                <a16:creationId xmlns:a16="http://schemas.microsoft.com/office/drawing/2014/main" id="{9DC3B1B5-C80A-4E63-A36E-292A6174F7B4}"/>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3" name="テキスト ボックス 42">
            <a:extLst>
              <a:ext uri="{FF2B5EF4-FFF2-40B4-BE49-F238E27FC236}">
                <a16:creationId xmlns:a16="http://schemas.microsoft.com/office/drawing/2014/main" id="{7FFE6438-3C0F-49BB-9704-5CC3B36EFDD9}"/>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4" name="テキスト ボックス 43">
            <a:extLst>
              <a:ext uri="{FF2B5EF4-FFF2-40B4-BE49-F238E27FC236}">
                <a16:creationId xmlns:a16="http://schemas.microsoft.com/office/drawing/2014/main" id="{549DDE5E-A96F-4907-B5FC-6B695D2E4C27}"/>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5" name="テキスト ボックス 44">
            <a:extLst>
              <a:ext uri="{FF2B5EF4-FFF2-40B4-BE49-F238E27FC236}">
                <a16:creationId xmlns:a16="http://schemas.microsoft.com/office/drawing/2014/main" id="{C003A9E0-B765-4FEA-B40D-5A935291981E}"/>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6" name="正方形/長方形 45">
            <a:extLst>
              <a:ext uri="{FF2B5EF4-FFF2-40B4-BE49-F238E27FC236}">
                <a16:creationId xmlns:a16="http://schemas.microsoft.com/office/drawing/2014/main" id="{AA685F6E-1F54-40D0-A302-058D0A63331D}"/>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85A9ED0E-FDB6-4060-9B3B-6D0AA4667E4C}"/>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8" name="テキスト ボックス 47">
            <a:extLst>
              <a:ext uri="{FF2B5EF4-FFF2-40B4-BE49-F238E27FC236}">
                <a16:creationId xmlns:a16="http://schemas.microsoft.com/office/drawing/2014/main" id="{EE48B66B-7775-4117-B116-56AE6FB91E1C}"/>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pic>
        <p:nvPicPr>
          <p:cNvPr id="5" name="図 4" descr="レンガ が含まれている画像&#10;&#10;自動的に生成された説明">
            <a:extLst>
              <a:ext uri="{FF2B5EF4-FFF2-40B4-BE49-F238E27FC236}">
                <a16:creationId xmlns:a16="http://schemas.microsoft.com/office/drawing/2014/main" id="{3D775D7A-314C-4A48-8A31-F48A31D1F0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0261" y="1218112"/>
            <a:ext cx="4407201" cy="2850604"/>
          </a:xfrm>
          <a:prstGeom prst="rect">
            <a:avLst/>
          </a:prstGeom>
          <a:effectLst>
            <a:outerShdw blurRad="50800" dist="38100" dir="5400000" algn="t" rotWithShape="0">
              <a:prstClr val="black">
                <a:alpha val="40000"/>
              </a:prstClr>
            </a:outerShdw>
          </a:effectLst>
        </p:spPr>
      </p:pic>
      <p:grpSp>
        <p:nvGrpSpPr>
          <p:cNvPr id="62" name="グループ化 61">
            <a:extLst>
              <a:ext uri="{FF2B5EF4-FFF2-40B4-BE49-F238E27FC236}">
                <a16:creationId xmlns:a16="http://schemas.microsoft.com/office/drawing/2014/main" id="{43A03070-F42C-4E9B-88D7-CF87A4B15325}"/>
              </a:ext>
            </a:extLst>
          </p:cNvPr>
          <p:cNvGrpSpPr/>
          <p:nvPr/>
        </p:nvGrpSpPr>
        <p:grpSpPr>
          <a:xfrm>
            <a:off x="3251186" y="149639"/>
            <a:ext cx="1758496" cy="616762"/>
            <a:chOff x="2909658" y="478397"/>
            <a:chExt cx="2602314" cy="981451"/>
          </a:xfrm>
        </p:grpSpPr>
        <p:sp>
          <p:nvSpPr>
            <p:cNvPr id="63" name="楕円 62">
              <a:extLst>
                <a:ext uri="{FF2B5EF4-FFF2-40B4-BE49-F238E27FC236}">
                  <a16:creationId xmlns:a16="http://schemas.microsoft.com/office/drawing/2014/main" id="{143CA7AC-FD8D-40D5-97DE-39F8BAD1F34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284ACFA6-291A-47DB-AF60-C27B9B613D0A}"/>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65" name="グループ化 64">
              <a:extLst>
                <a:ext uri="{FF2B5EF4-FFF2-40B4-BE49-F238E27FC236}">
                  <a16:creationId xmlns:a16="http://schemas.microsoft.com/office/drawing/2014/main" id="{5AC9D9BD-CDB3-4BF1-AA8A-25ACF5A6005B}"/>
                </a:ext>
              </a:extLst>
            </p:cNvPr>
            <p:cNvGrpSpPr/>
            <p:nvPr/>
          </p:nvGrpSpPr>
          <p:grpSpPr>
            <a:xfrm>
              <a:off x="2981173" y="478397"/>
              <a:ext cx="2530799" cy="914400"/>
              <a:chOff x="441001" y="231405"/>
              <a:chExt cx="2530799" cy="914400"/>
            </a:xfrm>
          </p:grpSpPr>
          <p:sp>
            <p:nvSpPr>
              <p:cNvPr id="68" name="楕円 67">
                <a:extLst>
                  <a:ext uri="{FF2B5EF4-FFF2-40B4-BE49-F238E27FC236}">
                    <a16:creationId xmlns:a16="http://schemas.microsoft.com/office/drawing/2014/main" id="{ABC814BF-A7B9-4601-B482-FC1BBB5963B0}"/>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楕円 68">
                <a:extLst>
                  <a:ext uri="{FF2B5EF4-FFF2-40B4-BE49-F238E27FC236}">
                    <a16:creationId xmlns:a16="http://schemas.microsoft.com/office/drawing/2014/main" id="{93AE3B3E-D645-45C3-B3CF-518557CC59E4}"/>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楕円 69">
                <a:extLst>
                  <a:ext uri="{FF2B5EF4-FFF2-40B4-BE49-F238E27FC236}">
                    <a16:creationId xmlns:a16="http://schemas.microsoft.com/office/drawing/2014/main" id="{572B3D34-7F23-431A-8160-B76BF58ED12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6" name="楕円 65">
              <a:extLst>
                <a:ext uri="{FF2B5EF4-FFF2-40B4-BE49-F238E27FC236}">
                  <a16:creationId xmlns:a16="http://schemas.microsoft.com/office/drawing/2014/main" id="{D2083DF0-4E84-458B-A026-00E4064BBFE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楕円 66">
              <a:extLst>
                <a:ext uri="{FF2B5EF4-FFF2-40B4-BE49-F238E27FC236}">
                  <a16:creationId xmlns:a16="http://schemas.microsoft.com/office/drawing/2014/main" id="{954A6C2E-F3DA-4755-9E2D-AA9A4E58C353}"/>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1" name="テキスト ボックス 70">
            <a:extLst>
              <a:ext uri="{FF2B5EF4-FFF2-40B4-BE49-F238E27FC236}">
                <a16:creationId xmlns:a16="http://schemas.microsoft.com/office/drawing/2014/main" id="{9FBE53C4-1B05-4949-BCC6-85CE77012649}"/>
              </a:ext>
            </a:extLst>
          </p:cNvPr>
          <p:cNvSpPr txBox="1"/>
          <p:nvPr/>
        </p:nvSpPr>
        <p:spPr>
          <a:xfrm>
            <a:off x="1817772" y="283932"/>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横浜発のチョコレート専門店</a:t>
            </a:r>
          </a:p>
        </p:txBody>
      </p:sp>
      <p:grpSp>
        <p:nvGrpSpPr>
          <p:cNvPr id="51" name="グループ化 50">
            <a:extLst>
              <a:ext uri="{FF2B5EF4-FFF2-40B4-BE49-F238E27FC236}">
                <a16:creationId xmlns:a16="http://schemas.microsoft.com/office/drawing/2014/main" id="{F4EAC0B7-9791-4086-981D-FF93FE649E98}"/>
              </a:ext>
            </a:extLst>
          </p:cNvPr>
          <p:cNvGrpSpPr/>
          <p:nvPr/>
        </p:nvGrpSpPr>
        <p:grpSpPr>
          <a:xfrm>
            <a:off x="461822" y="632374"/>
            <a:ext cx="4986477" cy="547090"/>
            <a:chOff x="860101" y="303195"/>
            <a:chExt cx="5136484" cy="892406"/>
          </a:xfrm>
          <a:solidFill>
            <a:srgbClr val="F96767"/>
          </a:solidFill>
          <a:effectLst>
            <a:outerShdw blurRad="50800" dist="38100" dir="5400000" algn="t" rotWithShape="0">
              <a:prstClr val="black">
                <a:alpha val="40000"/>
              </a:prstClr>
            </a:outerShdw>
          </a:effectLst>
        </p:grpSpPr>
        <p:sp>
          <p:nvSpPr>
            <p:cNvPr id="52" name="四角形: 角を丸くする 51">
              <a:extLst>
                <a:ext uri="{FF2B5EF4-FFF2-40B4-BE49-F238E27FC236}">
                  <a16:creationId xmlns:a16="http://schemas.microsoft.com/office/drawing/2014/main" id="{D913F8A6-DDE4-4BF3-8ADE-3497A9C5FCF3}"/>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3" name="テキスト ボックス 52">
              <a:extLst>
                <a:ext uri="{FF2B5EF4-FFF2-40B4-BE49-F238E27FC236}">
                  <a16:creationId xmlns:a16="http://schemas.microsoft.com/office/drawing/2014/main" id="{FD21062A-F720-4708-9A44-1F57457B14B9}"/>
                </a:ext>
              </a:extLst>
            </p:cNvPr>
            <p:cNvSpPr txBox="1"/>
            <p:nvPr/>
          </p:nvSpPr>
          <p:spPr>
            <a:xfrm>
              <a:off x="1500466" y="442539"/>
              <a:ext cx="4164253" cy="753062"/>
            </a:xfrm>
            <a:prstGeom prst="rect">
              <a:avLst/>
            </a:prstGeom>
            <a:noFill/>
          </p:spPr>
          <p:txBody>
            <a:bodyPr wrap="square">
              <a:spAutoFit/>
            </a:bodyPr>
            <a:lstStyle/>
            <a:p>
              <a:pPr algn="ctr"/>
              <a:r>
                <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VANILLABEANS</a:t>
              </a:r>
              <a:endPar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2" name="テキスト ボックス 71">
            <a:extLst>
              <a:ext uri="{FF2B5EF4-FFF2-40B4-BE49-F238E27FC236}">
                <a16:creationId xmlns:a16="http://schemas.microsoft.com/office/drawing/2014/main" id="{548CA041-ADE2-477B-86A3-3DD3939D19D7}"/>
              </a:ext>
            </a:extLst>
          </p:cNvPr>
          <p:cNvSpPr txBox="1"/>
          <p:nvPr/>
        </p:nvSpPr>
        <p:spPr>
          <a:xfrm>
            <a:off x="5117533" y="1218112"/>
            <a:ext cx="4698811"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バニラビーンズでは、南米やアフリカ、東南アジアなどから取り寄せたカカオ豆を自家焙煎し "本場の機械"と"人の手"によるチョコレート作りを横浜の工房で行っています。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体験では身近なチョコレートについて様々な知識を学べます。</a:t>
            </a:r>
          </a:p>
        </p:txBody>
      </p:sp>
      <p:sp>
        <p:nvSpPr>
          <p:cNvPr id="74" name="正方形/長方形 73">
            <a:extLst>
              <a:ext uri="{FF2B5EF4-FFF2-40B4-BE49-F238E27FC236}">
                <a16:creationId xmlns:a16="http://schemas.microsoft.com/office/drawing/2014/main" id="{BAD808F0-6A32-4732-8483-A235DC2060E9}"/>
              </a:ext>
            </a:extLst>
          </p:cNvPr>
          <p:cNvSpPr/>
          <p:nvPr/>
        </p:nvSpPr>
        <p:spPr>
          <a:xfrm>
            <a:off x="391620" y="4068716"/>
            <a:ext cx="9726835" cy="3209205"/>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03DF9D07-C8F1-46A6-84E6-1F0F6B94B4D4}"/>
              </a:ext>
            </a:extLst>
          </p:cNvPr>
          <p:cNvSpPr txBox="1"/>
          <p:nvPr/>
        </p:nvSpPr>
        <p:spPr>
          <a:xfrm>
            <a:off x="611910" y="4283018"/>
            <a:ext cx="4700998" cy="338554"/>
          </a:xfrm>
          <a:prstGeom prst="rect">
            <a:avLst/>
          </a:prstGeom>
          <a:noFill/>
        </p:spPr>
        <p:txBody>
          <a:bodyPr wrap="square">
            <a:spAutoFit/>
          </a:bodyPr>
          <a:lstStyle/>
          <a:p>
            <a:r>
              <a:rPr lang="ja-JP" altLang="en-US" sz="1600"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a:t>
            </a:r>
            <a:endParaRPr lang="en-US" altLang="ja-JP" sz="1600"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4" name="図 3" descr="ワイングラスを持っている手&#10;&#10;自動的に生成された説明">
            <a:extLst>
              <a:ext uri="{FF2B5EF4-FFF2-40B4-BE49-F238E27FC236}">
                <a16:creationId xmlns:a16="http://schemas.microsoft.com/office/drawing/2014/main" id="{27083332-5EE1-4BC6-9705-FDB086BA44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68476" y="4346833"/>
            <a:ext cx="3633506" cy="2725425"/>
          </a:xfrm>
          <a:prstGeom prst="rect">
            <a:avLst/>
          </a:prstGeom>
          <a:effectLst>
            <a:outerShdw blurRad="50800" dist="38100" dir="5400000" algn="t" rotWithShape="0">
              <a:prstClr val="black">
                <a:alpha val="40000"/>
              </a:prstClr>
            </a:outerShdw>
          </a:effectLst>
        </p:spPr>
      </p:pic>
      <p:sp>
        <p:nvSpPr>
          <p:cNvPr id="77" name="テキスト ボックス 76">
            <a:extLst>
              <a:ext uri="{FF2B5EF4-FFF2-40B4-BE49-F238E27FC236}">
                <a16:creationId xmlns:a16="http://schemas.microsoft.com/office/drawing/2014/main" id="{56100584-853E-4205-949F-CB29E662EB51}"/>
              </a:ext>
            </a:extLst>
          </p:cNvPr>
          <p:cNvSpPr txBox="1"/>
          <p:nvPr/>
        </p:nvSpPr>
        <p:spPr>
          <a:xfrm>
            <a:off x="584455" y="4664557"/>
            <a:ext cx="5706102" cy="2554545"/>
          </a:xfrm>
          <a:prstGeom prst="rect">
            <a:avLst/>
          </a:prstGeom>
          <a:noFill/>
        </p:spPr>
        <p:txBody>
          <a:bodyPr wrap="square">
            <a:spAutoFit/>
          </a:bodyPr>
          <a:lstStyle/>
          <a:p>
            <a:r>
              <a:rPr lang="ja-JP" altLang="en-US" sz="1400" b="1" dirty="0">
                <a:solidFill>
                  <a:schemeClr val="accent2"/>
                </a:solidFill>
                <a:latin typeface="メイリオ" panose="020B0604030504040204" pitchFamily="50" charset="-128"/>
                <a:ea typeface="メイリオ" panose="020B0604030504040204" pitchFamily="50" charset="-128"/>
              </a:rPr>
              <a:t>チョコレート作りワークショップ</a:t>
            </a:r>
            <a:endParaRPr lang="en-US" altLang="ja-JP" sz="1400" b="1" dirty="0">
              <a:solidFill>
                <a:schemeClr val="accent2"/>
              </a:solidFill>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スペシャルチョコレートを専用の型に流し込み、出来上がったチョコレートは包装紙でラッピングして持ち帰り可能。フェアトレードの取り組みについてや、カカオ生産国について等、チョコレートについての様々な⾖知識も学べます！</a:t>
            </a: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所要時間：</a:t>
            </a:r>
            <a:r>
              <a:rPr lang="en-US" altLang="ja-JP" sz="1200" dirty="0">
                <a:latin typeface="メイリオ" panose="020B0604030504040204" pitchFamily="50" charset="-128"/>
                <a:ea typeface="メイリオ" panose="020B0604030504040204" pitchFamily="50" charset="-128"/>
              </a:rPr>
              <a:t>70</a:t>
            </a:r>
            <a:r>
              <a:rPr lang="ja-JP" altLang="en-US" sz="1200" dirty="0">
                <a:latin typeface="メイリオ" panose="020B0604030504040204" pitchFamily="50" charset="-128"/>
                <a:ea typeface="メイリオ" panose="020B0604030504040204" pitchFamily="50" charset="-128"/>
              </a:rPr>
              <a:t>分程度</a:t>
            </a:r>
          </a:p>
          <a:p>
            <a:r>
              <a:rPr lang="ja-JP" altLang="en-US" sz="1200" dirty="0">
                <a:latin typeface="メイリオ" panose="020B0604030504040204" pitchFamily="50" charset="-128"/>
                <a:ea typeface="メイリオ" panose="020B0604030504040204" pitchFamily="50" charset="-128"/>
              </a:rPr>
              <a:t>定　　員：8～12名</a:t>
            </a:r>
          </a:p>
          <a:p>
            <a:r>
              <a:rPr lang="ja-JP" altLang="en-US" sz="1200" dirty="0">
                <a:latin typeface="メイリオ" panose="020B0604030504040204" pitchFamily="50" charset="-128"/>
                <a:ea typeface="メイリオ" panose="020B0604030504040204" pitchFamily="50" charset="-128"/>
              </a:rPr>
              <a:t>対　　象： 中学生</a:t>
            </a:r>
            <a:r>
              <a:rPr lang="en-US" altLang="ja-JP" sz="1200" dirty="0">
                <a:latin typeface="メイリオ" panose="020B0604030504040204" pitchFamily="50" charset="-128"/>
                <a:ea typeface="メイリオ" panose="020B0604030504040204" pitchFamily="50" charset="-128"/>
              </a:rPr>
              <a:t>&amp;</a:t>
            </a:r>
            <a:r>
              <a:rPr lang="ja-JP" altLang="en-US" sz="1200" dirty="0">
                <a:latin typeface="メイリオ" panose="020B0604030504040204" pitchFamily="50" charset="-128"/>
                <a:ea typeface="メイリオ" panose="020B0604030504040204" pitchFamily="50" charset="-128"/>
              </a:rPr>
              <a:t>高校生（開催日時） 平日11：30～17：00（要相談）</a:t>
            </a:r>
          </a:p>
          <a:p>
            <a:r>
              <a:rPr lang="ja-JP" altLang="en-US" sz="1200" dirty="0">
                <a:latin typeface="メイリオ" panose="020B0604030504040204" pitchFamily="50" charset="-128"/>
                <a:ea typeface="メイリオ" panose="020B0604030504040204" pitchFamily="50" charset="-128"/>
              </a:rPr>
              <a:t>料　　金：1,000 円（税込）/人、夏季1,300 円（ワークショップ代＋送料）</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※夏季はチョコレートが溶けやすいため、つくったチョコレートは冷蔵便で学校</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様宛（あるいは指定先）に⼀括配送いたします。</a:t>
            </a:r>
          </a:p>
        </p:txBody>
      </p:sp>
      <p:pic>
        <p:nvPicPr>
          <p:cNvPr id="11" name="図 10" descr="アイコン&#10;&#10;自動的に生成された説明">
            <a:extLst>
              <a:ext uri="{FF2B5EF4-FFF2-40B4-BE49-F238E27FC236}">
                <a16:creationId xmlns:a16="http://schemas.microsoft.com/office/drawing/2014/main" id="{47046713-11E7-4658-9BFF-FE99AC1C19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443007">
            <a:off x="4957381" y="4203970"/>
            <a:ext cx="796020" cy="796020"/>
          </a:xfrm>
          <a:prstGeom prst="rect">
            <a:avLst/>
          </a:prstGeom>
          <a:effectLst>
            <a:outerShdw blurRad="50800" dist="38100" dir="2700000" algn="tl" rotWithShape="0">
              <a:schemeClr val="accent5">
                <a:alpha val="40000"/>
              </a:schemeClr>
            </a:outerShdw>
          </a:effectLst>
        </p:spPr>
      </p:pic>
      <p:pic>
        <p:nvPicPr>
          <p:cNvPr id="13" name="グラフィックス 12" descr="チョコレート 単色塗りつぶし">
            <a:extLst>
              <a:ext uri="{FF2B5EF4-FFF2-40B4-BE49-F238E27FC236}">
                <a16:creationId xmlns:a16="http://schemas.microsoft.com/office/drawing/2014/main" id="{4982C4A4-6BEC-4785-9A3E-E4C25B88040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5548428" flipH="1">
            <a:off x="5672983" y="3921013"/>
            <a:ext cx="568650" cy="648075"/>
          </a:xfrm>
          <a:prstGeom prst="rect">
            <a:avLst/>
          </a:prstGeom>
          <a:effectLst>
            <a:outerShdw blurRad="50800" dist="38100" dir="5400000" algn="t" rotWithShape="0">
              <a:schemeClr val="accent5">
                <a:alpha val="40000"/>
              </a:schemeClr>
            </a:outerShdw>
          </a:effectLst>
        </p:spPr>
      </p:pic>
      <p:grpSp>
        <p:nvGrpSpPr>
          <p:cNvPr id="78" name="グループ化 77">
            <a:extLst>
              <a:ext uri="{FF2B5EF4-FFF2-40B4-BE49-F238E27FC236}">
                <a16:creationId xmlns:a16="http://schemas.microsoft.com/office/drawing/2014/main" id="{D3092791-C1E7-43BA-8816-393AA8A69907}"/>
              </a:ext>
            </a:extLst>
          </p:cNvPr>
          <p:cNvGrpSpPr/>
          <p:nvPr/>
        </p:nvGrpSpPr>
        <p:grpSpPr>
          <a:xfrm>
            <a:off x="5196232" y="2631517"/>
            <a:ext cx="4362499" cy="470119"/>
            <a:chOff x="620328" y="6588634"/>
            <a:chExt cx="4362499" cy="470119"/>
          </a:xfrm>
        </p:grpSpPr>
        <p:sp>
          <p:nvSpPr>
            <p:cNvPr id="79" name="正方形/長方形 78">
              <a:extLst>
                <a:ext uri="{FF2B5EF4-FFF2-40B4-BE49-F238E27FC236}">
                  <a16:creationId xmlns:a16="http://schemas.microsoft.com/office/drawing/2014/main" id="{B839DDB3-A38F-4964-9C7A-3921F9955F28}"/>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0" name="矢印: 五方向 79">
              <a:extLst>
                <a:ext uri="{FF2B5EF4-FFF2-40B4-BE49-F238E27FC236}">
                  <a16:creationId xmlns:a16="http://schemas.microsoft.com/office/drawing/2014/main" id="{995D62DE-3422-40F9-8024-A59FCE4346E5}"/>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81" name="テキスト ボックス 80">
              <a:extLst>
                <a:ext uri="{FF2B5EF4-FFF2-40B4-BE49-F238E27FC236}">
                  <a16:creationId xmlns:a16="http://schemas.microsoft.com/office/drawing/2014/main" id="{735E36EF-C70C-482B-9509-57E724FF3476}"/>
                </a:ext>
              </a:extLst>
            </p:cNvPr>
            <p:cNvSpPr txBox="1"/>
            <p:nvPr/>
          </p:nvSpPr>
          <p:spPr>
            <a:xfrm>
              <a:off x="1502273" y="6592824"/>
              <a:ext cx="892201" cy="253916"/>
            </a:xfrm>
            <a:prstGeom prst="rect">
              <a:avLst/>
            </a:prstGeom>
            <a:noFill/>
          </p:spPr>
          <p:txBody>
            <a:bodyPr wrap="square">
              <a:spAutoFit/>
            </a:bodyPr>
            <a:lstStyle/>
            <a:p>
              <a:pPr algn="ctr"/>
              <a:r>
                <a:rPr kumimoji="1" lang="en-US" altLang="ja-JP" sz="1050">
                  <a:solidFill>
                    <a:schemeClr val="accent2">
                      <a:lumMod val="75000"/>
                    </a:schemeClr>
                  </a:solidFill>
                  <a:latin typeface="メイリオ" panose="020B0604030504040204" pitchFamily="50" charset="-128"/>
                  <a:ea typeface="メイリオ" panose="020B0604030504040204" pitchFamily="50" charset="-128"/>
                </a:rPr>
                <a:t>70</a:t>
              </a:r>
              <a:r>
                <a:rPr kumimoji="1" lang="ja-JP" altLang="en-US" sz="1050">
                  <a:solidFill>
                    <a:schemeClr val="accent2">
                      <a:lumMod val="75000"/>
                    </a:schemeClr>
                  </a:solidFill>
                  <a:latin typeface="メイリオ" panose="020B0604030504040204" pitchFamily="50" charset="-128"/>
                  <a:ea typeface="メイリオ" panose="020B0604030504040204" pitchFamily="50" charset="-128"/>
                </a:rPr>
                <a:t>分</a:t>
              </a:r>
              <a:endPar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C51628FE-4091-4DB2-8B7F-62B86B3BB786}"/>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3" name="矢印: 五方向 82">
              <a:extLst>
                <a:ext uri="{FF2B5EF4-FFF2-40B4-BE49-F238E27FC236}">
                  <a16:creationId xmlns:a16="http://schemas.microsoft.com/office/drawing/2014/main" id="{4639D2BD-7428-4438-A443-D074517866F4}"/>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84" name="テキスト ボックス 83">
              <a:extLst>
                <a:ext uri="{FF2B5EF4-FFF2-40B4-BE49-F238E27FC236}">
                  <a16:creationId xmlns:a16="http://schemas.microsoft.com/office/drawing/2014/main" id="{ABEF7A25-F472-4BCB-9142-BCF19B76DA5D}"/>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12</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85" name="正方形/長方形 84">
              <a:extLst>
                <a:ext uri="{FF2B5EF4-FFF2-40B4-BE49-F238E27FC236}">
                  <a16:creationId xmlns:a16="http://schemas.microsoft.com/office/drawing/2014/main" id="{E3140AFD-BE27-4543-85F6-5FE931455CC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6" name="矢印: 五方向 85">
              <a:extLst>
                <a:ext uri="{FF2B5EF4-FFF2-40B4-BE49-F238E27FC236}">
                  <a16:creationId xmlns:a16="http://schemas.microsoft.com/office/drawing/2014/main" id="{1AD4F97A-2485-4A18-86BE-5F00A136B3BC}"/>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87" name="テキスト ボックス 86">
              <a:extLst>
                <a:ext uri="{FF2B5EF4-FFF2-40B4-BE49-F238E27FC236}">
                  <a16:creationId xmlns:a16="http://schemas.microsoft.com/office/drawing/2014/main" id="{560360D4-B54D-4CB0-8B90-8EBE438C2863}"/>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有料</a:t>
              </a:r>
            </a:p>
          </p:txBody>
        </p:sp>
      </p:grpSp>
      <p:sp>
        <p:nvSpPr>
          <p:cNvPr id="88" name="テキスト ボックス 87">
            <a:extLst>
              <a:ext uri="{FF2B5EF4-FFF2-40B4-BE49-F238E27FC236}">
                <a16:creationId xmlns:a16="http://schemas.microsoft.com/office/drawing/2014/main" id="{20046E2A-2DE1-44FC-91AC-38D4A91A1116}"/>
              </a:ext>
            </a:extLst>
          </p:cNvPr>
          <p:cNvSpPr txBox="1"/>
          <p:nvPr/>
        </p:nvSpPr>
        <p:spPr>
          <a:xfrm>
            <a:off x="5117533" y="3293352"/>
            <a:ext cx="4843880"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080-6720-6407</a:t>
            </a:r>
            <a:r>
              <a:rPr lang="ja-JP" altLang="en-US" sz="900" dirty="0">
                <a:latin typeface="メイリオ" panose="020B0604030504040204" pitchFamily="50" charset="-128"/>
                <a:ea typeface="メイリオ" panose="020B0604030504040204" pitchFamily="50" charset="-128"/>
              </a:rPr>
              <a:t>　　予約：要　　駐車場：有（横浜ハンマーヘッド専用駐車場）</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住所：中区新港</a:t>
            </a:r>
            <a:r>
              <a:rPr lang="en-US" altLang="ja-JP" sz="900" dirty="0">
                <a:latin typeface="メイリオ" panose="020B0604030504040204" pitchFamily="50" charset="-128"/>
                <a:ea typeface="メイリオ" panose="020B0604030504040204" pitchFamily="50" charset="-128"/>
              </a:rPr>
              <a:t>2-14-1 </a:t>
            </a:r>
            <a:r>
              <a:rPr lang="ja-JP" altLang="en-US" sz="900" dirty="0">
                <a:latin typeface="メイリオ" panose="020B0604030504040204" pitchFamily="50" charset="-128"/>
                <a:ea typeface="メイリオ" panose="020B0604030504040204" pitchFamily="50" charset="-128"/>
              </a:rPr>
              <a:t>横浜ハンマーヘッド２</a:t>
            </a:r>
            <a:r>
              <a:rPr lang="en-US" altLang="ja-JP" sz="900" dirty="0">
                <a:latin typeface="メイリオ" panose="020B0604030504040204" pitchFamily="50" charset="-128"/>
                <a:ea typeface="メイリオ" panose="020B0604030504040204" pitchFamily="50" charset="-128"/>
              </a:rPr>
              <a:t>F</a:t>
            </a:r>
            <a:endParaRPr lang="ja-JP" altLang="en-US" sz="900" dirty="0">
              <a:latin typeface="メイリオ" panose="020B0604030504040204" pitchFamily="50" charset="-128"/>
              <a:ea typeface="メイリオ" panose="020B0604030504040204" pitchFamily="50" charset="-128"/>
            </a:endParaRPr>
          </a:p>
        </p:txBody>
      </p:sp>
      <p:grpSp>
        <p:nvGrpSpPr>
          <p:cNvPr id="55" name="グループ化 54">
            <a:extLst>
              <a:ext uri="{FF2B5EF4-FFF2-40B4-BE49-F238E27FC236}">
                <a16:creationId xmlns:a16="http://schemas.microsoft.com/office/drawing/2014/main" id="{ABB9F2DA-48DC-44BC-A1EA-2AD8E126A10A}"/>
              </a:ext>
            </a:extLst>
          </p:cNvPr>
          <p:cNvGrpSpPr/>
          <p:nvPr/>
        </p:nvGrpSpPr>
        <p:grpSpPr>
          <a:xfrm>
            <a:off x="463125" y="336516"/>
            <a:ext cx="792000" cy="792000"/>
            <a:chOff x="599588" y="348261"/>
            <a:chExt cx="792000" cy="792000"/>
          </a:xfrm>
        </p:grpSpPr>
        <p:sp>
          <p:nvSpPr>
            <p:cNvPr id="56" name="楕円 55">
              <a:extLst>
                <a:ext uri="{FF2B5EF4-FFF2-40B4-BE49-F238E27FC236}">
                  <a16:creationId xmlns:a16="http://schemas.microsoft.com/office/drawing/2014/main" id="{0E48773E-D0FD-412A-B88B-FB6DF04F0DF7}"/>
                </a:ext>
              </a:extLst>
            </p:cNvPr>
            <p:cNvSpPr/>
            <p:nvPr/>
          </p:nvSpPr>
          <p:spPr>
            <a:xfrm>
              <a:off x="669204" y="424484"/>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3A2D185A-32E1-42D8-AF9F-5D1F992A42D5}"/>
                </a:ext>
              </a:extLst>
            </p:cNvPr>
            <p:cNvSpPr/>
            <p:nvPr/>
          </p:nvSpPr>
          <p:spPr>
            <a:xfrm>
              <a:off x="599588" y="348261"/>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E5919B76-8536-4CB6-8A4C-A57FDFFACE60}"/>
                </a:ext>
              </a:extLst>
            </p:cNvPr>
            <p:cNvSpPr txBox="1"/>
            <p:nvPr/>
          </p:nvSpPr>
          <p:spPr>
            <a:xfrm>
              <a:off x="689274" y="464331"/>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7403324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7072</TotalTime>
  <Words>1655</Words>
  <Application>Microsoft Office PowerPoint</Application>
  <PresentationFormat>ユーザー設定</PresentationFormat>
  <Paragraphs>210</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ＭＳ Ｐゴシック</vt:lpstr>
      <vt:lpstr>ふい字</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applet shibuya</dc:creator>
  <cp:lastModifiedBy>森脇 晴菜</cp:lastModifiedBy>
  <cp:revision>25</cp:revision>
  <cp:lastPrinted>2022-03-11T02:08:28Z</cp:lastPrinted>
  <dcterms:created xsi:type="dcterms:W3CDTF">2021-11-05T02:42:06Z</dcterms:created>
  <dcterms:modified xsi:type="dcterms:W3CDTF">2022-04-12T04:38:19Z</dcterms:modified>
</cp:coreProperties>
</file>