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93" r:id="rId2"/>
    <p:sldId id="327" r:id="rId3"/>
  </p:sldIdLst>
  <p:sldSz cx="10691813" cy="7559675"/>
  <p:notesSz cx="7034213" cy="10164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65" userDrawn="1">
          <p15:clr>
            <a:srgbClr val="A4A3A4"/>
          </p15:clr>
        </p15:guide>
        <p15:guide id="3" orient="horz" pos="24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2F"/>
    <a:srgbClr val="AE5DFF"/>
    <a:srgbClr val="F96767"/>
    <a:srgbClr val="FFBFBF"/>
    <a:srgbClr val="C05E47"/>
    <a:srgbClr val="F0F0F0"/>
    <a:srgbClr val="F47F30"/>
    <a:srgbClr val="FDD9D9"/>
    <a:srgbClr val="B2E7FA"/>
    <a:srgbClr val="66B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5" autoAdjust="0"/>
    <p:restoredTop sz="91957" autoAdjust="0"/>
  </p:normalViewPr>
  <p:slideViewPr>
    <p:cSldViewPr snapToGrid="0">
      <p:cViewPr varScale="1">
        <p:scale>
          <a:sx n="101" d="100"/>
          <a:sy n="101" d="100"/>
        </p:scale>
        <p:origin x="1320" y="120"/>
      </p:cViewPr>
      <p:guideLst>
        <p:guide pos="6565"/>
        <p:guide orient="horz" pos="24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8787" cy="509026"/>
          </a:xfrm>
          <a:prstGeom prst="rect">
            <a:avLst/>
          </a:prstGeom>
        </p:spPr>
        <p:txBody>
          <a:bodyPr vert="horz" lIns="90660" tIns="45330" rIns="90660" bIns="453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83854" y="1"/>
            <a:ext cx="3048787" cy="509026"/>
          </a:xfrm>
          <a:prstGeom prst="rect">
            <a:avLst/>
          </a:prstGeom>
        </p:spPr>
        <p:txBody>
          <a:bodyPr vert="horz" lIns="90660" tIns="45330" rIns="90660" bIns="45330" rtlCol="0"/>
          <a:lstStyle>
            <a:lvl1pPr algn="r">
              <a:defRPr sz="1200"/>
            </a:lvl1pPr>
          </a:lstStyle>
          <a:p>
            <a:fld id="{F9396F8B-E5AA-456A-ADDD-18D6EC269D38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90613" y="1270000"/>
            <a:ext cx="4852987" cy="3430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60" tIns="45330" rIns="90660" bIns="453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4051" y="4891694"/>
            <a:ext cx="5626113" cy="4002868"/>
          </a:xfrm>
          <a:prstGeom prst="rect">
            <a:avLst/>
          </a:prstGeom>
        </p:spPr>
        <p:txBody>
          <a:bodyPr vert="horz" lIns="90660" tIns="45330" rIns="90660" bIns="453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655738"/>
            <a:ext cx="3048787" cy="509025"/>
          </a:xfrm>
          <a:prstGeom prst="rect">
            <a:avLst/>
          </a:prstGeom>
        </p:spPr>
        <p:txBody>
          <a:bodyPr vert="horz" lIns="90660" tIns="45330" rIns="90660" bIns="453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83854" y="9655738"/>
            <a:ext cx="3048787" cy="509025"/>
          </a:xfrm>
          <a:prstGeom prst="rect">
            <a:avLst/>
          </a:prstGeom>
        </p:spPr>
        <p:txBody>
          <a:bodyPr vert="horz" lIns="90660" tIns="45330" rIns="90660" bIns="45330" rtlCol="0" anchor="b"/>
          <a:lstStyle>
            <a:lvl1pPr algn="r">
              <a:defRPr sz="1200"/>
            </a:lvl1pPr>
          </a:lstStyle>
          <a:p>
            <a:fld id="{4C05E138-3DE5-42DF-8F6E-5019433F60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2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D6F8-CCB6-4CE3-AB4D-203632417ED0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D98F-18B3-494C-9390-787191A18C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96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D6F8-CCB6-4CE3-AB4D-203632417ED0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D98F-18B3-494C-9390-787191A18C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54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D6F8-CCB6-4CE3-AB4D-203632417ED0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D98F-18B3-494C-9390-787191A18C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1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D6F8-CCB6-4CE3-AB4D-203632417ED0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D98F-18B3-494C-9390-787191A18C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52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D6F8-CCB6-4CE3-AB4D-203632417ED0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D98F-18B3-494C-9390-787191A18C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6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D6F8-CCB6-4CE3-AB4D-203632417ED0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D98F-18B3-494C-9390-787191A18C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704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D6F8-CCB6-4CE3-AB4D-203632417ED0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D98F-18B3-494C-9390-787191A18C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84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D6F8-CCB6-4CE3-AB4D-203632417ED0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D98F-18B3-494C-9390-787191A18C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21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D6F8-CCB6-4CE3-AB4D-203632417ED0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D98F-18B3-494C-9390-787191A18C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99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D6F8-CCB6-4CE3-AB4D-203632417ED0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D98F-18B3-494C-9390-787191A18C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09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D6F8-CCB6-4CE3-AB4D-203632417ED0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D98F-18B3-494C-9390-787191A18C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68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7D6F8-CCB6-4CE3-AB4D-203632417ED0}" type="datetimeFigureOut">
              <a:rPr kumimoji="1" lang="ja-JP" altLang="en-US" smtClean="0"/>
              <a:t>2022/3/11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D98F-18B3-494C-9390-787191A18C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4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2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90DC1E7-E4C7-4F96-AADF-19C4274CF25C}"/>
              </a:ext>
            </a:extLst>
          </p:cNvPr>
          <p:cNvSpPr/>
          <p:nvPr/>
        </p:nvSpPr>
        <p:spPr>
          <a:xfrm>
            <a:off x="72725" y="70684"/>
            <a:ext cx="10144510" cy="7365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D00EECD-8820-4C9A-975B-6367DD3F66F8}"/>
              </a:ext>
            </a:extLst>
          </p:cNvPr>
          <p:cNvSpPr/>
          <p:nvPr/>
        </p:nvSpPr>
        <p:spPr>
          <a:xfrm>
            <a:off x="259773" y="189122"/>
            <a:ext cx="9749387" cy="699526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8000" sy="8000" flip="none" algn="tl"/>
          </a:blipFill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47CEC8FF-C63F-40AC-A1EF-F3ACC5A3856B}"/>
              </a:ext>
            </a:extLst>
          </p:cNvPr>
          <p:cNvSpPr/>
          <p:nvPr/>
        </p:nvSpPr>
        <p:spPr>
          <a:xfrm>
            <a:off x="10212411" y="1043059"/>
            <a:ext cx="396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03A5D302-F522-4BF7-82C3-ABB8E6094AFA}"/>
              </a:ext>
            </a:extLst>
          </p:cNvPr>
          <p:cNvSpPr/>
          <p:nvPr/>
        </p:nvSpPr>
        <p:spPr>
          <a:xfrm>
            <a:off x="10214287" y="3401"/>
            <a:ext cx="396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6B2A359C-E1E5-4E57-AB58-AF41A39ABE66}"/>
              </a:ext>
            </a:extLst>
          </p:cNvPr>
          <p:cNvSpPr/>
          <p:nvPr/>
        </p:nvSpPr>
        <p:spPr>
          <a:xfrm>
            <a:off x="10215135" y="4193114"/>
            <a:ext cx="396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4AFFEA2D-2F03-4E71-B1FE-1AC8528CF0A7}"/>
              </a:ext>
            </a:extLst>
          </p:cNvPr>
          <p:cNvSpPr/>
          <p:nvPr/>
        </p:nvSpPr>
        <p:spPr>
          <a:xfrm>
            <a:off x="10215135" y="5235077"/>
            <a:ext cx="396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0C4EDFED-355F-4B0E-876B-5E970CBE529C}"/>
              </a:ext>
            </a:extLst>
          </p:cNvPr>
          <p:cNvSpPr txBox="1"/>
          <p:nvPr/>
        </p:nvSpPr>
        <p:spPr>
          <a:xfrm>
            <a:off x="10258317" y="122912"/>
            <a:ext cx="338554" cy="9982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キャリア教育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DD03839-2827-41DA-A13C-F7AC5255EC23}"/>
              </a:ext>
            </a:extLst>
          </p:cNvPr>
          <p:cNvSpPr txBox="1"/>
          <p:nvPr/>
        </p:nvSpPr>
        <p:spPr>
          <a:xfrm>
            <a:off x="10251817" y="1394770"/>
            <a:ext cx="338554" cy="3488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観光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CFF5700-CB52-401F-8AC6-CE7638A376E9}"/>
              </a:ext>
            </a:extLst>
          </p:cNvPr>
          <p:cNvSpPr/>
          <p:nvPr/>
        </p:nvSpPr>
        <p:spPr>
          <a:xfrm>
            <a:off x="10212411" y="2088776"/>
            <a:ext cx="396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8BF34C04-C6EE-4C58-83BA-CA92445D9856}"/>
              </a:ext>
            </a:extLst>
          </p:cNvPr>
          <p:cNvSpPr txBox="1"/>
          <p:nvPr/>
        </p:nvSpPr>
        <p:spPr>
          <a:xfrm>
            <a:off x="10255330" y="2303628"/>
            <a:ext cx="338554" cy="6002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産業観光</a:t>
            </a: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D7E8626A-4FAA-4ADB-98E5-F7A9FE58FC7B}"/>
              </a:ext>
            </a:extLst>
          </p:cNvPr>
          <p:cNvSpPr/>
          <p:nvPr/>
        </p:nvSpPr>
        <p:spPr>
          <a:xfrm>
            <a:off x="10212411" y="3142876"/>
            <a:ext cx="396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DF8AE16-4BFC-4B9B-A74A-2840172932E9}"/>
              </a:ext>
            </a:extLst>
          </p:cNvPr>
          <p:cNvSpPr txBox="1"/>
          <p:nvPr/>
        </p:nvSpPr>
        <p:spPr>
          <a:xfrm>
            <a:off x="10249441" y="3419569"/>
            <a:ext cx="338554" cy="5071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博物館</a:t>
            </a: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F013C1BD-214D-4833-B596-E4FF187DBAA9}"/>
              </a:ext>
            </a:extLst>
          </p:cNvPr>
          <p:cNvSpPr/>
          <p:nvPr/>
        </p:nvSpPr>
        <p:spPr>
          <a:xfrm>
            <a:off x="10217579" y="6278417"/>
            <a:ext cx="448231" cy="1044000"/>
          </a:xfrm>
          <a:prstGeom prst="rect">
            <a:avLst/>
          </a:prstGeom>
          <a:solidFill>
            <a:srgbClr val="FF812F"/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E5A24645-4DE6-47E6-A4B0-1DFB4F62C5F2}"/>
              </a:ext>
            </a:extLst>
          </p:cNvPr>
          <p:cNvSpPr txBox="1"/>
          <p:nvPr/>
        </p:nvSpPr>
        <p:spPr>
          <a:xfrm>
            <a:off x="10255380" y="4496280"/>
            <a:ext cx="338554" cy="3488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歴史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3C192C1-143D-4F88-BA5C-63139B71BAD7}"/>
              </a:ext>
            </a:extLst>
          </p:cNvPr>
          <p:cNvSpPr txBox="1"/>
          <p:nvPr/>
        </p:nvSpPr>
        <p:spPr>
          <a:xfrm>
            <a:off x="10258317" y="5365070"/>
            <a:ext cx="338554" cy="7653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文化・芸術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628FEC3-0793-4A71-A4C5-268A1D2B9A5C}"/>
              </a:ext>
            </a:extLst>
          </p:cNvPr>
          <p:cNvSpPr txBox="1"/>
          <p:nvPr/>
        </p:nvSpPr>
        <p:spPr>
          <a:xfrm>
            <a:off x="10249441" y="6400797"/>
            <a:ext cx="338554" cy="7997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自然・動物</a:t>
            </a:r>
          </a:p>
        </p:txBody>
      </p:sp>
      <p:pic>
        <p:nvPicPr>
          <p:cNvPr id="49" name="図 48" descr="シマウマと馬&#10;&#10;自動的に生成された説明">
            <a:extLst>
              <a:ext uri="{FF2B5EF4-FFF2-40B4-BE49-F238E27FC236}">
                <a16:creationId xmlns:a16="http://schemas.microsoft.com/office/drawing/2014/main" id="{193DA3E3-CB73-4FBD-AD83-5817C4BE3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963" y="1422110"/>
            <a:ext cx="3010307" cy="20054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" name="図 50" descr="緑の木々茶色の動物&#10;&#10;中程度の精度で自動的に生成された説明">
            <a:extLst>
              <a:ext uri="{FF2B5EF4-FFF2-40B4-BE49-F238E27FC236}">
                <a16:creationId xmlns:a16="http://schemas.microsoft.com/office/drawing/2014/main" id="{C9C97774-5933-43C6-AEBE-3A79555180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222" y="4670686"/>
            <a:ext cx="1491700" cy="2240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2" name="図 51" descr="草の上を飛んでいる鳥&#10;&#10;中程度の精度で自動的に生成された説明">
            <a:extLst>
              <a:ext uri="{FF2B5EF4-FFF2-40B4-BE49-F238E27FC236}">
                <a16:creationId xmlns:a16="http://schemas.microsoft.com/office/drawing/2014/main" id="{8709BB9F-AA16-45B7-818F-EEA597D7A6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479" y="5537742"/>
            <a:ext cx="2525243" cy="14295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3" name="図 52" descr="動物の顔&#10;&#10;低い精度で自動的に生成された説明">
            <a:extLst>
              <a:ext uri="{FF2B5EF4-FFF2-40B4-BE49-F238E27FC236}">
                <a16:creationId xmlns:a16="http://schemas.microsoft.com/office/drawing/2014/main" id="{57C6E481-F8FC-444F-B100-B0671FF2EF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61" y="1422402"/>
            <a:ext cx="1503079" cy="20048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7AA2836-BE14-49A2-B82B-B03A14AA5BD5}"/>
              </a:ext>
            </a:extLst>
          </p:cNvPr>
          <p:cNvSpPr txBox="1"/>
          <p:nvPr/>
        </p:nvSpPr>
        <p:spPr>
          <a:xfrm>
            <a:off x="429958" y="3603728"/>
            <a:ext cx="479912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300" dirty="0"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オカピやアカアシドゥクラングールなど、世界でも珍しい動物に会えます。</a:t>
            </a:r>
            <a:endParaRPr lang="en-US" altLang="ja-JP" sz="1300" dirty="0"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00" dirty="0"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世界の気候帯・地域別の展示に植物や人の文化を織り交ぜ、世界一周気分を味わえます。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D8207DF-6A0C-40D7-B852-356B38A2AE4A}"/>
              </a:ext>
            </a:extLst>
          </p:cNvPr>
          <p:cNvSpPr txBox="1"/>
          <p:nvPr/>
        </p:nvSpPr>
        <p:spPr>
          <a:xfrm>
            <a:off x="434440" y="4418787"/>
            <a:ext cx="307082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2015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年に全面オープンした「アフリカのサバンナ」では「ラクダに乗る」「ヤギにさわる」「鳥の飛ぶ能力を見る」など動物を身近に体感でき、動物とのふれあいをたのしむことができます。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DC0DF0C-04C7-433F-9EAD-67245D47DA51}"/>
              </a:ext>
            </a:extLst>
          </p:cNvPr>
          <p:cNvSpPr txBox="1"/>
          <p:nvPr/>
        </p:nvSpPr>
        <p:spPr>
          <a:xfrm>
            <a:off x="323095" y="7192524"/>
            <a:ext cx="99352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045-959-1000  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予約：一部要予約　  駐車場（バス）：あり　　住所：</a:t>
            </a:r>
            <a:r>
              <a:rPr lang="zh-CN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横浜市旭区上白根町</a:t>
            </a:r>
            <a:r>
              <a:rPr lang="en-US" altLang="zh-CN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1175-1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10187C3E-D20C-4B27-9DB6-F0CC7A6BAD1B}"/>
              </a:ext>
            </a:extLst>
          </p:cNvPr>
          <p:cNvSpPr/>
          <p:nvPr/>
        </p:nvSpPr>
        <p:spPr>
          <a:xfrm>
            <a:off x="7288587" y="10868"/>
            <a:ext cx="2939696" cy="1314132"/>
          </a:xfrm>
          <a:prstGeom prst="rect">
            <a:avLst/>
          </a:prstGeom>
          <a:solidFill>
            <a:srgbClr val="FFD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7038D6F0-38A7-4EC7-A547-3B3A97801B88}"/>
              </a:ext>
            </a:extLst>
          </p:cNvPr>
          <p:cNvSpPr/>
          <p:nvPr/>
        </p:nvSpPr>
        <p:spPr>
          <a:xfrm>
            <a:off x="6333758" y="-1786"/>
            <a:ext cx="1746775" cy="908816"/>
          </a:xfrm>
          <a:prstGeom prst="rect">
            <a:avLst/>
          </a:prstGeom>
          <a:solidFill>
            <a:srgbClr val="FFC4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522430F4-EF55-4E23-94D1-71789F612A41}"/>
              </a:ext>
            </a:extLst>
          </p:cNvPr>
          <p:cNvSpPr/>
          <p:nvPr/>
        </p:nvSpPr>
        <p:spPr>
          <a:xfrm>
            <a:off x="9149477" y="831013"/>
            <a:ext cx="1071903" cy="656805"/>
          </a:xfrm>
          <a:prstGeom prst="rect">
            <a:avLst/>
          </a:prstGeom>
          <a:solidFill>
            <a:srgbClr val="FFC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15EFEE7-D845-4499-9D91-7CAD96CB4977}"/>
              </a:ext>
            </a:extLst>
          </p:cNvPr>
          <p:cNvSpPr txBox="1"/>
          <p:nvPr/>
        </p:nvSpPr>
        <p:spPr>
          <a:xfrm>
            <a:off x="6794362" y="249161"/>
            <a:ext cx="3113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4400" b="1" dirty="0">
                <a:ln w="3175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rgbClr val="FF6D0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-OTF じゅん Pro 101" panose="020F0300000000000000" pitchFamily="34" charset="-128"/>
              </a:rPr>
              <a:t>自然・動物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BE8259FB-973E-42FF-B210-5B67D42EA9D6}"/>
              </a:ext>
            </a:extLst>
          </p:cNvPr>
          <p:cNvGrpSpPr/>
          <p:nvPr/>
        </p:nvGrpSpPr>
        <p:grpSpPr>
          <a:xfrm>
            <a:off x="3150186" y="276598"/>
            <a:ext cx="1884207" cy="710620"/>
            <a:chOff x="2909658" y="478397"/>
            <a:chExt cx="2602314" cy="981451"/>
          </a:xfrm>
        </p:grpSpPr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CA77495D-D53E-481D-A248-F6C107F53846}"/>
                </a:ext>
              </a:extLst>
            </p:cNvPr>
            <p:cNvSpPr/>
            <p:nvPr/>
          </p:nvSpPr>
          <p:spPr>
            <a:xfrm>
              <a:off x="4854366" y="545448"/>
              <a:ext cx="593199" cy="59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730E475C-8F6F-4070-9ABB-561336AED3EC}"/>
                </a:ext>
              </a:extLst>
            </p:cNvPr>
            <p:cNvSpPr/>
            <p:nvPr/>
          </p:nvSpPr>
          <p:spPr>
            <a:xfrm>
              <a:off x="2909658" y="54544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27EF580C-219A-45C2-9386-25DA041ED6ED}"/>
                </a:ext>
              </a:extLst>
            </p:cNvPr>
            <p:cNvGrpSpPr/>
            <p:nvPr/>
          </p:nvGrpSpPr>
          <p:grpSpPr>
            <a:xfrm>
              <a:off x="2981173" y="478397"/>
              <a:ext cx="2530799" cy="914400"/>
              <a:chOff x="441001" y="231405"/>
              <a:chExt cx="2530799" cy="914400"/>
            </a:xfrm>
          </p:grpSpPr>
          <p:sp>
            <p:nvSpPr>
              <p:cNvPr id="41" name="楕円 40">
                <a:extLst>
                  <a:ext uri="{FF2B5EF4-FFF2-40B4-BE49-F238E27FC236}">
                    <a16:creationId xmlns:a16="http://schemas.microsoft.com/office/drawing/2014/main" id="{1494B36F-A509-4180-AB56-A424BA826A50}"/>
                  </a:ext>
                </a:extLst>
              </p:cNvPr>
              <p:cNvSpPr/>
              <p:nvPr/>
            </p:nvSpPr>
            <p:spPr>
              <a:xfrm>
                <a:off x="441001" y="231405"/>
                <a:ext cx="914400" cy="914400"/>
              </a:xfrm>
              <a:prstGeom prst="ellipse">
                <a:avLst/>
              </a:prstGeom>
              <a:solidFill>
                <a:srgbClr val="FFFF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2" name="楕円 41">
                <a:extLst>
                  <a:ext uri="{FF2B5EF4-FFF2-40B4-BE49-F238E27FC236}">
                    <a16:creationId xmlns:a16="http://schemas.microsoft.com/office/drawing/2014/main" id="{A7BCBB81-88B6-4B85-8114-A5BF7DE60BC7}"/>
                  </a:ext>
                </a:extLst>
              </p:cNvPr>
              <p:cNvSpPr/>
              <p:nvPr/>
            </p:nvSpPr>
            <p:spPr>
              <a:xfrm>
                <a:off x="2378601" y="276529"/>
                <a:ext cx="593199" cy="594056"/>
              </a:xfrm>
              <a:prstGeom prst="ellipse">
                <a:avLst/>
              </a:prstGeom>
              <a:solidFill>
                <a:srgbClr val="FFFF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3" name="楕円 42">
                <a:extLst>
                  <a:ext uri="{FF2B5EF4-FFF2-40B4-BE49-F238E27FC236}">
                    <a16:creationId xmlns:a16="http://schemas.microsoft.com/office/drawing/2014/main" id="{79506F21-2C9F-471F-9343-4D41026B69D2}"/>
                  </a:ext>
                </a:extLst>
              </p:cNvPr>
              <p:cNvSpPr/>
              <p:nvPr/>
            </p:nvSpPr>
            <p:spPr>
              <a:xfrm>
                <a:off x="2790932" y="452622"/>
                <a:ext cx="135999" cy="1338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AF18B785-99ED-42F6-8260-F52149D7A0D4}"/>
                </a:ext>
              </a:extLst>
            </p:cNvPr>
            <p:cNvSpPr/>
            <p:nvPr/>
          </p:nvSpPr>
          <p:spPr>
            <a:xfrm>
              <a:off x="3736773" y="947332"/>
              <a:ext cx="480331" cy="4745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07C02C0D-C9C0-4A51-9616-B552A91A48AC}"/>
                </a:ext>
              </a:extLst>
            </p:cNvPr>
            <p:cNvSpPr/>
            <p:nvPr/>
          </p:nvSpPr>
          <p:spPr>
            <a:xfrm>
              <a:off x="3778075" y="974389"/>
              <a:ext cx="480331" cy="474591"/>
            </a:xfrm>
            <a:prstGeom prst="ellipse">
              <a:avLst/>
            </a:prstGeom>
            <a:solidFill>
              <a:srgbClr val="FFFF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160A51E-F162-4465-B158-3CA241242582}"/>
              </a:ext>
            </a:extLst>
          </p:cNvPr>
          <p:cNvSpPr txBox="1"/>
          <p:nvPr/>
        </p:nvSpPr>
        <p:spPr>
          <a:xfrm>
            <a:off x="1126574" y="592397"/>
            <a:ext cx="387533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050" dirty="0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生命の共生・自然との調和</a:t>
            </a: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16D22612-84E2-4104-9F2A-FEDFA73BEFEB}"/>
              </a:ext>
            </a:extLst>
          </p:cNvPr>
          <p:cNvGrpSpPr/>
          <p:nvPr/>
        </p:nvGrpSpPr>
        <p:grpSpPr>
          <a:xfrm>
            <a:off x="469061" y="839630"/>
            <a:ext cx="4602725" cy="520944"/>
            <a:chOff x="860101" y="303195"/>
            <a:chExt cx="5136484" cy="849756"/>
          </a:xfrm>
          <a:solidFill>
            <a:srgbClr val="FF812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6" name="四角形: 角を丸くする 55">
              <a:extLst>
                <a:ext uri="{FF2B5EF4-FFF2-40B4-BE49-F238E27FC236}">
                  <a16:creationId xmlns:a16="http://schemas.microsoft.com/office/drawing/2014/main" id="{13F41CBE-89FB-4E92-98D7-68381361AE4A}"/>
                </a:ext>
              </a:extLst>
            </p:cNvPr>
            <p:cNvSpPr/>
            <p:nvPr/>
          </p:nvSpPr>
          <p:spPr>
            <a:xfrm>
              <a:off x="860101" y="303195"/>
              <a:ext cx="5136484" cy="849756"/>
            </a:xfrm>
            <a:prstGeom prst="roundRect">
              <a:avLst>
                <a:gd name="adj" fmla="val 99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33BA886D-744A-4CDD-B340-ABF3CC273E77}"/>
                </a:ext>
              </a:extLst>
            </p:cNvPr>
            <p:cNvSpPr txBox="1"/>
            <p:nvPr/>
          </p:nvSpPr>
          <p:spPr>
            <a:xfrm>
              <a:off x="1034416" y="438701"/>
              <a:ext cx="4731699" cy="7028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22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よこはま動物園ズーラシア</a:t>
              </a: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411D99FB-B868-48A6-8233-A3BF8F8ABE7B}"/>
              </a:ext>
            </a:extLst>
          </p:cNvPr>
          <p:cNvGrpSpPr/>
          <p:nvPr/>
        </p:nvGrpSpPr>
        <p:grpSpPr>
          <a:xfrm>
            <a:off x="119588" y="690102"/>
            <a:ext cx="1003058" cy="792000"/>
            <a:chOff x="-912029" y="3779837"/>
            <a:chExt cx="1003058" cy="792000"/>
          </a:xfrm>
        </p:grpSpPr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EB071162-7972-4368-9AC1-8EE9CC02011C}"/>
                </a:ext>
              </a:extLst>
            </p:cNvPr>
            <p:cNvGrpSpPr/>
            <p:nvPr/>
          </p:nvGrpSpPr>
          <p:grpSpPr>
            <a:xfrm>
              <a:off x="-912029" y="3779837"/>
              <a:ext cx="792000" cy="792000"/>
              <a:chOff x="-912029" y="3779837"/>
              <a:chExt cx="792000" cy="792000"/>
            </a:xfrm>
          </p:grpSpPr>
          <p:sp>
            <p:nvSpPr>
              <p:cNvPr id="61" name="楕円 60">
                <a:extLst>
                  <a:ext uri="{FF2B5EF4-FFF2-40B4-BE49-F238E27FC236}">
                    <a16:creationId xmlns:a16="http://schemas.microsoft.com/office/drawing/2014/main" id="{3DF50093-B356-44A4-BBD7-011CEBF5F058}"/>
                  </a:ext>
                </a:extLst>
              </p:cNvPr>
              <p:cNvSpPr/>
              <p:nvPr/>
            </p:nvSpPr>
            <p:spPr>
              <a:xfrm>
                <a:off x="-837596" y="3843378"/>
                <a:ext cx="648000" cy="64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2" name="楕円 61">
                <a:extLst>
                  <a:ext uri="{FF2B5EF4-FFF2-40B4-BE49-F238E27FC236}">
                    <a16:creationId xmlns:a16="http://schemas.microsoft.com/office/drawing/2014/main" id="{741623D0-240C-469B-AFB7-DEBD08BAA8BB}"/>
                  </a:ext>
                </a:extLst>
              </p:cNvPr>
              <p:cNvSpPr/>
              <p:nvPr/>
            </p:nvSpPr>
            <p:spPr>
              <a:xfrm>
                <a:off x="-912029" y="3779837"/>
                <a:ext cx="792000" cy="792000"/>
              </a:xfrm>
              <a:prstGeom prst="ellipse">
                <a:avLst/>
              </a:prstGeom>
              <a:solidFill>
                <a:schemeClr val="accent4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82C79EED-F99A-4954-A873-EE8737610FC4}"/>
                </a:ext>
              </a:extLst>
            </p:cNvPr>
            <p:cNvSpPr txBox="1"/>
            <p:nvPr/>
          </p:nvSpPr>
          <p:spPr>
            <a:xfrm>
              <a:off x="-880472" y="4069271"/>
              <a:ext cx="9715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schemeClr val="accent6">
                        <a:lumMod val="50000"/>
                        <a:alpha val="40000"/>
                      </a:scheme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横浜西部</a:t>
              </a:r>
            </a:p>
          </p:txBody>
        </p:sp>
      </p:grp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71FA4F9C-DBDD-4041-BA11-48699ADFAED9}"/>
              </a:ext>
            </a:extLst>
          </p:cNvPr>
          <p:cNvSpPr/>
          <p:nvPr/>
        </p:nvSpPr>
        <p:spPr>
          <a:xfrm>
            <a:off x="5105482" y="1887049"/>
            <a:ext cx="5004930" cy="21893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E58040F4-E22E-418E-B814-BAB17A83D81A}"/>
              </a:ext>
            </a:extLst>
          </p:cNvPr>
          <p:cNvSpPr/>
          <p:nvPr/>
        </p:nvSpPr>
        <p:spPr>
          <a:xfrm>
            <a:off x="5071787" y="4603959"/>
            <a:ext cx="5009874" cy="26402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C40FA29-0C86-41F1-BF53-9C39A088C09C}"/>
              </a:ext>
            </a:extLst>
          </p:cNvPr>
          <p:cNvSpPr txBox="1"/>
          <p:nvPr/>
        </p:nvSpPr>
        <p:spPr>
          <a:xfrm>
            <a:off x="5186770" y="1517242"/>
            <a:ext cx="4858639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chemeClr val="accent2"/>
                </a:solidFill>
                <a:effectLst>
                  <a:outerShdw blurRad="50800" dist="38100" dir="5400000" algn="t" rotWithShape="0">
                    <a:schemeClr val="accent6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体験メニュー</a:t>
            </a:r>
            <a:endParaRPr lang="en-US" altLang="ja-JP" sz="1400" b="1" dirty="0">
              <a:solidFill>
                <a:schemeClr val="accent2"/>
              </a:solidFill>
              <a:effectLst>
                <a:outerShdw blurRad="50800" dist="38100" dir="5400000" algn="t" rotWithShape="0">
                  <a:schemeClr val="accent6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ズーラシアにはいろいろな体験イベントがいっぱい！</a:t>
            </a:r>
            <a:endParaRPr lang="en-US" altLang="ja-JP" sz="13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3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ズーラシアどうぶつ教室</a:t>
            </a:r>
            <a:endParaRPr lang="en-US" altLang="ja-JP" sz="13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「普段知ることのできない動物たちの裏話」や「動物に関連するクイズや工作」など、楽しく参加していただける教室。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開催日：日曜日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時間：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13:00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14:00</a:t>
            </a:r>
          </a:p>
          <a:p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定員あり・当日受付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モルモット・パンダマウスとのふれあい</a:t>
            </a:r>
            <a:endParaRPr lang="en-US" altLang="ja-JP" sz="13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パンダマウスとモルモットと触れ合うことができます。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19AA2BFE-E9CE-4A5E-B0AD-0F7888A10579}"/>
              </a:ext>
            </a:extLst>
          </p:cNvPr>
          <p:cNvSpPr txBox="1"/>
          <p:nvPr/>
        </p:nvSpPr>
        <p:spPr>
          <a:xfrm>
            <a:off x="5231809" y="4230498"/>
            <a:ext cx="451964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chemeClr val="accent2"/>
                </a:solidFill>
                <a:effectLst>
                  <a:outerShdw blurRad="50800" dist="38100" dir="5400000" algn="t" rotWithShape="0">
                    <a:schemeClr val="accent6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見学メニュー</a:t>
            </a:r>
            <a:endParaRPr lang="en-US" altLang="ja-JP" sz="1400" b="1" dirty="0">
              <a:solidFill>
                <a:schemeClr val="accent2"/>
              </a:solidFill>
              <a:effectLst>
                <a:outerShdw blurRad="50800" dist="38100" dir="5400000" algn="t" rotWithShape="0">
                  <a:schemeClr val="accent6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ズーラシアにはいろいろな楽しみがいっぱい！</a:t>
            </a:r>
            <a:endParaRPr lang="en-US" altLang="ja-JP" sz="13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7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飼育員のとっておきタイム</a:t>
            </a:r>
            <a:endParaRPr lang="en-US" altLang="ja-JP" sz="13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動物たちの食事風景を観察したり、いろいろなものに触ったりできるのが「飼育員のとっておきタイム」。飼育担当者の楽しい動物話と共に、動物たちのおもしろさを体感できます。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園内バス情報</a:t>
            </a:r>
            <a:endParaRPr lang="en-US" altLang="ja-JP" sz="13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広大な園内を短時間で移動できます。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有料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動物のふれあいイベントの開催状況は公式ホームページにてご確認ください。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グラフィックス 3" descr="ネコ 単色塗りつぶし">
            <a:extLst>
              <a:ext uri="{FF2B5EF4-FFF2-40B4-BE49-F238E27FC236}">
                <a16:creationId xmlns:a16="http://schemas.microsoft.com/office/drawing/2014/main" id="{8ED8236D-AF18-4918-8AE9-1F3DB786F6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58138" flipH="1">
            <a:off x="9151336" y="3114663"/>
            <a:ext cx="787050" cy="7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8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2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90DC1E7-E4C7-4F96-AADF-19C4274CF25C}"/>
              </a:ext>
            </a:extLst>
          </p:cNvPr>
          <p:cNvSpPr/>
          <p:nvPr/>
        </p:nvSpPr>
        <p:spPr>
          <a:xfrm>
            <a:off x="72725" y="70684"/>
            <a:ext cx="10144510" cy="7365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D00EECD-8820-4C9A-975B-6367DD3F66F8}"/>
              </a:ext>
            </a:extLst>
          </p:cNvPr>
          <p:cNvSpPr/>
          <p:nvPr/>
        </p:nvSpPr>
        <p:spPr>
          <a:xfrm>
            <a:off x="259773" y="255797"/>
            <a:ext cx="9749387" cy="699526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8000" sy="8000" flip="none" algn="tl"/>
          </a:blipFill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04C8D24-2F5E-4A6E-9D75-07CB1CE3EE8F}"/>
              </a:ext>
            </a:extLst>
          </p:cNvPr>
          <p:cNvSpPr txBox="1"/>
          <p:nvPr/>
        </p:nvSpPr>
        <p:spPr>
          <a:xfrm>
            <a:off x="7407851" y="2158155"/>
            <a:ext cx="310393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見学メニュー</a:t>
            </a:r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・団体特別メニュー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要予約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・学習ツール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(HP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からダウンロード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2769568-635E-45D0-9E66-3DF811BD05E4}"/>
              </a:ext>
            </a:extLst>
          </p:cNvPr>
          <p:cNvSpPr txBox="1"/>
          <p:nvPr/>
        </p:nvSpPr>
        <p:spPr>
          <a:xfrm>
            <a:off x="7862453" y="6484978"/>
            <a:ext cx="18296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045-231-1307</a:t>
            </a: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駐車場（バス）：なし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住所：</a:t>
            </a:r>
            <a:r>
              <a:rPr lang="zh-CN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横浜市西区老松町</a:t>
            </a:r>
            <a:r>
              <a:rPr lang="en-US" altLang="zh-CN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63-10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7E0C0CAA-1A33-4CBA-AAED-A9DA0FA85A21}"/>
              </a:ext>
            </a:extLst>
          </p:cNvPr>
          <p:cNvGrpSpPr/>
          <p:nvPr/>
        </p:nvGrpSpPr>
        <p:grpSpPr>
          <a:xfrm>
            <a:off x="7983255" y="204248"/>
            <a:ext cx="1884207" cy="710620"/>
            <a:chOff x="2909658" y="478397"/>
            <a:chExt cx="2602314" cy="981451"/>
          </a:xfrm>
        </p:grpSpPr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6D2EA3FE-9B10-49C1-BFD0-042B27CB991D}"/>
                </a:ext>
              </a:extLst>
            </p:cNvPr>
            <p:cNvSpPr/>
            <p:nvPr/>
          </p:nvSpPr>
          <p:spPr>
            <a:xfrm>
              <a:off x="4854366" y="545448"/>
              <a:ext cx="593199" cy="59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BE0875B2-E648-417D-AC91-57BAC4B326A9}"/>
                </a:ext>
              </a:extLst>
            </p:cNvPr>
            <p:cNvSpPr/>
            <p:nvPr/>
          </p:nvSpPr>
          <p:spPr>
            <a:xfrm>
              <a:off x="2909658" y="54544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0EC6D2C8-57F0-454F-B289-35C99CA2DF14}"/>
                </a:ext>
              </a:extLst>
            </p:cNvPr>
            <p:cNvGrpSpPr/>
            <p:nvPr/>
          </p:nvGrpSpPr>
          <p:grpSpPr>
            <a:xfrm>
              <a:off x="2981173" y="478397"/>
              <a:ext cx="2530799" cy="914400"/>
              <a:chOff x="441001" y="231405"/>
              <a:chExt cx="2530799" cy="914400"/>
            </a:xfrm>
          </p:grpSpPr>
          <p:sp>
            <p:nvSpPr>
              <p:cNvPr id="39" name="楕円 38">
                <a:extLst>
                  <a:ext uri="{FF2B5EF4-FFF2-40B4-BE49-F238E27FC236}">
                    <a16:creationId xmlns:a16="http://schemas.microsoft.com/office/drawing/2014/main" id="{67B3DE66-456E-4DEB-A202-208DC738FEED}"/>
                  </a:ext>
                </a:extLst>
              </p:cNvPr>
              <p:cNvSpPr/>
              <p:nvPr/>
            </p:nvSpPr>
            <p:spPr>
              <a:xfrm>
                <a:off x="441001" y="231405"/>
                <a:ext cx="914400" cy="914400"/>
              </a:xfrm>
              <a:prstGeom prst="ellipse">
                <a:avLst/>
              </a:prstGeom>
              <a:solidFill>
                <a:srgbClr val="00B0F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0" name="楕円 39">
                <a:extLst>
                  <a:ext uri="{FF2B5EF4-FFF2-40B4-BE49-F238E27FC236}">
                    <a16:creationId xmlns:a16="http://schemas.microsoft.com/office/drawing/2014/main" id="{2E151C03-0229-4177-B333-460721CA4F95}"/>
                  </a:ext>
                </a:extLst>
              </p:cNvPr>
              <p:cNvSpPr/>
              <p:nvPr/>
            </p:nvSpPr>
            <p:spPr>
              <a:xfrm>
                <a:off x="2378601" y="276529"/>
                <a:ext cx="593199" cy="594056"/>
              </a:xfrm>
              <a:prstGeom prst="ellipse">
                <a:avLst/>
              </a:prstGeom>
              <a:solidFill>
                <a:srgbClr val="00B0F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1" name="楕円 40">
                <a:extLst>
                  <a:ext uri="{FF2B5EF4-FFF2-40B4-BE49-F238E27FC236}">
                    <a16:creationId xmlns:a16="http://schemas.microsoft.com/office/drawing/2014/main" id="{6CBC75B8-C765-44A2-B821-144ECB4A7C15}"/>
                  </a:ext>
                </a:extLst>
              </p:cNvPr>
              <p:cNvSpPr/>
              <p:nvPr/>
            </p:nvSpPr>
            <p:spPr>
              <a:xfrm>
                <a:off x="2790932" y="452622"/>
                <a:ext cx="135999" cy="1338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D2A924F5-6BAB-42B7-928D-741B6BDBB430}"/>
                </a:ext>
              </a:extLst>
            </p:cNvPr>
            <p:cNvSpPr/>
            <p:nvPr/>
          </p:nvSpPr>
          <p:spPr>
            <a:xfrm>
              <a:off x="3736773" y="947332"/>
              <a:ext cx="480331" cy="4745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AD2CD9B8-8ED3-4020-BCB5-DC8E898D1C5D}"/>
                </a:ext>
              </a:extLst>
            </p:cNvPr>
            <p:cNvSpPr/>
            <p:nvPr/>
          </p:nvSpPr>
          <p:spPr>
            <a:xfrm>
              <a:off x="3778075" y="974389"/>
              <a:ext cx="480331" cy="474591"/>
            </a:xfrm>
            <a:prstGeom prst="ellipse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0EEEABF9-8225-4D27-BAD6-3C0933AC79BD}"/>
              </a:ext>
            </a:extLst>
          </p:cNvPr>
          <p:cNvGrpSpPr/>
          <p:nvPr/>
        </p:nvGrpSpPr>
        <p:grpSpPr>
          <a:xfrm>
            <a:off x="5317574" y="721663"/>
            <a:ext cx="4431600" cy="520944"/>
            <a:chOff x="860101" y="303195"/>
            <a:chExt cx="5136484" cy="849756"/>
          </a:xfrm>
          <a:solidFill>
            <a:srgbClr val="FF812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1" name="四角形: 角を丸くする 60">
              <a:extLst>
                <a:ext uri="{FF2B5EF4-FFF2-40B4-BE49-F238E27FC236}">
                  <a16:creationId xmlns:a16="http://schemas.microsoft.com/office/drawing/2014/main" id="{D310985F-FDAF-4FAD-AF40-4D7280D330A4}"/>
                </a:ext>
              </a:extLst>
            </p:cNvPr>
            <p:cNvSpPr/>
            <p:nvPr/>
          </p:nvSpPr>
          <p:spPr>
            <a:xfrm>
              <a:off x="860101" y="303195"/>
              <a:ext cx="5136484" cy="849756"/>
            </a:xfrm>
            <a:prstGeom prst="roundRect">
              <a:avLst>
                <a:gd name="adj" fmla="val 99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F62D1537-86C8-4590-8336-00CCA832BD69}"/>
                </a:ext>
              </a:extLst>
            </p:cNvPr>
            <p:cNvSpPr txBox="1"/>
            <p:nvPr/>
          </p:nvSpPr>
          <p:spPr>
            <a:xfrm>
              <a:off x="1034416" y="438701"/>
              <a:ext cx="4731699" cy="7028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22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横浜市立金沢動物園</a:t>
              </a:r>
            </a:p>
          </p:txBody>
        </p: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47CEC8FF-C63F-40AC-A1EF-F3ACC5A3856B}"/>
              </a:ext>
            </a:extLst>
          </p:cNvPr>
          <p:cNvSpPr/>
          <p:nvPr/>
        </p:nvSpPr>
        <p:spPr>
          <a:xfrm>
            <a:off x="10212411" y="1043059"/>
            <a:ext cx="396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03A5D302-F522-4BF7-82C3-ABB8E6094AFA}"/>
              </a:ext>
            </a:extLst>
          </p:cNvPr>
          <p:cNvSpPr/>
          <p:nvPr/>
        </p:nvSpPr>
        <p:spPr>
          <a:xfrm>
            <a:off x="10214287" y="3401"/>
            <a:ext cx="396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6B2A359C-E1E5-4E57-AB58-AF41A39ABE66}"/>
              </a:ext>
            </a:extLst>
          </p:cNvPr>
          <p:cNvSpPr/>
          <p:nvPr/>
        </p:nvSpPr>
        <p:spPr>
          <a:xfrm>
            <a:off x="10215135" y="4193114"/>
            <a:ext cx="396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4AFFEA2D-2F03-4E71-B1FE-1AC8528CF0A7}"/>
              </a:ext>
            </a:extLst>
          </p:cNvPr>
          <p:cNvSpPr/>
          <p:nvPr/>
        </p:nvSpPr>
        <p:spPr>
          <a:xfrm>
            <a:off x="10215135" y="5235077"/>
            <a:ext cx="396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0C4EDFED-355F-4B0E-876B-5E970CBE529C}"/>
              </a:ext>
            </a:extLst>
          </p:cNvPr>
          <p:cNvSpPr txBox="1"/>
          <p:nvPr/>
        </p:nvSpPr>
        <p:spPr>
          <a:xfrm>
            <a:off x="10258317" y="122912"/>
            <a:ext cx="338554" cy="9982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キャリア教育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DD03839-2827-41DA-A13C-F7AC5255EC23}"/>
              </a:ext>
            </a:extLst>
          </p:cNvPr>
          <p:cNvSpPr txBox="1"/>
          <p:nvPr/>
        </p:nvSpPr>
        <p:spPr>
          <a:xfrm>
            <a:off x="10251817" y="1394770"/>
            <a:ext cx="338554" cy="3488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観光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CFF5700-CB52-401F-8AC6-CE7638A376E9}"/>
              </a:ext>
            </a:extLst>
          </p:cNvPr>
          <p:cNvSpPr/>
          <p:nvPr/>
        </p:nvSpPr>
        <p:spPr>
          <a:xfrm>
            <a:off x="10212411" y="2088776"/>
            <a:ext cx="396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8BF34C04-C6EE-4C58-83BA-CA92445D9856}"/>
              </a:ext>
            </a:extLst>
          </p:cNvPr>
          <p:cNvSpPr txBox="1"/>
          <p:nvPr/>
        </p:nvSpPr>
        <p:spPr>
          <a:xfrm>
            <a:off x="10255330" y="2303628"/>
            <a:ext cx="338554" cy="6002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産業観光</a:t>
            </a: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D7E8626A-4FAA-4ADB-98E5-F7A9FE58FC7B}"/>
              </a:ext>
            </a:extLst>
          </p:cNvPr>
          <p:cNvSpPr/>
          <p:nvPr/>
        </p:nvSpPr>
        <p:spPr>
          <a:xfrm>
            <a:off x="10212411" y="3142876"/>
            <a:ext cx="396000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DF8AE16-4BFC-4B9B-A74A-2840172932E9}"/>
              </a:ext>
            </a:extLst>
          </p:cNvPr>
          <p:cNvSpPr txBox="1"/>
          <p:nvPr/>
        </p:nvSpPr>
        <p:spPr>
          <a:xfrm>
            <a:off x="10249441" y="3419569"/>
            <a:ext cx="338554" cy="5071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博物館</a:t>
            </a: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F013C1BD-214D-4833-B596-E4FF187DBAA9}"/>
              </a:ext>
            </a:extLst>
          </p:cNvPr>
          <p:cNvSpPr/>
          <p:nvPr/>
        </p:nvSpPr>
        <p:spPr>
          <a:xfrm>
            <a:off x="10217579" y="6278417"/>
            <a:ext cx="448231" cy="1044000"/>
          </a:xfrm>
          <a:prstGeom prst="rect">
            <a:avLst/>
          </a:prstGeom>
          <a:solidFill>
            <a:srgbClr val="FF812F"/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E5A24645-4DE6-47E6-A4B0-1DFB4F62C5F2}"/>
              </a:ext>
            </a:extLst>
          </p:cNvPr>
          <p:cNvSpPr txBox="1"/>
          <p:nvPr/>
        </p:nvSpPr>
        <p:spPr>
          <a:xfrm>
            <a:off x="10255380" y="4496280"/>
            <a:ext cx="338554" cy="3488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歴史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3C192C1-143D-4F88-BA5C-63139B71BAD7}"/>
              </a:ext>
            </a:extLst>
          </p:cNvPr>
          <p:cNvSpPr txBox="1"/>
          <p:nvPr/>
        </p:nvSpPr>
        <p:spPr>
          <a:xfrm>
            <a:off x="10258317" y="5365070"/>
            <a:ext cx="338554" cy="7653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文化・芸術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628FEC3-0793-4A71-A4C5-268A1D2B9A5C}"/>
              </a:ext>
            </a:extLst>
          </p:cNvPr>
          <p:cNvSpPr txBox="1"/>
          <p:nvPr/>
        </p:nvSpPr>
        <p:spPr>
          <a:xfrm>
            <a:off x="10249441" y="6400797"/>
            <a:ext cx="338554" cy="7997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自然・動物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2C0D6985-F6A7-4C33-A27F-82360AAA478C}"/>
              </a:ext>
            </a:extLst>
          </p:cNvPr>
          <p:cNvSpPr txBox="1"/>
          <p:nvPr/>
        </p:nvSpPr>
        <p:spPr>
          <a:xfrm>
            <a:off x="7321728" y="1328436"/>
            <a:ext cx="249865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300" dirty="0"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緑あふれる動物園。コアラ、ゾウ、キリンなどが見学できます。ここでしか見ることができないめずらしい動物もいます。</a:t>
            </a:r>
            <a:endParaRPr lang="ja-JP" altLang="en-US" sz="1300" dirty="0"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46CAFE4-D60C-41A8-B30C-75D5DA60E900}"/>
              </a:ext>
            </a:extLst>
          </p:cNvPr>
          <p:cNvSpPr txBox="1"/>
          <p:nvPr/>
        </p:nvSpPr>
        <p:spPr>
          <a:xfrm>
            <a:off x="5309127" y="5114529"/>
            <a:ext cx="4525848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300" dirty="0"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1951(</a:t>
            </a:r>
            <a:r>
              <a:rPr lang="ja-JP" altLang="en-US" sz="1300" dirty="0"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昭和</a:t>
            </a:r>
            <a:r>
              <a:rPr lang="en-US" altLang="ja-JP" sz="1300" dirty="0"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26)</a:t>
            </a:r>
            <a:r>
              <a:rPr lang="ja-JP" altLang="en-US" sz="1300" dirty="0"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年に開園。</a:t>
            </a:r>
            <a:endParaRPr lang="en-US" altLang="ja-JP" sz="1300" dirty="0"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00" dirty="0"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1300" dirty="0"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1300" dirty="0"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種</a:t>
            </a:r>
            <a:r>
              <a:rPr lang="en-US" altLang="ja-JP" sz="1300" dirty="0"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2500</a:t>
            </a:r>
            <a:r>
              <a:rPr lang="ja-JP" altLang="en-US" sz="1300" dirty="0"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点あまりの動物を飼育しています。</a:t>
            </a:r>
            <a:endParaRPr lang="en-US" altLang="ja-JP" sz="1300" dirty="0"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00" dirty="0"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特にモルモットなどの小さな動物たちと触れ合える「なかよし広場」はこどもに大人気！</a:t>
            </a:r>
            <a:endParaRPr lang="en-US" altLang="ja-JP" sz="1300" dirty="0"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00" dirty="0"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入園無料の動物園です。なかよし広場の団体利用は要予約。</a:t>
            </a:r>
            <a:endParaRPr lang="en-US" altLang="ja-JP" sz="1300" dirty="0"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F7A4C99-DECB-4F19-8148-9BC6216A7B20}"/>
              </a:ext>
            </a:extLst>
          </p:cNvPr>
          <p:cNvSpPr txBox="1"/>
          <p:nvPr/>
        </p:nvSpPr>
        <p:spPr>
          <a:xfrm>
            <a:off x="7397864" y="3339201"/>
            <a:ext cx="257858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045-783-9100</a:t>
            </a: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予約：要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駐車場（バス）：正面口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台・高速側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事前予約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住所：</a:t>
            </a:r>
            <a:r>
              <a:rPr lang="zh-CN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横浜市金沢区釜利谷東</a:t>
            </a:r>
            <a:r>
              <a:rPr lang="en-US" altLang="zh-CN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5-15-1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6" name="図 55" descr="森の中に立っている女性&#10;&#10;中程度の精度で自動的に生成された説明">
            <a:extLst>
              <a:ext uri="{FF2B5EF4-FFF2-40B4-BE49-F238E27FC236}">
                <a16:creationId xmlns:a16="http://schemas.microsoft.com/office/drawing/2014/main" id="{96D443BE-368D-4AA8-B7F2-E0DD7842F8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06" y="1577420"/>
            <a:ext cx="2284001" cy="15226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図 56" descr="森の中の道を歩いている人たち&#10;&#10;中程度の精度で自動的に生成された説明">
            <a:extLst>
              <a:ext uri="{FF2B5EF4-FFF2-40B4-BE49-F238E27FC236}">
                <a16:creationId xmlns:a16="http://schemas.microsoft.com/office/drawing/2014/main" id="{5178E7D7-28CF-49BD-9B27-3CE9F8D87F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5585" y="1609548"/>
            <a:ext cx="2316915" cy="15226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5015B29-77AE-426D-ACFE-3DA25A4291AC}"/>
              </a:ext>
            </a:extLst>
          </p:cNvPr>
          <p:cNvSpPr txBox="1"/>
          <p:nvPr/>
        </p:nvSpPr>
        <p:spPr>
          <a:xfrm>
            <a:off x="257049" y="3213996"/>
            <a:ext cx="476978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300" dirty="0"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「自分の安全は自分で守る」がフォレストアドベンチャーの大原則。</a:t>
            </a:r>
          </a:p>
          <a:p>
            <a:r>
              <a:rPr lang="ja-JP" altLang="en-US" sz="1300" dirty="0"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大人でも子供でも条件は一緒です。樹の上で、自ら安全器具を操作し、自分で安全を確保して前へ進みます。それが最大の魅力となっています。</a:t>
            </a:r>
          </a:p>
          <a:p>
            <a:r>
              <a:rPr lang="ja-JP" altLang="en-US" sz="1300" dirty="0"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ここでは誰もが「真剣に楽しむ」ことができます。</a:t>
            </a:r>
          </a:p>
          <a:p>
            <a:r>
              <a:rPr lang="ja-JP" altLang="en-US" sz="1300" dirty="0"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「大人は子供にかえり、子供は大人になる。」ここでしかできない体験です。　　　　　　　　　　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1C267C1-2AC7-4B92-B61A-9218830A8F66}"/>
              </a:ext>
            </a:extLst>
          </p:cNvPr>
          <p:cNvSpPr txBox="1"/>
          <p:nvPr/>
        </p:nvSpPr>
        <p:spPr>
          <a:xfrm>
            <a:off x="354855" y="6822617"/>
            <a:ext cx="469143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TEL:090-4750-0720</a:t>
            </a: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予約:要　駐車場（バス）：あり（よこはま動物園ズーラシア）　　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住所:横浜市旭区上白根町1425番地4</a:t>
            </a:r>
          </a:p>
        </p:txBody>
      </p: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E0A5EB93-0E9C-420C-9026-4978554D2BDD}"/>
              </a:ext>
            </a:extLst>
          </p:cNvPr>
          <p:cNvGrpSpPr/>
          <p:nvPr/>
        </p:nvGrpSpPr>
        <p:grpSpPr>
          <a:xfrm>
            <a:off x="5305176" y="451983"/>
            <a:ext cx="986649" cy="792000"/>
            <a:chOff x="277459" y="971627"/>
            <a:chExt cx="986649" cy="792000"/>
          </a:xfrm>
        </p:grpSpPr>
        <p:sp>
          <p:nvSpPr>
            <p:cNvPr id="82" name="楕円 81">
              <a:extLst>
                <a:ext uri="{FF2B5EF4-FFF2-40B4-BE49-F238E27FC236}">
                  <a16:creationId xmlns:a16="http://schemas.microsoft.com/office/drawing/2014/main" id="{AE3AB539-E804-4157-B14E-AAD75D77730D}"/>
                </a:ext>
              </a:extLst>
            </p:cNvPr>
            <p:cNvSpPr/>
            <p:nvPr/>
          </p:nvSpPr>
          <p:spPr>
            <a:xfrm>
              <a:off x="345834" y="1039377"/>
              <a:ext cx="648000" cy="648000"/>
            </a:xfrm>
            <a:prstGeom prst="ellipse">
              <a:avLst/>
            </a:prstGeom>
            <a:solidFill>
              <a:srgbClr val="0086D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3" name="楕円 82">
              <a:extLst>
                <a:ext uri="{FF2B5EF4-FFF2-40B4-BE49-F238E27FC236}">
                  <a16:creationId xmlns:a16="http://schemas.microsoft.com/office/drawing/2014/main" id="{D4D146E4-1A2D-4338-A02C-84A11B835698}"/>
                </a:ext>
              </a:extLst>
            </p:cNvPr>
            <p:cNvSpPr/>
            <p:nvPr/>
          </p:nvSpPr>
          <p:spPr>
            <a:xfrm>
              <a:off x="277459" y="971627"/>
              <a:ext cx="792000" cy="792000"/>
            </a:xfrm>
            <a:prstGeom prst="ellipse">
              <a:avLst/>
            </a:prstGeom>
            <a:solidFill>
              <a:srgbClr val="0070C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3F342E8F-F78B-4315-9B14-78E0C4D6B14E}"/>
                </a:ext>
              </a:extLst>
            </p:cNvPr>
            <p:cNvSpPr txBox="1"/>
            <p:nvPr/>
          </p:nvSpPr>
          <p:spPr>
            <a:xfrm>
              <a:off x="292607" y="1258925"/>
              <a:ext cx="9715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n w="3175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横浜南部</a:t>
              </a:r>
            </a:p>
          </p:txBody>
        </p:sp>
      </p:grp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EA4BFB71-5F2D-486C-99FD-4C079C18566D}"/>
              </a:ext>
            </a:extLst>
          </p:cNvPr>
          <p:cNvGrpSpPr/>
          <p:nvPr/>
        </p:nvGrpSpPr>
        <p:grpSpPr>
          <a:xfrm>
            <a:off x="3150186" y="276598"/>
            <a:ext cx="1884207" cy="710620"/>
            <a:chOff x="2909658" y="478397"/>
            <a:chExt cx="2602314" cy="981451"/>
          </a:xfrm>
        </p:grpSpPr>
        <p:sp>
          <p:nvSpPr>
            <p:cNvPr id="90" name="楕円 89">
              <a:extLst>
                <a:ext uri="{FF2B5EF4-FFF2-40B4-BE49-F238E27FC236}">
                  <a16:creationId xmlns:a16="http://schemas.microsoft.com/office/drawing/2014/main" id="{03470838-581C-406E-8C89-BD484BAEF213}"/>
                </a:ext>
              </a:extLst>
            </p:cNvPr>
            <p:cNvSpPr/>
            <p:nvPr/>
          </p:nvSpPr>
          <p:spPr>
            <a:xfrm>
              <a:off x="4854366" y="545448"/>
              <a:ext cx="593199" cy="59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FC11795D-05CB-400F-A372-3A837504DFEF}"/>
                </a:ext>
              </a:extLst>
            </p:cNvPr>
            <p:cNvSpPr/>
            <p:nvPr/>
          </p:nvSpPr>
          <p:spPr>
            <a:xfrm>
              <a:off x="2909658" y="54544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92" name="グループ化 91">
              <a:extLst>
                <a:ext uri="{FF2B5EF4-FFF2-40B4-BE49-F238E27FC236}">
                  <a16:creationId xmlns:a16="http://schemas.microsoft.com/office/drawing/2014/main" id="{116B4A19-1818-4E99-AF27-E00F885A18FB}"/>
                </a:ext>
              </a:extLst>
            </p:cNvPr>
            <p:cNvGrpSpPr/>
            <p:nvPr/>
          </p:nvGrpSpPr>
          <p:grpSpPr>
            <a:xfrm>
              <a:off x="2981173" y="478397"/>
              <a:ext cx="2530799" cy="914400"/>
              <a:chOff x="441001" y="231405"/>
              <a:chExt cx="2530799" cy="914400"/>
            </a:xfrm>
          </p:grpSpPr>
          <p:sp>
            <p:nvSpPr>
              <p:cNvPr id="95" name="楕円 94">
                <a:extLst>
                  <a:ext uri="{FF2B5EF4-FFF2-40B4-BE49-F238E27FC236}">
                    <a16:creationId xmlns:a16="http://schemas.microsoft.com/office/drawing/2014/main" id="{C81D6717-EC83-4813-88D7-B4259B121CFE}"/>
                  </a:ext>
                </a:extLst>
              </p:cNvPr>
              <p:cNvSpPr/>
              <p:nvPr/>
            </p:nvSpPr>
            <p:spPr>
              <a:xfrm>
                <a:off x="441001" y="231405"/>
                <a:ext cx="914400" cy="914400"/>
              </a:xfrm>
              <a:prstGeom prst="ellipse">
                <a:avLst/>
              </a:prstGeom>
              <a:solidFill>
                <a:srgbClr val="FFFF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6" name="楕円 95">
                <a:extLst>
                  <a:ext uri="{FF2B5EF4-FFF2-40B4-BE49-F238E27FC236}">
                    <a16:creationId xmlns:a16="http://schemas.microsoft.com/office/drawing/2014/main" id="{D72C0725-E867-40AA-99E2-16428265A053}"/>
                  </a:ext>
                </a:extLst>
              </p:cNvPr>
              <p:cNvSpPr/>
              <p:nvPr/>
            </p:nvSpPr>
            <p:spPr>
              <a:xfrm>
                <a:off x="2378601" y="276529"/>
                <a:ext cx="593199" cy="594056"/>
              </a:xfrm>
              <a:prstGeom prst="ellipse">
                <a:avLst/>
              </a:prstGeom>
              <a:solidFill>
                <a:srgbClr val="FFFF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7" name="楕円 96">
                <a:extLst>
                  <a:ext uri="{FF2B5EF4-FFF2-40B4-BE49-F238E27FC236}">
                    <a16:creationId xmlns:a16="http://schemas.microsoft.com/office/drawing/2014/main" id="{B397153C-7FDF-4BCA-9BC3-81559CB68C4A}"/>
                  </a:ext>
                </a:extLst>
              </p:cNvPr>
              <p:cNvSpPr/>
              <p:nvPr/>
            </p:nvSpPr>
            <p:spPr>
              <a:xfrm>
                <a:off x="2790932" y="452622"/>
                <a:ext cx="135999" cy="1338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93" name="楕円 92">
              <a:extLst>
                <a:ext uri="{FF2B5EF4-FFF2-40B4-BE49-F238E27FC236}">
                  <a16:creationId xmlns:a16="http://schemas.microsoft.com/office/drawing/2014/main" id="{0209622F-8ED4-4499-AC3C-6C1AD310A9BD}"/>
                </a:ext>
              </a:extLst>
            </p:cNvPr>
            <p:cNvSpPr/>
            <p:nvPr/>
          </p:nvSpPr>
          <p:spPr>
            <a:xfrm>
              <a:off x="3736773" y="947332"/>
              <a:ext cx="480331" cy="4745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4" name="楕円 93">
              <a:extLst>
                <a:ext uri="{FF2B5EF4-FFF2-40B4-BE49-F238E27FC236}">
                  <a16:creationId xmlns:a16="http://schemas.microsoft.com/office/drawing/2014/main" id="{C5932CEF-0C80-43C6-AF19-1FA3B8612E3B}"/>
                </a:ext>
              </a:extLst>
            </p:cNvPr>
            <p:cNvSpPr/>
            <p:nvPr/>
          </p:nvSpPr>
          <p:spPr>
            <a:xfrm>
              <a:off x="3778075" y="974389"/>
              <a:ext cx="480331" cy="474591"/>
            </a:xfrm>
            <a:prstGeom prst="ellipse">
              <a:avLst/>
            </a:prstGeom>
            <a:solidFill>
              <a:srgbClr val="FFFF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4B0F6009-C295-41B5-B77F-141D51786F32}"/>
              </a:ext>
            </a:extLst>
          </p:cNvPr>
          <p:cNvSpPr txBox="1"/>
          <p:nvPr/>
        </p:nvSpPr>
        <p:spPr>
          <a:xfrm>
            <a:off x="1126574" y="497147"/>
            <a:ext cx="387533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050" dirty="0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自然共生型アウトドアパーク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8F5F24E7-05C4-40F6-86FC-86527F22FACD}"/>
              </a:ext>
            </a:extLst>
          </p:cNvPr>
          <p:cNvGrpSpPr/>
          <p:nvPr/>
        </p:nvGrpSpPr>
        <p:grpSpPr>
          <a:xfrm>
            <a:off x="73754" y="738580"/>
            <a:ext cx="5685833" cy="807699"/>
            <a:chOff x="923650" y="303193"/>
            <a:chExt cx="6590214" cy="1525991"/>
          </a:xfrm>
          <a:solidFill>
            <a:srgbClr val="FF812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3" name="四角形: 角を丸くする 52">
              <a:extLst>
                <a:ext uri="{FF2B5EF4-FFF2-40B4-BE49-F238E27FC236}">
                  <a16:creationId xmlns:a16="http://schemas.microsoft.com/office/drawing/2014/main" id="{3C60346F-CCD1-40B2-8D93-74B0A3E7D89F}"/>
                </a:ext>
              </a:extLst>
            </p:cNvPr>
            <p:cNvSpPr/>
            <p:nvPr/>
          </p:nvSpPr>
          <p:spPr>
            <a:xfrm>
              <a:off x="1196900" y="303193"/>
              <a:ext cx="5484091" cy="1491016"/>
            </a:xfrm>
            <a:prstGeom prst="roundRect">
              <a:avLst>
                <a:gd name="adj" fmla="val 99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8CA380C9-E9D7-4AC5-A799-6161444E91AA}"/>
                </a:ext>
              </a:extLst>
            </p:cNvPr>
            <p:cNvSpPr txBox="1"/>
            <p:nvPr/>
          </p:nvSpPr>
          <p:spPr>
            <a:xfrm>
              <a:off x="923650" y="375474"/>
              <a:ext cx="6590214" cy="14537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22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フォレストアドベンチャー・</a:t>
              </a:r>
              <a:endParaRPr kumimoji="1" lang="en-US" altLang="ja-JP" sz="2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2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よこはま</a:t>
              </a: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CF217D5-2606-40D5-BF8D-6A70840A5575}"/>
              </a:ext>
            </a:extLst>
          </p:cNvPr>
          <p:cNvGrpSpPr/>
          <p:nvPr/>
        </p:nvGrpSpPr>
        <p:grpSpPr>
          <a:xfrm>
            <a:off x="144561" y="589165"/>
            <a:ext cx="1003058" cy="792000"/>
            <a:chOff x="-912029" y="3779837"/>
            <a:chExt cx="1003058" cy="792000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2F48FC36-92A4-42E8-8DF3-E013D4BEE745}"/>
                </a:ext>
              </a:extLst>
            </p:cNvPr>
            <p:cNvGrpSpPr/>
            <p:nvPr/>
          </p:nvGrpSpPr>
          <p:grpSpPr>
            <a:xfrm>
              <a:off x="-912029" y="3779837"/>
              <a:ext cx="792000" cy="792000"/>
              <a:chOff x="-912029" y="3779837"/>
              <a:chExt cx="792000" cy="792000"/>
            </a:xfrm>
          </p:grpSpPr>
          <p:sp>
            <p:nvSpPr>
              <p:cNvPr id="86" name="楕円 85">
                <a:extLst>
                  <a:ext uri="{FF2B5EF4-FFF2-40B4-BE49-F238E27FC236}">
                    <a16:creationId xmlns:a16="http://schemas.microsoft.com/office/drawing/2014/main" id="{49007483-D83A-4F3C-B72B-0ECB43F8A484}"/>
                  </a:ext>
                </a:extLst>
              </p:cNvPr>
              <p:cNvSpPr/>
              <p:nvPr/>
            </p:nvSpPr>
            <p:spPr>
              <a:xfrm>
                <a:off x="-837596" y="3843378"/>
                <a:ext cx="648000" cy="64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7" name="楕円 86">
                <a:extLst>
                  <a:ext uri="{FF2B5EF4-FFF2-40B4-BE49-F238E27FC236}">
                    <a16:creationId xmlns:a16="http://schemas.microsoft.com/office/drawing/2014/main" id="{3558193D-0728-44B0-B315-4EBCBBE37C7C}"/>
                  </a:ext>
                </a:extLst>
              </p:cNvPr>
              <p:cNvSpPr/>
              <p:nvPr/>
            </p:nvSpPr>
            <p:spPr>
              <a:xfrm>
                <a:off x="-912029" y="3779837"/>
                <a:ext cx="792000" cy="792000"/>
              </a:xfrm>
              <a:prstGeom prst="ellipse">
                <a:avLst/>
              </a:prstGeom>
              <a:solidFill>
                <a:schemeClr val="accent4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54D0172B-41DB-41AB-A88E-968C3BB273F5}"/>
                </a:ext>
              </a:extLst>
            </p:cNvPr>
            <p:cNvSpPr txBox="1"/>
            <p:nvPr/>
          </p:nvSpPr>
          <p:spPr>
            <a:xfrm>
              <a:off x="-880472" y="4069271"/>
              <a:ext cx="9715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schemeClr val="accent6">
                        <a:lumMod val="50000"/>
                        <a:alpha val="40000"/>
                      </a:scheme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横浜西部</a:t>
              </a:r>
            </a:p>
          </p:txBody>
        </p:sp>
      </p:grp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2BD2263D-FAC8-4A9F-B7A7-5B46899F4C32}"/>
              </a:ext>
            </a:extLst>
          </p:cNvPr>
          <p:cNvGrpSpPr/>
          <p:nvPr/>
        </p:nvGrpSpPr>
        <p:grpSpPr>
          <a:xfrm>
            <a:off x="7889580" y="4031067"/>
            <a:ext cx="1884207" cy="710620"/>
            <a:chOff x="2909658" y="478397"/>
            <a:chExt cx="2602314" cy="981451"/>
          </a:xfrm>
        </p:grpSpPr>
        <p:sp>
          <p:nvSpPr>
            <p:cNvPr id="106" name="楕円 105">
              <a:extLst>
                <a:ext uri="{FF2B5EF4-FFF2-40B4-BE49-F238E27FC236}">
                  <a16:creationId xmlns:a16="http://schemas.microsoft.com/office/drawing/2014/main" id="{5EF81127-801B-4B68-BF74-FB16BB7DF17D}"/>
                </a:ext>
              </a:extLst>
            </p:cNvPr>
            <p:cNvSpPr/>
            <p:nvPr/>
          </p:nvSpPr>
          <p:spPr>
            <a:xfrm>
              <a:off x="4854366" y="545448"/>
              <a:ext cx="593199" cy="59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7" name="楕円 106">
              <a:extLst>
                <a:ext uri="{FF2B5EF4-FFF2-40B4-BE49-F238E27FC236}">
                  <a16:creationId xmlns:a16="http://schemas.microsoft.com/office/drawing/2014/main" id="{A6BD105B-6213-4F4B-BBCB-0767E7FB7640}"/>
                </a:ext>
              </a:extLst>
            </p:cNvPr>
            <p:cNvSpPr/>
            <p:nvPr/>
          </p:nvSpPr>
          <p:spPr>
            <a:xfrm>
              <a:off x="2909658" y="54544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108" name="グループ化 107">
              <a:extLst>
                <a:ext uri="{FF2B5EF4-FFF2-40B4-BE49-F238E27FC236}">
                  <a16:creationId xmlns:a16="http://schemas.microsoft.com/office/drawing/2014/main" id="{4919D6F6-AE74-4E12-82A6-8E1DAE756EE4}"/>
                </a:ext>
              </a:extLst>
            </p:cNvPr>
            <p:cNvGrpSpPr/>
            <p:nvPr/>
          </p:nvGrpSpPr>
          <p:grpSpPr>
            <a:xfrm>
              <a:off x="2981173" y="478397"/>
              <a:ext cx="2530799" cy="914400"/>
              <a:chOff x="441001" y="231405"/>
              <a:chExt cx="2530799" cy="914400"/>
            </a:xfrm>
          </p:grpSpPr>
          <p:sp>
            <p:nvSpPr>
              <p:cNvPr id="111" name="楕円 110">
                <a:extLst>
                  <a:ext uri="{FF2B5EF4-FFF2-40B4-BE49-F238E27FC236}">
                    <a16:creationId xmlns:a16="http://schemas.microsoft.com/office/drawing/2014/main" id="{F997AF33-8EEE-408C-BBC1-C314BF4AB31E}"/>
                  </a:ext>
                </a:extLst>
              </p:cNvPr>
              <p:cNvSpPr/>
              <p:nvPr/>
            </p:nvSpPr>
            <p:spPr>
              <a:xfrm>
                <a:off x="441001" y="231405"/>
                <a:ext cx="914400" cy="914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12" name="楕円 111">
                <a:extLst>
                  <a:ext uri="{FF2B5EF4-FFF2-40B4-BE49-F238E27FC236}">
                    <a16:creationId xmlns:a16="http://schemas.microsoft.com/office/drawing/2014/main" id="{1A143E4C-DC6E-4199-8E32-0F0D5CA69BB9}"/>
                  </a:ext>
                </a:extLst>
              </p:cNvPr>
              <p:cNvSpPr/>
              <p:nvPr/>
            </p:nvSpPr>
            <p:spPr>
              <a:xfrm>
                <a:off x="2378601" y="276529"/>
                <a:ext cx="593199" cy="59405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13" name="楕円 112">
                <a:extLst>
                  <a:ext uri="{FF2B5EF4-FFF2-40B4-BE49-F238E27FC236}">
                    <a16:creationId xmlns:a16="http://schemas.microsoft.com/office/drawing/2014/main" id="{E21CD50C-B65F-4A44-8C8D-5DAD6E983910}"/>
                  </a:ext>
                </a:extLst>
              </p:cNvPr>
              <p:cNvSpPr/>
              <p:nvPr/>
            </p:nvSpPr>
            <p:spPr>
              <a:xfrm>
                <a:off x="2790932" y="452622"/>
                <a:ext cx="135999" cy="1338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109" name="楕円 108">
              <a:extLst>
                <a:ext uri="{FF2B5EF4-FFF2-40B4-BE49-F238E27FC236}">
                  <a16:creationId xmlns:a16="http://schemas.microsoft.com/office/drawing/2014/main" id="{CD396611-74E1-4A71-B67E-99C303F7342F}"/>
                </a:ext>
              </a:extLst>
            </p:cNvPr>
            <p:cNvSpPr/>
            <p:nvPr/>
          </p:nvSpPr>
          <p:spPr>
            <a:xfrm>
              <a:off x="3736773" y="947332"/>
              <a:ext cx="480331" cy="4745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0" name="楕円 109">
              <a:extLst>
                <a:ext uri="{FF2B5EF4-FFF2-40B4-BE49-F238E27FC236}">
                  <a16:creationId xmlns:a16="http://schemas.microsoft.com/office/drawing/2014/main" id="{245367C6-405F-4EB1-8F75-97B9BE048501}"/>
                </a:ext>
              </a:extLst>
            </p:cNvPr>
            <p:cNvSpPr/>
            <p:nvPr/>
          </p:nvSpPr>
          <p:spPr>
            <a:xfrm>
              <a:off x="3778075" y="974389"/>
              <a:ext cx="480331" cy="474591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3C5D4586-EC18-4024-B51C-BF2996D9D812}"/>
              </a:ext>
            </a:extLst>
          </p:cNvPr>
          <p:cNvSpPr txBox="1"/>
          <p:nvPr/>
        </p:nvSpPr>
        <p:spPr>
          <a:xfrm>
            <a:off x="5881218" y="421725"/>
            <a:ext cx="387533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050" dirty="0">
                <a:ln w="3175">
                  <a:solidFill>
                    <a:srgbClr val="0070C0"/>
                  </a:solidFill>
                </a:ln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四季と出会える森の動物園</a:t>
            </a:r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6E26B276-739D-4FBA-A17D-D11F6A0E45D2}"/>
              </a:ext>
            </a:extLst>
          </p:cNvPr>
          <p:cNvGrpSpPr/>
          <p:nvPr/>
        </p:nvGrpSpPr>
        <p:grpSpPr>
          <a:xfrm>
            <a:off x="5317574" y="4517626"/>
            <a:ext cx="4431600" cy="520944"/>
            <a:chOff x="860101" y="303195"/>
            <a:chExt cx="5136484" cy="849756"/>
          </a:xfrm>
          <a:solidFill>
            <a:srgbClr val="FF812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4" name="四角形: 角を丸くする 63">
              <a:extLst>
                <a:ext uri="{FF2B5EF4-FFF2-40B4-BE49-F238E27FC236}">
                  <a16:creationId xmlns:a16="http://schemas.microsoft.com/office/drawing/2014/main" id="{31B9069B-2054-4D09-9171-3B9A2F7207B1}"/>
                </a:ext>
              </a:extLst>
            </p:cNvPr>
            <p:cNvSpPr/>
            <p:nvPr/>
          </p:nvSpPr>
          <p:spPr>
            <a:xfrm>
              <a:off x="860101" y="303195"/>
              <a:ext cx="5136484" cy="849756"/>
            </a:xfrm>
            <a:prstGeom prst="roundRect">
              <a:avLst>
                <a:gd name="adj" fmla="val 99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4B397134-7F3A-4D44-A6BD-99E130A73E2D}"/>
                </a:ext>
              </a:extLst>
            </p:cNvPr>
            <p:cNvSpPr txBox="1"/>
            <p:nvPr/>
          </p:nvSpPr>
          <p:spPr>
            <a:xfrm>
              <a:off x="1034416" y="438701"/>
              <a:ext cx="4731699" cy="7028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22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野毛山動物園</a:t>
              </a:r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5978C7BC-93E0-4E84-86E9-2DCC2CD48138}"/>
              </a:ext>
            </a:extLst>
          </p:cNvPr>
          <p:cNvGrpSpPr/>
          <p:nvPr/>
        </p:nvGrpSpPr>
        <p:grpSpPr>
          <a:xfrm>
            <a:off x="5173421" y="4246570"/>
            <a:ext cx="971501" cy="792000"/>
            <a:chOff x="-1006362" y="3771378"/>
            <a:chExt cx="971501" cy="792000"/>
          </a:xfrm>
        </p:grpSpPr>
        <p:grpSp>
          <p:nvGrpSpPr>
            <p:cNvPr id="101" name="グループ化 100">
              <a:extLst>
                <a:ext uri="{FF2B5EF4-FFF2-40B4-BE49-F238E27FC236}">
                  <a16:creationId xmlns:a16="http://schemas.microsoft.com/office/drawing/2014/main" id="{E84F1A83-DFBE-454B-B95E-A32E179B9B80}"/>
                </a:ext>
              </a:extLst>
            </p:cNvPr>
            <p:cNvGrpSpPr/>
            <p:nvPr/>
          </p:nvGrpSpPr>
          <p:grpSpPr>
            <a:xfrm>
              <a:off x="-916611" y="3771378"/>
              <a:ext cx="792000" cy="792000"/>
              <a:chOff x="-916611" y="3771378"/>
              <a:chExt cx="792000" cy="792000"/>
            </a:xfrm>
          </p:grpSpPr>
          <p:sp>
            <p:nvSpPr>
              <p:cNvPr id="103" name="楕円 102">
                <a:extLst>
                  <a:ext uri="{FF2B5EF4-FFF2-40B4-BE49-F238E27FC236}">
                    <a16:creationId xmlns:a16="http://schemas.microsoft.com/office/drawing/2014/main" id="{F8A0780C-9ADB-4A7E-9C82-EF71A25E2301}"/>
                  </a:ext>
                </a:extLst>
              </p:cNvPr>
              <p:cNvSpPr/>
              <p:nvPr/>
            </p:nvSpPr>
            <p:spPr>
              <a:xfrm>
                <a:off x="-837596" y="3843378"/>
                <a:ext cx="648000" cy="64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4" name="楕円 103">
                <a:extLst>
                  <a:ext uri="{FF2B5EF4-FFF2-40B4-BE49-F238E27FC236}">
                    <a16:creationId xmlns:a16="http://schemas.microsoft.com/office/drawing/2014/main" id="{702A2910-A7F4-4A4B-81D0-EBAC9CC17FA8}"/>
                  </a:ext>
                </a:extLst>
              </p:cNvPr>
              <p:cNvSpPr/>
              <p:nvPr/>
            </p:nvSpPr>
            <p:spPr>
              <a:xfrm>
                <a:off x="-916611" y="3771378"/>
                <a:ext cx="792000" cy="792000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EAF0CD22-41DF-45BA-93AF-06106618CE0A}"/>
                </a:ext>
              </a:extLst>
            </p:cNvPr>
            <p:cNvSpPr txBox="1"/>
            <p:nvPr/>
          </p:nvSpPr>
          <p:spPr>
            <a:xfrm>
              <a:off x="-1006362" y="3978992"/>
              <a:ext cx="97150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>
                    <a:outerShdw blurRad="63500" sx="102000" sy="102000" algn="ctr" rotWithShape="0">
                      <a:schemeClr val="accent6">
                        <a:lumMod val="50000"/>
                        <a:alpha val="40000"/>
                      </a:scheme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その他</a:t>
              </a:r>
              <a:endParaRPr kumimoji="1" lang="en-US" altLang="ja-JP" sz="11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63500" sx="102000" sy="102000" algn="ctr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1100" dirty="0">
                  <a:ln w="31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>
                    <a:outerShdw blurRad="63500" sx="102000" sy="102000" algn="ctr" rotWithShape="0">
                      <a:schemeClr val="accent6">
                        <a:lumMod val="50000"/>
                        <a:alpha val="40000"/>
                      </a:scheme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（野毛）</a:t>
              </a:r>
            </a:p>
          </p:txBody>
        </p:sp>
      </p:grp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C26AF542-551F-4751-96C1-CAA5463D53A1}"/>
              </a:ext>
            </a:extLst>
          </p:cNvPr>
          <p:cNvSpPr/>
          <p:nvPr/>
        </p:nvSpPr>
        <p:spPr>
          <a:xfrm>
            <a:off x="5315672" y="6198029"/>
            <a:ext cx="2596952" cy="8804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AF1E554-B5C2-40E9-8D2E-C0E025DA0BF8}"/>
              </a:ext>
            </a:extLst>
          </p:cNvPr>
          <p:cNvSpPr txBox="1"/>
          <p:nvPr/>
        </p:nvSpPr>
        <p:spPr>
          <a:xfrm>
            <a:off x="5378280" y="6314588"/>
            <a:ext cx="247173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chemeClr val="accent2"/>
                </a:solidFill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見学メニュー</a:t>
            </a:r>
            <a:endParaRPr lang="en-US" altLang="ja-JP" sz="1400" b="1" dirty="0">
              <a:solidFill>
                <a:schemeClr val="accent2"/>
              </a:solidFill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・団体特別メニュー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要予約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・学習ツール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(HP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からダウンロード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9D6FF67E-EFE0-4DC2-A537-0DC8CE0AC7FF}"/>
              </a:ext>
            </a:extLst>
          </p:cNvPr>
          <p:cNvSpPr/>
          <p:nvPr/>
        </p:nvSpPr>
        <p:spPr>
          <a:xfrm>
            <a:off x="354855" y="4955036"/>
            <a:ext cx="4700242" cy="18660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2EC2611-F7EE-4C76-B9A3-124C52C9E165}"/>
              </a:ext>
            </a:extLst>
          </p:cNvPr>
          <p:cNvSpPr txBox="1"/>
          <p:nvPr/>
        </p:nvSpPr>
        <p:spPr>
          <a:xfrm>
            <a:off x="389436" y="5160145"/>
            <a:ext cx="4731504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対象：身長90cm〜（小学生、中学生、高校生）社会人の団体も可</a:t>
            </a: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料金：アドベンチャーコーススタンダードプラン　　3,800円　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団体料金　3,500円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キャノピーコース 　　　2,800円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キッズコース　　　　　 1,500円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貸し切り利用　　 　　　4,400円/1名</a:t>
            </a: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営業時間：９：00〜１７：００（最終受付時間は季節によって変動あり）</a:t>
            </a: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目安所要時間	約3時間</a:t>
            </a: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受け入れ可能人数	団体利用最大200名程度</a:t>
            </a:r>
          </a:p>
        </p:txBody>
      </p:sp>
      <p:pic>
        <p:nvPicPr>
          <p:cNvPr id="117" name="グラフィックス 116" descr="コアラ 単色塗りつぶし">
            <a:extLst>
              <a:ext uri="{FF2B5EF4-FFF2-40B4-BE49-F238E27FC236}">
                <a16:creationId xmlns:a16="http://schemas.microsoft.com/office/drawing/2014/main" id="{B008A892-0C75-48B5-94E0-1514269C52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73890" y="698116"/>
            <a:ext cx="636895" cy="636895"/>
          </a:xfrm>
          <a:prstGeom prst="rect">
            <a:avLst/>
          </a:prstGeom>
        </p:spPr>
      </p:pic>
      <p:pic>
        <p:nvPicPr>
          <p:cNvPr id="118" name="グラフィックス 117" descr="クジャク 単色塗りつぶし">
            <a:extLst>
              <a:ext uri="{FF2B5EF4-FFF2-40B4-BE49-F238E27FC236}">
                <a16:creationId xmlns:a16="http://schemas.microsoft.com/office/drawing/2014/main" id="{DA4FFC7B-63E5-40E1-A528-F3138C1715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23056" y="4639872"/>
            <a:ext cx="653395" cy="65339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0FF1762-99A0-457C-9668-9BF3958BC39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7352" y="1441875"/>
            <a:ext cx="2081652" cy="2337792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9F7257D-C0E0-48F2-9DB9-DC2EE72567D8}"/>
              </a:ext>
            </a:extLst>
          </p:cNvPr>
          <p:cNvSpPr txBox="1"/>
          <p:nvPr/>
        </p:nvSpPr>
        <p:spPr>
          <a:xfrm>
            <a:off x="5759587" y="4218195"/>
            <a:ext cx="387533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05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都会に残るオアシス的存在</a:t>
            </a:r>
          </a:p>
          <a:p>
            <a:pPr algn="r"/>
            <a:endParaRPr lang="ja-JP" altLang="en-US" sz="1050" dirty="0">
              <a:ln w="3175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9028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7833</TotalTime>
  <Words>689</Words>
  <Application>Microsoft Office PowerPoint</Application>
  <PresentationFormat>ユーザー設定</PresentationFormat>
  <Paragraphs>92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applet shibuya</dc:creator>
  <cp:lastModifiedBy>applet shibuya</cp:lastModifiedBy>
  <cp:revision>12</cp:revision>
  <cp:lastPrinted>2022-03-11T02:08:39Z</cp:lastPrinted>
  <dcterms:created xsi:type="dcterms:W3CDTF">2021-11-05T02:42:06Z</dcterms:created>
  <dcterms:modified xsi:type="dcterms:W3CDTF">2022-03-11T07:59:26Z</dcterms:modified>
</cp:coreProperties>
</file>