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76" r:id="rId2"/>
    <p:sldId id="329" r:id="rId3"/>
    <p:sldId id="310" r:id="rId4"/>
    <p:sldId id="315" r:id="rId5"/>
    <p:sldId id="312" r:id="rId6"/>
    <p:sldId id="303" r:id="rId7"/>
    <p:sldId id="343" r:id="rId8"/>
    <p:sldId id="299" r:id="rId9"/>
    <p:sldId id="341" r:id="rId10"/>
    <p:sldId id="345" r:id="rId11"/>
    <p:sldId id="346" r:id="rId12"/>
    <p:sldId id="335" r:id="rId13"/>
    <p:sldId id="334" r:id="rId14"/>
    <p:sldId id="347" r:id="rId15"/>
    <p:sldId id="317" r:id="rId16"/>
    <p:sldId id="316" r:id="rId17"/>
    <p:sldId id="318" r:id="rId18"/>
    <p:sldId id="319" r:id="rId19"/>
    <p:sldId id="302" r:id="rId20"/>
    <p:sldId id="309" r:id="rId21"/>
    <p:sldId id="320" r:id="rId22"/>
    <p:sldId id="294" r:id="rId23"/>
    <p:sldId id="275" r:id="rId24"/>
    <p:sldId id="348" r:id="rId25"/>
    <p:sldId id="321" r:id="rId26"/>
    <p:sldId id="277" r:id="rId27"/>
    <p:sldId id="349" r:id="rId28"/>
    <p:sldId id="350" r:id="rId29"/>
    <p:sldId id="351" r:id="rId30"/>
    <p:sldId id="352" r:id="rId31"/>
    <p:sldId id="354" r:id="rId32"/>
    <p:sldId id="282" r:id="rId33"/>
    <p:sldId id="323" r:id="rId34"/>
    <p:sldId id="325" r:id="rId35"/>
    <p:sldId id="284" r:id="rId36"/>
    <p:sldId id="285" r:id="rId37"/>
    <p:sldId id="287" r:id="rId38"/>
    <p:sldId id="326" r:id="rId39"/>
    <p:sldId id="288" r:id="rId40"/>
    <p:sldId id="356" r:id="rId41"/>
    <p:sldId id="290" r:id="rId42"/>
    <p:sldId id="291" r:id="rId43"/>
    <p:sldId id="293" r:id="rId44"/>
    <p:sldId id="357" r:id="rId45"/>
    <p:sldId id="332" r:id="rId46"/>
  </p:sldIdLst>
  <p:sldSz cx="10691813" cy="7559675"/>
  <p:notesSz cx="6888163" cy="100203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426">
          <p15:clr>
            <a:srgbClr val="A4A3A4"/>
          </p15:clr>
        </p15:guide>
        <p15:guide id="2" pos="33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1DB"/>
    <a:srgbClr val="FAF8E9"/>
    <a:srgbClr val="F1B238"/>
    <a:srgbClr val="F96767"/>
    <a:srgbClr val="FF812F"/>
    <a:srgbClr val="AE5DFF"/>
    <a:srgbClr val="4E48FC"/>
    <a:srgbClr val="FE3342"/>
    <a:srgbClr val="BBE7F7"/>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19" autoAdjust="0"/>
    <p:restoredTop sz="94660"/>
  </p:normalViewPr>
  <p:slideViewPr>
    <p:cSldViewPr snapToGrid="0">
      <p:cViewPr varScale="1">
        <p:scale>
          <a:sx n="66" d="100"/>
          <a:sy n="66" d="100"/>
        </p:scale>
        <p:origin x="1494" y="66"/>
      </p:cViewPr>
      <p:guideLst>
        <p:guide orient="horz" pos="2426"/>
        <p:guide pos="33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82C9FBC4-A6F5-4E88-AF8B-718B3AD5CD6D}" type="datetimeFigureOut">
              <a:rPr kumimoji="1" lang="ja-JP" altLang="en-US" smtClean="0"/>
              <a:t>2024/3/12</a:t>
            </a:fld>
            <a:endParaRPr kumimoji="1" lang="ja-JP" altLang="en-US"/>
          </a:p>
        </p:txBody>
      </p:sp>
      <p:sp>
        <p:nvSpPr>
          <p:cNvPr id="4" name="スライド イメージ プレースホルダー 3"/>
          <p:cNvSpPr>
            <a:spLocks noGrp="1" noRot="1" noChangeAspect="1"/>
          </p:cNvSpPr>
          <p:nvPr>
            <p:ph type="sldImg" idx="2"/>
          </p:nvPr>
        </p:nvSpPr>
        <p:spPr>
          <a:xfrm>
            <a:off x="1052513" y="1252538"/>
            <a:ext cx="478313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DB2611F7-ED87-432C-B588-3A46D5C81F5F}" type="slidenum">
              <a:rPr kumimoji="1" lang="ja-JP" altLang="en-US" smtClean="0"/>
              <a:t>‹#›</a:t>
            </a:fld>
            <a:endParaRPr kumimoji="1" lang="ja-JP" altLang="en-US"/>
          </a:p>
        </p:txBody>
      </p:sp>
    </p:spTree>
    <p:extLst>
      <p:ext uri="{BB962C8B-B14F-4D97-AF65-F5344CB8AC3E}">
        <p14:creationId xmlns:p14="http://schemas.microsoft.com/office/powerpoint/2010/main" val="34050085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9AEE829E-CB37-4E1E-8591-584B0939FB35}"/>
              </a:ext>
            </a:extLst>
          </p:cNvPr>
          <p:cNvSpPr>
            <a:spLocks noGrp="1"/>
          </p:cNvSpPr>
          <p:nvPr>
            <p:ph type="dt" sz="half" idx="10"/>
          </p:nvPr>
        </p:nvSpPr>
        <p:spPr/>
        <p:txBody>
          <a:bodyPr/>
          <a:lstStyle>
            <a:lvl1pPr>
              <a:defRPr/>
            </a:lvl1pPr>
          </a:lstStyle>
          <a:p>
            <a:pPr>
              <a:defRPr/>
            </a:pPr>
            <a:fld id="{7E48EE98-D653-407B-AFAF-2757009E0901}" type="datetime1">
              <a:rPr lang="ja-JP" altLang="en-US" smtClean="0"/>
              <a:t>2024/3/12</a:t>
            </a:fld>
            <a:endParaRPr lang="ja-JP" altLang="en-US"/>
          </a:p>
        </p:txBody>
      </p:sp>
      <p:sp>
        <p:nvSpPr>
          <p:cNvPr id="5" name="Footer Placeholder 4">
            <a:extLst>
              <a:ext uri="{FF2B5EF4-FFF2-40B4-BE49-F238E27FC236}">
                <a16:creationId xmlns:a16="http://schemas.microsoft.com/office/drawing/2014/main" id="{B0D52C32-C48D-45E5-8114-9CAC0D0A9467}"/>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4EE574FE-E469-43ED-8FE8-F07863DCB229}"/>
              </a:ext>
            </a:extLst>
          </p:cNvPr>
          <p:cNvSpPr>
            <a:spLocks noGrp="1"/>
          </p:cNvSpPr>
          <p:nvPr>
            <p:ph type="sldNum" sz="quarter" idx="12"/>
          </p:nvPr>
        </p:nvSpPr>
        <p:spPr/>
        <p:txBody>
          <a:bodyPr/>
          <a:lstStyle>
            <a:lvl1pPr>
              <a:defRPr/>
            </a:lvl1pPr>
          </a:lstStyle>
          <a:p>
            <a:pPr>
              <a:defRPr/>
            </a:pPr>
            <a:fld id="{47F62357-E148-485D-B1C1-BD85DE0FC2CD}" type="slidenum">
              <a:rPr lang="ja-JP" altLang="en-US"/>
              <a:pPr>
                <a:defRPr/>
              </a:pPr>
              <a:t>‹#›</a:t>
            </a:fld>
            <a:endParaRPr lang="ja-JP" altLang="en-US"/>
          </a:p>
        </p:txBody>
      </p:sp>
    </p:spTree>
    <p:extLst>
      <p:ext uri="{BB962C8B-B14F-4D97-AF65-F5344CB8AC3E}">
        <p14:creationId xmlns:p14="http://schemas.microsoft.com/office/powerpoint/2010/main" val="158153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5AEC4DD1-8C04-42B2-B3B2-A80EF40F7059}"/>
              </a:ext>
            </a:extLst>
          </p:cNvPr>
          <p:cNvSpPr>
            <a:spLocks noGrp="1"/>
          </p:cNvSpPr>
          <p:nvPr>
            <p:ph type="dt" sz="half" idx="10"/>
          </p:nvPr>
        </p:nvSpPr>
        <p:spPr/>
        <p:txBody>
          <a:bodyPr/>
          <a:lstStyle>
            <a:lvl1pPr>
              <a:defRPr/>
            </a:lvl1pPr>
          </a:lstStyle>
          <a:p>
            <a:pPr>
              <a:defRPr/>
            </a:pPr>
            <a:fld id="{566631D9-D808-4C78-903E-73BE2A1A1DF0}" type="datetime1">
              <a:rPr lang="ja-JP" altLang="en-US" smtClean="0"/>
              <a:t>2024/3/12</a:t>
            </a:fld>
            <a:endParaRPr lang="ja-JP" altLang="en-US"/>
          </a:p>
        </p:txBody>
      </p:sp>
      <p:sp>
        <p:nvSpPr>
          <p:cNvPr id="5" name="Footer Placeholder 4">
            <a:extLst>
              <a:ext uri="{FF2B5EF4-FFF2-40B4-BE49-F238E27FC236}">
                <a16:creationId xmlns:a16="http://schemas.microsoft.com/office/drawing/2014/main" id="{C0D7ED98-460B-4C76-B628-9467EEAC948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373D1601-C58D-46A9-8C27-67A81660AE6C}"/>
              </a:ext>
            </a:extLst>
          </p:cNvPr>
          <p:cNvSpPr>
            <a:spLocks noGrp="1"/>
          </p:cNvSpPr>
          <p:nvPr>
            <p:ph type="sldNum" sz="quarter" idx="12"/>
          </p:nvPr>
        </p:nvSpPr>
        <p:spPr/>
        <p:txBody>
          <a:bodyPr/>
          <a:lstStyle>
            <a:lvl1pPr>
              <a:defRPr/>
            </a:lvl1pPr>
          </a:lstStyle>
          <a:p>
            <a:pPr>
              <a:defRPr/>
            </a:pPr>
            <a:fld id="{7BDEDBD8-D0F2-4604-B5B0-B5797B44EDF7}" type="slidenum">
              <a:rPr lang="ja-JP" altLang="en-US"/>
              <a:pPr>
                <a:defRPr/>
              </a:pPr>
              <a:t>‹#›</a:t>
            </a:fld>
            <a:endParaRPr lang="ja-JP" altLang="en-US"/>
          </a:p>
        </p:txBody>
      </p:sp>
    </p:spTree>
    <p:extLst>
      <p:ext uri="{BB962C8B-B14F-4D97-AF65-F5344CB8AC3E}">
        <p14:creationId xmlns:p14="http://schemas.microsoft.com/office/powerpoint/2010/main" val="118396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15102FE-86F7-46F9-9999-8A269BB12434}"/>
              </a:ext>
            </a:extLst>
          </p:cNvPr>
          <p:cNvSpPr>
            <a:spLocks noGrp="1"/>
          </p:cNvSpPr>
          <p:nvPr>
            <p:ph type="dt" sz="half" idx="10"/>
          </p:nvPr>
        </p:nvSpPr>
        <p:spPr/>
        <p:txBody>
          <a:bodyPr/>
          <a:lstStyle>
            <a:lvl1pPr>
              <a:defRPr/>
            </a:lvl1pPr>
          </a:lstStyle>
          <a:p>
            <a:pPr>
              <a:defRPr/>
            </a:pPr>
            <a:fld id="{DB241DE6-8544-4C8E-B3F2-9C270511F654}" type="datetime1">
              <a:rPr lang="ja-JP" altLang="en-US" smtClean="0"/>
              <a:t>2024/3/12</a:t>
            </a:fld>
            <a:endParaRPr lang="ja-JP" altLang="en-US"/>
          </a:p>
        </p:txBody>
      </p:sp>
      <p:sp>
        <p:nvSpPr>
          <p:cNvPr id="5" name="Footer Placeholder 4">
            <a:extLst>
              <a:ext uri="{FF2B5EF4-FFF2-40B4-BE49-F238E27FC236}">
                <a16:creationId xmlns:a16="http://schemas.microsoft.com/office/drawing/2014/main" id="{5BD6935A-300E-4FFA-BC18-CCB1940C7C26}"/>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B21F843-9A9A-4778-BF65-2135CAC9CF88}"/>
              </a:ext>
            </a:extLst>
          </p:cNvPr>
          <p:cNvSpPr>
            <a:spLocks noGrp="1"/>
          </p:cNvSpPr>
          <p:nvPr>
            <p:ph type="sldNum" sz="quarter" idx="12"/>
          </p:nvPr>
        </p:nvSpPr>
        <p:spPr/>
        <p:txBody>
          <a:bodyPr/>
          <a:lstStyle>
            <a:lvl1pPr>
              <a:defRPr/>
            </a:lvl1pPr>
          </a:lstStyle>
          <a:p>
            <a:pPr>
              <a:defRPr/>
            </a:pPr>
            <a:fld id="{14AFE18D-E7FD-4C6B-BBD8-89C9337F2837}" type="slidenum">
              <a:rPr lang="ja-JP" altLang="en-US"/>
              <a:pPr>
                <a:defRPr/>
              </a:pPr>
              <a:t>‹#›</a:t>
            </a:fld>
            <a:endParaRPr lang="ja-JP" altLang="en-US"/>
          </a:p>
        </p:txBody>
      </p:sp>
    </p:spTree>
    <p:extLst>
      <p:ext uri="{BB962C8B-B14F-4D97-AF65-F5344CB8AC3E}">
        <p14:creationId xmlns:p14="http://schemas.microsoft.com/office/powerpoint/2010/main" val="395096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83756CF6-40D3-4A00-ADD5-3534600F505B}"/>
              </a:ext>
            </a:extLst>
          </p:cNvPr>
          <p:cNvSpPr>
            <a:spLocks noGrp="1"/>
          </p:cNvSpPr>
          <p:nvPr>
            <p:ph type="dt" sz="half" idx="10"/>
          </p:nvPr>
        </p:nvSpPr>
        <p:spPr/>
        <p:txBody>
          <a:bodyPr/>
          <a:lstStyle>
            <a:lvl1pPr>
              <a:defRPr/>
            </a:lvl1pPr>
          </a:lstStyle>
          <a:p>
            <a:pPr>
              <a:defRPr/>
            </a:pPr>
            <a:fld id="{7ED307AB-3185-4199-837C-08776DF4B973}" type="datetime1">
              <a:rPr lang="ja-JP" altLang="en-US" smtClean="0"/>
              <a:t>2024/3/12</a:t>
            </a:fld>
            <a:endParaRPr lang="ja-JP" altLang="en-US"/>
          </a:p>
        </p:txBody>
      </p:sp>
      <p:sp>
        <p:nvSpPr>
          <p:cNvPr id="5" name="Footer Placeholder 4">
            <a:extLst>
              <a:ext uri="{FF2B5EF4-FFF2-40B4-BE49-F238E27FC236}">
                <a16:creationId xmlns:a16="http://schemas.microsoft.com/office/drawing/2014/main" id="{4EF351C7-8FC2-47EF-BD30-9571C3B2E51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A4863BF-3896-4F1E-9CDF-2FEDA67CEF35}"/>
              </a:ext>
            </a:extLst>
          </p:cNvPr>
          <p:cNvSpPr>
            <a:spLocks noGrp="1"/>
          </p:cNvSpPr>
          <p:nvPr>
            <p:ph type="sldNum" sz="quarter" idx="12"/>
          </p:nvPr>
        </p:nvSpPr>
        <p:spPr/>
        <p:txBody>
          <a:bodyPr/>
          <a:lstStyle>
            <a:lvl1pPr>
              <a:defRPr/>
            </a:lvl1pPr>
          </a:lstStyle>
          <a:p>
            <a:pPr>
              <a:defRPr/>
            </a:pPr>
            <a:fld id="{CB35707C-D614-4DCB-9AF7-0A801681D286}" type="slidenum">
              <a:rPr lang="ja-JP" altLang="en-US"/>
              <a:pPr>
                <a:defRPr/>
              </a:pPr>
              <a:t>‹#›</a:t>
            </a:fld>
            <a:endParaRPr lang="ja-JP" altLang="en-US"/>
          </a:p>
        </p:txBody>
      </p:sp>
    </p:spTree>
    <p:extLst>
      <p:ext uri="{BB962C8B-B14F-4D97-AF65-F5344CB8AC3E}">
        <p14:creationId xmlns:p14="http://schemas.microsoft.com/office/powerpoint/2010/main" val="404937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203FE0E4-E1EB-4384-8813-013141A00CB8}"/>
              </a:ext>
            </a:extLst>
          </p:cNvPr>
          <p:cNvSpPr>
            <a:spLocks noGrp="1"/>
          </p:cNvSpPr>
          <p:nvPr>
            <p:ph type="dt" sz="half" idx="10"/>
          </p:nvPr>
        </p:nvSpPr>
        <p:spPr/>
        <p:txBody>
          <a:bodyPr/>
          <a:lstStyle>
            <a:lvl1pPr>
              <a:defRPr/>
            </a:lvl1pPr>
          </a:lstStyle>
          <a:p>
            <a:pPr>
              <a:defRPr/>
            </a:pPr>
            <a:fld id="{2A6CFFBB-8648-4156-A724-491B9F9D3916}" type="datetime1">
              <a:rPr lang="ja-JP" altLang="en-US" smtClean="0"/>
              <a:t>2024/3/12</a:t>
            </a:fld>
            <a:endParaRPr lang="ja-JP" altLang="en-US"/>
          </a:p>
        </p:txBody>
      </p:sp>
      <p:sp>
        <p:nvSpPr>
          <p:cNvPr id="5" name="Footer Placeholder 4">
            <a:extLst>
              <a:ext uri="{FF2B5EF4-FFF2-40B4-BE49-F238E27FC236}">
                <a16:creationId xmlns:a16="http://schemas.microsoft.com/office/drawing/2014/main" id="{0BEAEF7F-C9A5-4088-BD97-F74EB4E7997A}"/>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8FE8CA5-DA9E-460E-B77C-46B26FC7320F}"/>
              </a:ext>
            </a:extLst>
          </p:cNvPr>
          <p:cNvSpPr>
            <a:spLocks noGrp="1"/>
          </p:cNvSpPr>
          <p:nvPr>
            <p:ph type="sldNum" sz="quarter" idx="12"/>
          </p:nvPr>
        </p:nvSpPr>
        <p:spPr/>
        <p:txBody>
          <a:bodyPr/>
          <a:lstStyle>
            <a:lvl1pPr>
              <a:defRPr/>
            </a:lvl1pPr>
          </a:lstStyle>
          <a:p>
            <a:pPr>
              <a:defRPr/>
            </a:pPr>
            <a:fld id="{70630E92-6041-4E58-BF7D-B15BEB5C15B0}" type="slidenum">
              <a:rPr lang="ja-JP" altLang="en-US"/>
              <a:pPr>
                <a:defRPr/>
              </a:pPr>
              <a:t>‹#›</a:t>
            </a:fld>
            <a:endParaRPr lang="ja-JP" altLang="en-US"/>
          </a:p>
        </p:txBody>
      </p:sp>
    </p:spTree>
    <p:extLst>
      <p:ext uri="{BB962C8B-B14F-4D97-AF65-F5344CB8AC3E}">
        <p14:creationId xmlns:p14="http://schemas.microsoft.com/office/powerpoint/2010/main" val="390727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B21186D7-24A9-4BB2-993C-32B6359A67B4}"/>
              </a:ext>
            </a:extLst>
          </p:cNvPr>
          <p:cNvSpPr>
            <a:spLocks noGrp="1"/>
          </p:cNvSpPr>
          <p:nvPr>
            <p:ph type="dt" sz="half" idx="10"/>
          </p:nvPr>
        </p:nvSpPr>
        <p:spPr/>
        <p:txBody>
          <a:bodyPr/>
          <a:lstStyle>
            <a:lvl1pPr>
              <a:defRPr/>
            </a:lvl1pPr>
          </a:lstStyle>
          <a:p>
            <a:pPr>
              <a:defRPr/>
            </a:pPr>
            <a:fld id="{7A0F1055-A22A-41A5-AD4C-73DE71A68C54}" type="datetime1">
              <a:rPr lang="ja-JP" altLang="en-US" smtClean="0"/>
              <a:t>2024/3/12</a:t>
            </a:fld>
            <a:endParaRPr lang="ja-JP" altLang="en-US"/>
          </a:p>
        </p:txBody>
      </p:sp>
      <p:sp>
        <p:nvSpPr>
          <p:cNvPr id="6" name="Footer Placeholder 4">
            <a:extLst>
              <a:ext uri="{FF2B5EF4-FFF2-40B4-BE49-F238E27FC236}">
                <a16:creationId xmlns:a16="http://schemas.microsoft.com/office/drawing/2014/main" id="{7034DF81-4F44-4558-82AB-C6E46521328C}"/>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C670FB79-D73F-4A41-9938-BE1D60A536CD}"/>
              </a:ext>
            </a:extLst>
          </p:cNvPr>
          <p:cNvSpPr>
            <a:spLocks noGrp="1"/>
          </p:cNvSpPr>
          <p:nvPr>
            <p:ph type="sldNum" sz="quarter" idx="12"/>
          </p:nvPr>
        </p:nvSpPr>
        <p:spPr/>
        <p:txBody>
          <a:bodyPr/>
          <a:lstStyle>
            <a:lvl1pPr>
              <a:defRPr/>
            </a:lvl1pPr>
          </a:lstStyle>
          <a:p>
            <a:pPr>
              <a:defRPr/>
            </a:pPr>
            <a:fld id="{4970A977-32E9-4E08-A0A4-F59A1B4D4014}" type="slidenum">
              <a:rPr lang="ja-JP" altLang="en-US"/>
              <a:pPr>
                <a:defRPr/>
              </a:pPr>
              <a:t>‹#›</a:t>
            </a:fld>
            <a:endParaRPr lang="ja-JP" altLang="en-US"/>
          </a:p>
        </p:txBody>
      </p:sp>
    </p:spTree>
    <p:extLst>
      <p:ext uri="{BB962C8B-B14F-4D97-AF65-F5344CB8AC3E}">
        <p14:creationId xmlns:p14="http://schemas.microsoft.com/office/powerpoint/2010/main" val="69787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9447739D-5D00-4A4C-9679-BD0B36AED898}"/>
              </a:ext>
            </a:extLst>
          </p:cNvPr>
          <p:cNvSpPr>
            <a:spLocks noGrp="1"/>
          </p:cNvSpPr>
          <p:nvPr>
            <p:ph type="dt" sz="half" idx="10"/>
          </p:nvPr>
        </p:nvSpPr>
        <p:spPr/>
        <p:txBody>
          <a:bodyPr/>
          <a:lstStyle>
            <a:lvl1pPr>
              <a:defRPr/>
            </a:lvl1pPr>
          </a:lstStyle>
          <a:p>
            <a:pPr>
              <a:defRPr/>
            </a:pPr>
            <a:fld id="{8A344B67-D8AF-4D0E-8C65-EFD9647DD615}" type="datetime1">
              <a:rPr lang="ja-JP" altLang="en-US" smtClean="0"/>
              <a:t>2024/3/12</a:t>
            </a:fld>
            <a:endParaRPr lang="ja-JP" altLang="en-US"/>
          </a:p>
        </p:txBody>
      </p:sp>
      <p:sp>
        <p:nvSpPr>
          <p:cNvPr id="8" name="Footer Placeholder 4">
            <a:extLst>
              <a:ext uri="{FF2B5EF4-FFF2-40B4-BE49-F238E27FC236}">
                <a16:creationId xmlns:a16="http://schemas.microsoft.com/office/drawing/2014/main" id="{98F57A97-518E-4593-8E8E-2BC81ADF8F37}"/>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48CC4BA6-69C3-49C8-B7E8-1D93C5816B5E}"/>
              </a:ext>
            </a:extLst>
          </p:cNvPr>
          <p:cNvSpPr>
            <a:spLocks noGrp="1"/>
          </p:cNvSpPr>
          <p:nvPr>
            <p:ph type="sldNum" sz="quarter" idx="12"/>
          </p:nvPr>
        </p:nvSpPr>
        <p:spPr/>
        <p:txBody>
          <a:bodyPr/>
          <a:lstStyle>
            <a:lvl1pPr>
              <a:defRPr/>
            </a:lvl1pPr>
          </a:lstStyle>
          <a:p>
            <a:pPr>
              <a:defRPr/>
            </a:pPr>
            <a:fld id="{6D50B85F-B7FA-41C0-AA07-BEBF6CA500D0}" type="slidenum">
              <a:rPr lang="ja-JP" altLang="en-US"/>
              <a:pPr>
                <a:defRPr/>
              </a:pPr>
              <a:t>‹#›</a:t>
            </a:fld>
            <a:endParaRPr lang="ja-JP" altLang="en-US"/>
          </a:p>
        </p:txBody>
      </p:sp>
    </p:spTree>
    <p:extLst>
      <p:ext uri="{BB962C8B-B14F-4D97-AF65-F5344CB8AC3E}">
        <p14:creationId xmlns:p14="http://schemas.microsoft.com/office/powerpoint/2010/main" val="329937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EC63FD8B-90B0-46E5-95D2-0C47E72E149E}"/>
              </a:ext>
            </a:extLst>
          </p:cNvPr>
          <p:cNvSpPr>
            <a:spLocks noGrp="1"/>
          </p:cNvSpPr>
          <p:nvPr>
            <p:ph type="dt" sz="half" idx="10"/>
          </p:nvPr>
        </p:nvSpPr>
        <p:spPr/>
        <p:txBody>
          <a:bodyPr/>
          <a:lstStyle>
            <a:lvl1pPr>
              <a:defRPr/>
            </a:lvl1pPr>
          </a:lstStyle>
          <a:p>
            <a:pPr>
              <a:defRPr/>
            </a:pPr>
            <a:fld id="{7690B6BB-6DA3-49B9-9B15-23F930130267}" type="datetime1">
              <a:rPr lang="ja-JP" altLang="en-US" smtClean="0"/>
              <a:t>2024/3/12</a:t>
            </a:fld>
            <a:endParaRPr lang="ja-JP" altLang="en-US"/>
          </a:p>
        </p:txBody>
      </p:sp>
      <p:sp>
        <p:nvSpPr>
          <p:cNvPr id="4" name="Footer Placeholder 4">
            <a:extLst>
              <a:ext uri="{FF2B5EF4-FFF2-40B4-BE49-F238E27FC236}">
                <a16:creationId xmlns:a16="http://schemas.microsoft.com/office/drawing/2014/main" id="{BF6E4AF2-5A7D-4B21-9790-7B71C787B491}"/>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C574DC71-2DD5-4EF6-9912-BD582D9C4CBD}"/>
              </a:ext>
            </a:extLst>
          </p:cNvPr>
          <p:cNvSpPr>
            <a:spLocks noGrp="1"/>
          </p:cNvSpPr>
          <p:nvPr>
            <p:ph type="sldNum" sz="quarter" idx="12"/>
          </p:nvPr>
        </p:nvSpPr>
        <p:spPr/>
        <p:txBody>
          <a:bodyPr/>
          <a:lstStyle>
            <a:lvl1pPr>
              <a:defRPr/>
            </a:lvl1pPr>
          </a:lstStyle>
          <a:p>
            <a:pPr>
              <a:defRPr/>
            </a:pPr>
            <a:fld id="{FDB915D4-2208-4417-B141-C8A653241FF6}" type="slidenum">
              <a:rPr lang="ja-JP" altLang="en-US"/>
              <a:pPr>
                <a:defRPr/>
              </a:pPr>
              <a:t>‹#›</a:t>
            </a:fld>
            <a:endParaRPr lang="ja-JP" altLang="en-US"/>
          </a:p>
        </p:txBody>
      </p:sp>
    </p:spTree>
    <p:extLst>
      <p:ext uri="{BB962C8B-B14F-4D97-AF65-F5344CB8AC3E}">
        <p14:creationId xmlns:p14="http://schemas.microsoft.com/office/powerpoint/2010/main" val="382354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A97E41-A8BF-41D6-8FEF-51D4AB0F2FC0}"/>
              </a:ext>
            </a:extLst>
          </p:cNvPr>
          <p:cNvSpPr>
            <a:spLocks noGrp="1"/>
          </p:cNvSpPr>
          <p:nvPr>
            <p:ph type="dt" sz="half" idx="10"/>
          </p:nvPr>
        </p:nvSpPr>
        <p:spPr/>
        <p:txBody>
          <a:bodyPr/>
          <a:lstStyle>
            <a:lvl1pPr>
              <a:defRPr/>
            </a:lvl1pPr>
          </a:lstStyle>
          <a:p>
            <a:pPr>
              <a:defRPr/>
            </a:pPr>
            <a:fld id="{E1167E6E-B2B9-4470-9F50-A44C2009AF4E}" type="datetime1">
              <a:rPr lang="ja-JP" altLang="en-US" smtClean="0"/>
              <a:t>2024/3/12</a:t>
            </a:fld>
            <a:endParaRPr lang="ja-JP" altLang="en-US"/>
          </a:p>
        </p:txBody>
      </p:sp>
      <p:sp>
        <p:nvSpPr>
          <p:cNvPr id="3" name="Footer Placeholder 4">
            <a:extLst>
              <a:ext uri="{FF2B5EF4-FFF2-40B4-BE49-F238E27FC236}">
                <a16:creationId xmlns:a16="http://schemas.microsoft.com/office/drawing/2014/main" id="{E1FF53CA-C7E2-4ABE-AEBC-B35CB0BDC574}"/>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6822C20A-0874-45E8-B408-A2F2DA35409E}"/>
              </a:ext>
            </a:extLst>
          </p:cNvPr>
          <p:cNvSpPr>
            <a:spLocks noGrp="1"/>
          </p:cNvSpPr>
          <p:nvPr>
            <p:ph type="sldNum" sz="quarter" idx="12"/>
          </p:nvPr>
        </p:nvSpPr>
        <p:spPr/>
        <p:txBody>
          <a:bodyPr/>
          <a:lstStyle>
            <a:lvl1pPr>
              <a:defRPr/>
            </a:lvl1pPr>
          </a:lstStyle>
          <a:p>
            <a:pPr>
              <a:defRPr/>
            </a:pPr>
            <a:fld id="{1E0E8099-B791-4ACB-9953-431E94E2B271}" type="slidenum">
              <a:rPr lang="ja-JP" altLang="en-US"/>
              <a:pPr>
                <a:defRPr/>
              </a:pPr>
              <a:t>‹#›</a:t>
            </a:fld>
            <a:endParaRPr lang="ja-JP" altLang="en-US"/>
          </a:p>
        </p:txBody>
      </p:sp>
    </p:spTree>
    <p:extLst>
      <p:ext uri="{BB962C8B-B14F-4D97-AF65-F5344CB8AC3E}">
        <p14:creationId xmlns:p14="http://schemas.microsoft.com/office/powerpoint/2010/main" val="315574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0612BF07-C7F1-4127-B1A3-60D3896F9865}"/>
              </a:ext>
            </a:extLst>
          </p:cNvPr>
          <p:cNvSpPr>
            <a:spLocks noGrp="1"/>
          </p:cNvSpPr>
          <p:nvPr>
            <p:ph type="dt" sz="half" idx="10"/>
          </p:nvPr>
        </p:nvSpPr>
        <p:spPr/>
        <p:txBody>
          <a:bodyPr/>
          <a:lstStyle>
            <a:lvl1pPr>
              <a:defRPr/>
            </a:lvl1pPr>
          </a:lstStyle>
          <a:p>
            <a:pPr>
              <a:defRPr/>
            </a:pPr>
            <a:fld id="{4C778928-C86C-4A4D-A25A-63DC42FB5C26}" type="datetime1">
              <a:rPr lang="ja-JP" altLang="en-US" smtClean="0"/>
              <a:t>2024/3/12</a:t>
            </a:fld>
            <a:endParaRPr lang="ja-JP" altLang="en-US"/>
          </a:p>
        </p:txBody>
      </p:sp>
      <p:sp>
        <p:nvSpPr>
          <p:cNvPr id="6" name="Footer Placeholder 4">
            <a:extLst>
              <a:ext uri="{FF2B5EF4-FFF2-40B4-BE49-F238E27FC236}">
                <a16:creationId xmlns:a16="http://schemas.microsoft.com/office/drawing/2014/main" id="{D7C3A144-936D-494F-B080-3032BF48DB28}"/>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BEE162F-0111-4BB1-BD06-EF44805A43B4}"/>
              </a:ext>
            </a:extLst>
          </p:cNvPr>
          <p:cNvSpPr>
            <a:spLocks noGrp="1"/>
          </p:cNvSpPr>
          <p:nvPr>
            <p:ph type="sldNum" sz="quarter" idx="12"/>
          </p:nvPr>
        </p:nvSpPr>
        <p:spPr/>
        <p:txBody>
          <a:bodyPr/>
          <a:lstStyle>
            <a:lvl1pPr>
              <a:defRPr/>
            </a:lvl1pPr>
          </a:lstStyle>
          <a:p>
            <a:pPr>
              <a:defRPr/>
            </a:pPr>
            <a:fld id="{AFB27ACA-215E-4C61-A312-E5D86C4CC456}" type="slidenum">
              <a:rPr lang="ja-JP" altLang="en-US"/>
              <a:pPr>
                <a:defRPr/>
              </a:pPr>
              <a:t>‹#›</a:t>
            </a:fld>
            <a:endParaRPr lang="ja-JP" altLang="en-US"/>
          </a:p>
        </p:txBody>
      </p:sp>
    </p:spTree>
    <p:extLst>
      <p:ext uri="{BB962C8B-B14F-4D97-AF65-F5344CB8AC3E}">
        <p14:creationId xmlns:p14="http://schemas.microsoft.com/office/powerpoint/2010/main" val="257262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7AF66FC9-46A4-4403-96E9-AD5FC6249189}"/>
              </a:ext>
            </a:extLst>
          </p:cNvPr>
          <p:cNvSpPr>
            <a:spLocks noGrp="1"/>
          </p:cNvSpPr>
          <p:nvPr>
            <p:ph type="dt" sz="half" idx="10"/>
          </p:nvPr>
        </p:nvSpPr>
        <p:spPr/>
        <p:txBody>
          <a:bodyPr/>
          <a:lstStyle>
            <a:lvl1pPr>
              <a:defRPr/>
            </a:lvl1pPr>
          </a:lstStyle>
          <a:p>
            <a:pPr>
              <a:defRPr/>
            </a:pPr>
            <a:fld id="{64B8D201-2D02-4DEF-AA33-7E2FFEFEB261}" type="datetime1">
              <a:rPr lang="ja-JP" altLang="en-US" smtClean="0"/>
              <a:t>2024/3/12</a:t>
            </a:fld>
            <a:endParaRPr lang="ja-JP" altLang="en-US"/>
          </a:p>
        </p:txBody>
      </p:sp>
      <p:sp>
        <p:nvSpPr>
          <p:cNvPr id="6" name="Footer Placeholder 4">
            <a:extLst>
              <a:ext uri="{FF2B5EF4-FFF2-40B4-BE49-F238E27FC236}">
                <a16:creationId xmlns:a16="http://schemas.microsoft.com/office/drawing/2014/main" id="{AC75DA24-A509-4122-960C-D30757A78A97}"/>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410497E0-BF39-4719-85ED-E5A281E1EF1C}"/>
              </a:ext>
            </a:extLst>
          </p:cNvPr>
          <p:cNvSpPr>
            <a:spLocks noGrp="1"/>
          </p:cNvSpPr>
          <p:nvPr>
            <p:ph type="sldNum" sz="quarter" idx="12"/>
          </p:nvPr>
        </p:nvSpPr>
        <p:spPr/>
        <p:txBody>
          <a:bodyPr/>
          <a:lstStyle>
            <a:lvl1pPr>
              <a:defRPr/>
            </a:lvl1pPr>
          </a:lstStyle>
          <a:p>
            <a:pPr>
              <a:defRPr/>
            </a:pPr>
            <a:fld id="{771F768F-642B-4CFC-B3C7-87CAC3499D3D}" type="slidenum">
              <a:rPr lang="ja-JP" altLang="en-US"/>
              <a:pPr>
                <a:defRPr/>
              </a:pPr>
              <a:t>‹#›</a:t>
            </a:fld>
            <a:endParaRPr lang="ja-JP" altLang="en-US"/>
          </a:p>
        </p:txBody>
      </p:sp>
    </p:spTree>
    <p:extLst>
      <p:ext uri="{BB962C8B-B14F-4D97-AF65-F5344CB8AC3E}">
        <p14:creationId xmlns:p14="http://schemas.microsoft.com/office/powerpoint/2010/main" val="225382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37D91F-41DA-4B33-8C2F-0FD58FF5FD83}"/>
              </a:ext>
            </a:extLst>
          </p:cNvPr>
          <p:cNvSpPr>
            <a:spLocks noGrp="1" noChangeArrowheads="1"/>
          </p:cNvSpPr>
          <p:nvPr>
            <p:ph type="title"/>
          </p:nvPr>
        </p:nvSpPr>
        <p:spPr bwMode="auto">
          <a:xfrm>
            <a:off x="735013" y="403225"/>
            <a:ext cx="922178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25C25DD-87C8-4B90-AF92-BD80B5E49796}"/>
              </a:ext>
            </a:extLst>
          </p:cNvPr>
          <p:cNvSpPr>
            <a:spLocks noGrp="1" noChangeArrowheads="1"/>
          </p:cNvSpPr>
          <p:nvPr>
            <p:ph type="body" idx="1"/>
          </p:nvPr>
        </p:nvSpPr>
        <p:spPr bwMode="auto">
          <a:xfrm>
            <a:off x="735013" y="2012950"/>
            <a:ext cx="922178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7EB89701-CC25-4702-A9AA-9F1B67C32C13}"/>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eaLnBrk="1" fontAlgn="auto" hangingPunct="1">
              <a:spcBef>
                <a:spcPts val="0"/>
              </a:spcBef>
              <a:spcAft>
                <a:spcPts val="0"/>
              </a:spcAft>
              <a:defRPr kumimoji="1" sz="1323">
                <a:solidFill>
                  <a:schemeClr val="tx1">
                    <a:tint val="75000"/>
                  </a:schemeClr>
                </a:solidFill>
                <a:latin typeface="+mn-lt"/>
              </a:defRPr>
            </a:lvl1pPr>
          </a:lstStyle>
          <a:p>
            <a:pPr>
              <a:defRPr/>
            </a:pPr>
            <a:fld id="{3ACA0DEF-A0F5-4A27-AD24-52D7FE7CC9EF}" type="datetime1">
              <a:rPr lang="ja-JP" altLang="en-US" smtClean="0"/>
              <a:t>2024/3/12</a:t>
            </a:fld>
            <a:endParaRPr lang="ja-JP" altLang="en-US"/>
          </a:p>
        </p:txBody>
      </p:sp>
      <p:sp>
        <p:nvSpPr>
          <p:cNvPr id="5" name="Footer Placeholder 4">
            <a:extLst>
              <a:ext uri="{FF2B5EF4-FFF2-40B4-BE49-F238E27FC236}">
                <a16:creationId xmlns:a16="http://schemas.microsoft.com/office/drawing/2014/main" id="{FAD622A2-B6C4-4F45-BF92-6A3D546852A4}"/>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eaLnBrk="1" fontAlgn="auto" hangingPunct="1">
              <a:spcBef>
                <a:spcPts val="0"/>
              </a:spcBef>
              <a:spcAft>
                <a:spcPts val="0"/>
              </a:spcAft>
              <a:defRPr kumimoji="1" sz="1323">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EE816AB7-8F6E-4992-A620-9387B9EA356D}"/>
              </a:ext>
            </a:extLst>
          </p:cNvPr>
          <p:cNvSpPr>
            <a:spLocks noGrp="1"/>
          </p:cNvSpPr>
          <p:nvPr>
            <p:ph type="sldNum" sz="quarter" idx="4"/>
          </p:nvPr>
        </p:nvSpPr>
        <p:spPr>
          <a:xfrm>
            <a:off x="8286751" y="7146418"/>
            <a:ext cx="2405062" cy="401638"/>
          </a:xfrm>
          <a:prstGeom prst="rect">
            <a:avLst/>
          </a:prstGeom>
        </p:spPr>
        <p:txBody>
          <a:bodyPr vert="horz" lIns="91440" tIns="45720" rIns="91440" bIns="45720" rtlCol="0" anchor="ctr"/>
          <a:lstStyle>
            <a:lvl1pPr algn="r" eaLnBrk="1" fontAlgn="auto" hangingPunct="1">
              <a:spcBef>
                <a:spcPts val="0"/>
              </a:spcBef>
              <a:spcAft>
                <a:spcPts val="0"/>
              </a:spcAft>
              <a:defRPr kumimoji="1" sz="1323">
                <a:solidFill>
                  <a:schemeClr val="tx1">
                    <a:tint val="75000"/>
                  </a:schemeClr>
                </a:solidFill>
                <a:latin typeface="+mn-lt"/>
              </a:defRPr>
            </a:lvl1pPr>
          </a:lstStyle>
          <a:p>
            <a:pPr>
              <a:defRPr/>
            </a:pPr>
            <a:fld id="{68E4BC49-6BB0-41F0-BB91-52B447C8285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1006475" rtl="0" eaLnBrk="0" fontAlgn="base" hangingPunct="0">
        <a:lnSpc>
          <a:spcPct val="90000"/>
        </a:lnSpc>
        <a:spcBef>
          <a:spcPct val="0"/>
        </a:spcBef>
        <a:spcAft>
          <a:spcPct val="0"/>
        </a:spcAft>
        <a:defRPr kumimoji="1" sz="4800" kern="1200">
          <a:solidFill>
            <a:schemeClr val="tx1"/>
          </a:solidFill>
          <a:latin typeface="+mj-lt"/>
          <a:ea typeface="+mj-ea"/>
          <a:cs typeface="+mj-cs"/>
        </a:defRPr>
      </a:lvl1pPr>
      <a:lvl2pPr algn="l" defTabSz="1006475" rtl="0" eaLnBrk="0" fontAlgn="base" hangingPunct="0">
        <a:lnSpc>
          <a:spcPct val="90000"/>
        </a:lnSpc>
        <a:spcBef>
          <a:spcPct val="0"/>
        </a:spcBef>
        <a:spcAft>
          <a:spcPct val="0"/>
        </a:spcAft>
        <a:defRPr kumimoji="1" sz="4800">
          <a:solidFill>
            <a:schemeClr val="tx1"/>
          </a:solidFill>
          <a:latin typeface="Calibri Light" panose="020F0302020204030204" pitchFamily="34" charset="0"/>
        </a:defRPr>
      </a:lvl2pPr>
      <a:lvl3pPr algn="l" defTabSz="1006475" rtl="0" eaLnBrk="0" fontAlgn="base" hangingPunct="0">
        <a:lnSpc>
          <a:spcPct val="90000"/>
        </a:lnSpc>
        <a:spcBef>
          <a:spcPct val="0"/>
        </a:spcBef>
        <a:spcAft>
          <a:spcPct val="0"/>
        </a:spcAft>
        <a:defRPr kumimoji="1" sz="4800">
          <a:solidFill>
            <a:schemeClr val="tx1"/>
          </a:solidFill>
          <a:latin typeface="Calibri Light" panose="020F0302020204030204" pitchFamily="34" charset="0"/>
        </a:defRPr>
      </a:lvl3pPr>
      <a:lvl4pPr algn="l" defTabSz="1006475" rtl="0" eaLnBrk="0" fontAlgn="base" hangingPunct="0">
        <a:lnSpc>
          <a:spcPct val="90000"/>
        </a:lnSpc>
        <a:spcBef>
          <a:spcPct val="0"/>
        </a:spcBef>
        <a:spcAft>
          <a:spcPct val="0"/>
        </a:spcAft>
        <a:defRPr kumimoji="1" sz="4800">
          <a:solidFill>
            <a:schemeClr val="tx1"/>
          </a:solidFill>
          <a:latin typeface="Calibri Light" panose="020F0302020204030204" pitchFamily="34" charset="0"/>
        </a:defRPr>
      </a:lvl4pPr>
      <a:lvl5pPr algn="l" defTabSz="1006475" rtl="0" eaLnBrk="0" fontAlgn="base" hangingPunct="0">
        <a:lnSpc>
          <a:spcPct val="90000"/>
        </a:lnSpc>
        <a:spcBef>
          <a:spcPct val="0"/>
        </a:spcBef>
        <a:spcAft>
          <a:spcPct val="0"/>
        </a:spcAft>
        <a:defRPr kumimoji="1" sz="4800">
          <a:solidFill>
            <a:schemeClr val="tx1"/>
          </a:solidFill>
          <a:latin typeface="Calibri Light" panose="020F0302020204030204" pitchFamily="34" charset="0"/>
        </a:defRPr>
      </a:lvl5pPr>
      <a:lvl6pPr marL="457200" algn="l" defTabSz="1006475" rtl="0" fontAlgn="base">
        <a:lnSpc>
          <a:spcPct val="90000"/>
        </a:lnSpc>
        <a:spcBef>
          <a:spcPct val="0"/>
        </a:spcBef>
        <a:spcAft>
          <a:spcPct val="0"/>
        </a:spcAft>
        <a:defRPr kumimoji="1" sz="4800">
          <a:solidFill>
            <a:schemeClr val="tx1"/>
          </a:solidFill>
          <a:latin typeface="Calibri Light" panose="020F0302020204030204" pitchFamily="34" charset="0"/>
        </a:defRPr>
      </a:lvl6pPr>
      <a:lvl7pPr marL="914400" algn="l" defTabSz="1006475" rtl="0" fontAlgn="base">
        <a:lnSpc>
          <a:spcPct val="90000"/>
        </a:lnSpc>
        <a:spcBef>
          <a:spcPct val="0"/>
        </a:spcBef>
        <a:spcAft>
          <a:spcPct val="0"/>
        </a:spcAft>
        <a:defRPr kumimoji="1" sz="4800">
          <a:solidFill>
            <a:schemeClr val="tx1"/>
          </a:solidFill>
          <a:latin typeface="Calibri Light" panose="020F0302020204030204" pitchFamily="34" charset="0"/>
        </a:defRPr>
      </a:lvl7pPr>
      <a:lvl8pPr marL="1371600" algn="l" defTabSz="1006475" rtl="0" fontAlgn="base">
        <a:lnSpc>
          <a:spcPct val="90000"/>
        </a:lnSpc>
        <a:spcBef>
          <a:spcPct val="0"/>
        </a:spcBef>
        <a:spcAft>
          <a:spcPct val="0"/>
        </a:spcAft>
        <a:defRPr kumimoji="1" sz="4800">
          <a:solidFill>
            <a:schemeClr val="tx1"/>
          </a:solidFill>
          <a:latin typeface="Calibri Light" panose="020F0302020204030204" pitchFamily="34" charset="0"/>
        </a:defRPr>
      </a:lvl8pPr>
      <a:lvl9pPr marL="1828800" algn="l" defTabSz="1006475" rtl="0" fontAlgn="base">
        <a:lnSpc>
          <a:spcPct val="90000"/>
        </a:lnSpc>
        <a:spcBef>
          <a:spcPct val="0"/>
        </a:spcBef>
        <a:spcAft>
          <a:spcPct val="0"/>
        </a:spcAft>
        <a:defRPr kumimoji="1" sz="4800">
          <a:solidFill>
            <a:schemeClr val="tx1"/>
          </a:solidFill>
          <a:latin typeface="Calibri Light" panose="020F0302020204030204" pitchFamily="34" charset="0"/>
        </a:defRPr>
      </a:lvl9pPr>
    </p:titleStyle>
    <p:bodyStyle>
      <a:lvl1pPr marL="250825" indent="-250825" algn="l" defTabSz="1006475" rtl="0" eaLnBrk="0" fontAlgn="base" hangingPunct="0">
        <a:lnSpc>
          <a:spcPct val="90000"/>
        </a:lnSpc>
        <a:spcBef>
          <a:spcPts val="1100"/>
        </a:spcBef>
        <a:spcAft>
          <a:spcPct val="0"/>
        </a:spcAft>
        <a:buFont typeface="Arial" panose="020B0604020202020204" pitchFamily="34" charset="0"/>
        <a:buChar char="•"/>
        <a:defRPr kumimoji="1" sz="3000" kern="1200">
          <a:solidFill>
            <a:schemeClr val="tx1"/>
          </a:solidFill>
          <a:latin typeface="+mn-lt"/>
          <a:ea typeface="+mn-ea"/>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6.svg"/><Relationship Id="rId18" Type="http://schemas.openxmlformats.org/officeDocument/2006/relationships/image" Target="../media/image91.png"/><Relationship Id="rId3" Type="http://schemas.openxmlformats.org/officeDocument/2006/relationships/image" Target="../media/image78.jpeg"/><Relationship Id="rId21" Type="http://schemas.openxmlformats.org/officeDocument/2006/relationships/image" Target="../media/image94.png"/><Relationship Id="rId7" Type="http://schemas.openxmlformats.org/officeDocument/2006/relationships/image" Target="../media/image41.png"/><Relationship Id="rId12" Type="http://schemas.openxmlformats.org/officeDocument/2006/relationships/image" Target="../media/image85.png"/><Relationship Id="rId17" Type="http://schemas.openxmlformats.org/officeDocument/2006/relationships/image" Target="../media/image90.svg"/><Relationship Id="rId2" Type="http://schemas.openxmlformats.org/officeDocument/2006/relationships/image" Target="../media/image77.jpeg"/><Relationship Id="rId16" Type="http://schemas.openxmlformats.org/officeDocument/2006/relationships/image" Target="../media/image89.png"/><Relationship Id="rId20"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4.jpeg"/><Relationship Id="rId24" Type="http://schemas.openxmlformats.org/officeDocument/2006/relationships/image" Target="../media/image97.png"/><Relationship Id="rId5" Type="http://schemas.openxmlformats.org/officeDocument/2006/relationships/image" Target="../media/image42.png"/><Relationship Id="rId15" Type="http://schemas.openxmlformats.org/officeDocument/2006/relationships/image" Target="../media/image88.svg"/><Relationship Id="rId23" Type="http://schemas.openxmlformats.org/officeDocument/2006/relationships/image" Target="../media/image96.png"/><Relationship Id="rId10" Type="http://schemas.openxmlformats.org/officeDocument/2006/relationships/image" Target="../media/image83.jpeg"/><Relationship Id="rId19" Type="http://schemas.openxmlformats.org/officeDocument/2006/relationships/image" Target="../media/image92.svg"/><Relationship Id="rId4" Type="http://schemas.openxmlformats.org/officeDocument/2006/relationships/image" Target="../media/image79.jpeg"/><Relationship Id="rId9" Type="http://schemas.openxmlformats.org/officeDocument/2006/relationships/image" Target="../media/image82.jpeg"/><Relationship Id="rId14" Type="http://schemas.openxmlformats.org/officeDocument/2006/relationships/image" Target="../media/image87.png"/><Relationship Id="rId22" Type="http://schemas.openxmlformats.org/officeDocument/2006/relationships/image" Target="../media/image95.svg"/></Relationships>
</file>

<file path=ppt/slides/_rels/slide11.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109.svg"/><Relationship Id="rId3" Type="http://schemas.openxmlformats.org/officeDocument/2006/relationships/image" Target="../media/image99.sv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jpeg"/><Relationship Id="rId11" Type="http://schemas.openxmlformats.org/officeDocument/2006/relationships/image" Target="../media/image107.jpeg"/><Relationship Id="rId5" Type="http://schemas.openxmlformats.org/officeDocument/2006/relationships/image" Target="../media/image101.jpeg"/><Relationship Id="rId10" Type="http://schemas.openxmlformats.org/officeDocument/2006/relationships/image" Target="../media/image106.jpeg"/><Relationship Id="rId4" Type="http://schemas.openxmlformats.org/officeDocument/2006/relationships/image" Target="../media/image100.jpeg"/><Relationship Id="rId9" Type="http://schemas.openxmlformats.org/officeDocument/2006/relationships/image" Target="../media/image105.jpeg"/></Relationships>
</file>

<file path=ppt/slides/_rels/slide12.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svg"/><Relationship Id="rId4" Type="http://schemas.openxmlformats.org/officeDocument/2006/relationships/image" Target="../media/image112.png"/></Relationships>
</file>

<file path=ppt/slides/_rels/slide13.xml.rels><?xml version="1.0" encoding="UTF-8" standalone="yes"?>
<Relationships xmlns="http://schemas.openxmlformats.org/package/2006/relationships"><Relationship Id="rId8" Type="http://schemas.openxmlformats.org/officeDocument/2006/relationships/image" Target="../media/image119.emf"/><Relationship Id="rId3" Type="http://schemas.openxmlformats.org/officeDocument/2006/relationships/image" Target="../media/image111.svg"/><Relationship Id="rId7" Type="http://schemas.openxmlformats.org/officeDocument/2006/relationships/image" Target="../media/image118.emf"/><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7.emf"/><Relationship Id="rId5" Type="http://schemas.openxmlformats.org/officeDocument/2006/relationships/image" Target="../media/image116.emf"/><Relationship Id="rId4" Type="http://schemas.openxmlformats.org/officeDocument/2006/relationships/image" Target="../media/image115.emf"/><Relationship Id="rId9" Type="http://schemas.openxmlformats.org/officeDocument/2006/relationships/image" Target="../media/image120.emf"/></Relationships>
</file>

<file path=ppt/slides/_rels/slide14.xml.rels><?xml version="1.0" encoding="UTF-8" standalone="yes"?>
<Relationships xmlns="http://schemas.openxmlformats.org/package/2006/relationships"><Relationship Id="rId8" Type="http://schemas.openxmlformats.org/officeDocument/2006/relationships/image" Target="../media/image127.jpeg"/><Relationship Id="rId3" Type="http://schemas.openxmlformats.org/officeDocument/2006/relationships/image" Target="../media/image122.svg"/><Relationship Id="rId7" Type="http://schemas.openxmlformats.org/officeDocument/2006/relationships/image" Target="../media/image126.jpe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5.svg"/><Relationship Id="rId5" Type="http://schemas.openxmlformats.org/officeDocument/2006/relationships/image" Target="../media/image124.png"/><Relationship Id="rId4" Type="http://schemas.openxmlformats.org/officeDocument/2006/relationships/image" Target="../media/image123.jpeg"/><Relationship Id="rId9" Type="http://schemas.openxmlformats.org/officeDocument/2006/relationships/image" Target="../media/image128.jpeg"/></Relationships>
</file>

<file path=ppt/slides/_rels/slide15.xml.rels><?xml version="1.0" encoding="UTF-8" standalone="yes"?>
<Relationships xmlns="http://schemas.openxmlformats.org/package/2006/relationships"><Relationship Id="rId8" Type="http://schemas.openxmlformats.org/officeDocument/2006/relationships/image" Target="../media/image132.svg"/><Relationship Id="rId3" Type="http://schemas.openxmlformats.org/officeDocument/2006/relationships/image" Target="../media/image122.svg"/><Relationship Id="rId7" Type="http://schemas.openxmlformats.org/officeDocument/2006/relationships/image" Target="../media/image131.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30.jpeg"/><Relationship Id="rId5" Type="http://schemas.openxmlformats.org/officeDocument/2006/relationships/image" Target="../media/image129.jpeg"/><Relationship Id="rId10" Type="http://schemas.openxmlformats.org/officeDocument/2006/relationships/image" Target="../media/image134.jpeg"/><Relationship Id="rId4" Type="http://schemas.openxmlformats.org/officeDocument/2006/relationships/image" Target="../media/image123.jpeg"/><Relationship Id="rId9" Type="http://schemas.openxmlformats.org/officeDocument/2006/relationships/image" Target="../media/image133.jpeg"/></Relationships>
</file>

<file path=ppt/slides/_rels/slide16.xml.rels><?xml version="1.0" encoding="UTF-8" standalone="yes"?>
<Relationships xmlns="http://schemas.openxmlformats.org/package/2006/relationships"><Relationship Id="rId8" Type="http://schemas.openxmlformats.org/officeDocument/2006/relationships/image" Target="../media/image136.svg"/><Relationship Id="rId3" Type="http://schemas.openxmlformats.org/officeDocument/2006/relationships/image" Target="../media/image122.svg"/><Relationship Id="rId7" Type="http://schemas.openxmlformats.org/officeDocument/2006/relationships/image" Target="../media/image135.png"/><Relationship Id="rId12" Type="http://schemas.openxmlformats.org/officeDocument/2006/relationships/image" Target="../media/image140.jpe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5.svg"/><Relationship Id="rId11" Type="http://schemas.openxmlformats.org/officeDocument/2006/relationships/image" Target="../media/image139.jpeg"/><Relationship Id="rId5" Type="http://schemas.openxmlformats.org/officeDocument/2006/relationships/image" Target="../media/image124.png"/><Relationship Id="rId10" Type="http://schemas.openxmlformats.org/officeDocument/2006/relationships/image" Target="../media/image138.jpeg"/><Relationship Id="rId4" Type="http://schemas.openxmlformats.org/officeDocument/2006/relationships/image" Target="../media/image123.jpeg"/><Relationship Id="rId9" Type="http://schemas.openxmlformats.org/officeDocument/2006/relationships/image" Target="../media/image137.jpeg"/></Relationships>
</file>

<file path=ppt/slides/_rels/slide17.xml.rels><?xml version="1.0" encoding="UTF-8" standalone="yes"?>
<Relationships xmlns="http://schemas.openxmlformats.org/package/2006/relationships"><Relationship Id="rId8" Type="http://schemas.openxmlformats.org/officeDocument/2006/relationships/image" Target="../media/image123.jpeg"/><Relationship Id="rId3" Type="http://schemas.openxmlformats.org/officeDocument/2006/relationships/image" Target="../media/image122.svg"/><Relationship Id="rId7" Type="http://schemas.openxmlformats.org/officeDocument/2006/relationships/image" Target="../media/image143.png"/><Relationship Id="rId2" Type="http://schemas.openxmlformats.org/officeDocument/2006/relationships/image" Target="../media/image12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46.jpeg"/><Relationship Id="rId5" Type="http://schemas.openxmlformats.org/officeDocument/2006/relationships/image" Target="../media/image142.png"/><Relationship Id="rId10" Type="http://schemas.openxmlformats.org/officeDocument/2006/relationships/image" Target="../media/image145.jpeg"/><Relationship Id="rId4" Type="http://schemas.openxmlformats.org/officeDocument/2006/relationships/image" Target="../media/image141.png"/><Relationship Id="rId9" Type="http://schemas.openxmlformats.org/officeDocument/2006/relationships/image" Target="../media/image144.png"/></Relationships>
</file>

<file path=ppt/slides/_rels/slide18.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jpeg"/><Relationship Id="rId3" Type="http://schemas.openxmlformats.org/officeDocument/2006/relationships/image" Target="../media/image122.svg"/><Relationship Id="rId7" Type="http://schemas.openxmlformats.org/officeDocument/2006/relationships/image" Target="../media/image150.svg"/><Relationship Id="rId12" Type="http://schemas.openxmlformats.org/officeDocument/2006/relationships/image" Target="../media/image155.jpeg"/><Relationship Id="rId17" Type="http://schemas.openxmlformats.org/officeDocument/2006/relationships/image" Target="../media/image123.jpeg"/><Relationship Id="rId2" Type="http://schemas.openxmlformats.org/officeDocument/2006/relationships/image" Target="../media/image121.png"/><Relationship Id="rId16" Type="http://schemas.openxmlformats.org/officeDocument/2006/relationships/image" Target="../media/image159.svg"/><Relationship Id="rId1" Type="http://schemas.openxmlformats.org/officeDocument/2006/relationships/slideLayout" Target="../slideLayouts/slideLayout2.xml"/><Relationship Id="rId6" Type="http://schemas.openxmlformats.org/officeDocument/2006/relationships/image" Target="../media/image149.png"/><Relationship Id="rId11" Type="http://schemas.openxmlformats.org/officeDocument/2006/relationships/image" Target="../media/image154.jpeg"/><Relationship Id="rId5" Type="http://schemas.openxmlformats.org/officeDocument/2006/relationships/image" Target="../media/image148.svg"/><Relationship Id="rId15" Type="http://schemas.openxmlformats.org/officeDocument/2006/relationships/image" Target="../media/image158.png"/><Relationship Id="rId10" Type="http://schemas.openxmlformats.org/officeDocument/2006/relationships/image" Target="../media/image153.jpeg"/><Relationship Id="rId4" Type="http://schemas.openxmlformats.org/officeDocument/2006/relationships/image" Target="../media/image147.png"/><Relationship Id="rId9" Type="http://schemas.openxmlformats.org/officeDocument/2006/relationships/image" Target="../media/image152.svg"/><Relationship Id="rId14" Type="http://schemas.openxmlformats.org/officeDocument/2006/relationships/image" Target="../media/image157.jpeg"/></Relationships>
</file>

<file path=ppt/slides/_rels/slide19.xml.rels><?xml version="1.0" encoding="UTF-8" standalone="yes"?>
<Relationships xmlns="http://schemas.openxmlformats.org/package/2006/relationships"><Relationship Id="rId8" Type="http://schemas.openxmlformats.org/officeDocument/2006/relationships/image" Target="../media/image166.jpeg"/><Relationship Id="rId3" Type="http://schemas.openxmlformats.org/officeDocument/2006/relationships/image" Target="../media/image161.svg"/><Relationship Id="rId7" Type="http://schemas.openxmlformats.org/officeDocument/2006/relationships/image" Target="../media/image165.jpe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64.jpeg"/><Relationship Id="rId5" Type="http://schemas.openxmlformats.org/officeDocument/2006/relationships/image" Target="../media/image163.jpeg"/><Relationship Id="rId4" Type="http://schemas.openxmlformats.org/officeDocument/2006/relationships/image" Target="../media/image16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61.svg"/><Relationship Id="rId7" Type="http://schemas.openxmlformats.org/officeDocument/2006/relationships/image" Target="../media/image170.jpe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69.jpeg"/><Relationship Id="rId5" Type="http://schemas.openxmlformats.org/officeDocument/2006/relationships/image" Target="../media/image168.jpeg"/><Relationship Id="rId4" Type="http://schemas.openxmlformats.org/officeDocument/2006/relationships/image" Target="../media/image167.jpeg"/></Relationships>
</file>

<file path=ppt/slides/_rels/slide21.xml.rels><?xml version="1.0" encoding="UTF-8" standalone="yes"?>
<Relationships xmlns="http://schemas.openxmlformats.org/package/2006/relationships"><Relationship Id="rId8" Type="http://schemas.openxmlformats.org/officeDocument/2006/relationships/image" Target="../media/image175.jpeg"/><Relationship Id="rId13" Type="http://schemas.openxmlformats.org/officeDocument/2006/relationships/image" Target="../media/image180.jpeg"/><Relationship Id="rId3" Type="http://schemas.openxmlformats.org/officeDocument/2006/relationships/image" Target="../media/image161.svg"/><Relationship Id="rId7" Type="http://schemas.openxmlformats.org/officeDocument/2006/relationships/image" Target="../media/image174.jpeg"/><Relationship Id="rId12" Type="http://schemas.openxmlformats.org/officeDocument/2006/relationships/image" Target="../media/image179.jpe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73.jpeg"/><Relationship Id="rId11" Type="http://schemas.openxmlformats.org/officeDocument/2006/relationships/image" Target="../media/image178.jpeg"/><Relationship Id="rId5" Type="http://schemas.openxmlformats.org/officeDocument/2006/relationships/image" Target="../media/image172.jpeg"/><Relationship Id="rId15" Type="http://schemas.openxmlformats.org/officeDocument/2006/relationships/image" Target="../media/image182.jpeg"/><Relationship Id="rId10" Type="http://schemas.openxmlformats.org/officeDocument/2006/relationships/image" Target="../media/image177.jpeg"/><Relationship Id="rId4" Type="http://schemas.openxmlformats.org/officeDocument/2006/relationships/image" Target="../media/image171.jpeg"/><Relationship Id="rId9" Type="http://schemas.openxmlformats.org/officeDocument/2006/relationships/image" Target="../media/image176.jpeg"/><Relationship Id="rId14" Type="http://schemas.openxmlformats.org/officeDocument/2006/relationships/image" Target="../media/image181.jpeg"/></Relationships>
</file>

<file path=ppt/slides/_rels/slide22.xml.rels><?xml version="1.0" encoding="UTF-8" standalone="yes"?>
<Relationships xmlns="http://schemas.openxmlformats.org/package/2006/relationships"><Relationship Id="rId3" Type="http://schemas.openxmlformats.org/officeDocument/2006/relationships/image" Target="../media/image161.sv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184.jpeg"/><Relationship Id="rId4" Type="http://schemas.openxmlformats.org/officeDocument/2006/relationships/image" Target="../media/image183.jpeg"/></Relationships>
</file>

<file path=ppt/slides/_rels/slide23.xml.rels><?xml version="1.0" encoding="UTF-8" standalone="yes"?>
<Relationships xmlns="http://schemas.openxmlformats.org/package/2006/relationships"><Relationship Id="rId8" Type="http://schemas.openxmlformats.org/officeDocument/2006/relationships/image" Target="../media/image189.jpeg"/><Relationship Id="rId3" Type="http://schemas.openxmlformats.org/officeDocument/2006/relationships/image" Target="../media/image186.svg"/><Relationship Id="rId7" Type="http://schemas.openxmlformats.org/officeDocument/2006/relationships/image" Target="../media/image188.jpeg"/><Relationship Id="rId2" Type="http://schemas.openxmlformats.org/officeDocument/2006/relationships/image" Target="../media/image185.png"/><Relationship Id="rId1" Type="http://schemas.openxmlformats.org/officeDocument/2006/relationships/slideLayout" Target="../slideLayouts/slideLayout2.xml"/><Relationship Id="rId6" Type="http://schemas.openxmlformats.org/officeDocument/2006/relationships/image" Target="../media/image187.jpeg"/><Relationship Id="rId11" Type="http://schemas.openxmlformats.org/officeDocument/2006/relationships/image" Target="../media/image192.svg"/><Relationship Id="rId5" Type="http://schemas.openxmlformats.org/officeDocument/2006/relationships/image" Target="../media/image161.svg"/><Relationship Id="rId10" Type="http://schemas.openxmlformats.org/officeDocument/2006/relationships/image" Target="../media/image191.png"/><Relationship Id="rId4" Type="http://schemas.openxmlformats.org/officeDocument/2006/relationships/image" Target="../media/image160.png"/><Relationship Id="rId9" Type="http://schemas.openxmlformats.org/officeDocument/2006/relationships/image" Target="../media/image190.png"/></Relationships>
</file>

<file path=ppt/slides/_rels/slide24.xml.rels><?xml version="1.0" encoding="UTF-8" standalone="yes"?>
<Relationships xmlns="http://schemas.openxmlformats.org/package/2006/relationships"><Relationship Id="rId8" Type="http://schemas.openxmlformats.org/officeDocument/2006/relationships/image" Target="../media/image195.jpeg"/><Relationship Id="rId13" Type="http://schemas.openxmlformats.org/officeDocument/2006/relationships/image" Target="../media/image200.jpeg"/><Relationship Id="rId3" Type="http://schemas.openxmlformats.org/officeDocument/2006/relationships/image" Target="../media/image161.svg"/><Relationship Id="rId7" Type="http://schemas.openxmlformats.org/officeDocument/2006/relationships/image" Target="../media/image194.jpeg"/><Relationship Id="rId12" Type="http://schemas.openxmlformats.org/officeDocument/2006/relationships/image" Target="../media/image199.jpeg"/><Relationship Id="rId2" Type="http://schemas.openxmlformats.org/officeDocument/2006/relationships/image" Target="../media/image160.png"/><Relationship Id="rId16" Type="http://schemas.openxmlformats.org/officeDocument/2006/relationships/image" Target="../media/image186.svg"/><Relationship Id="rId1" Type="http://schemas.openxmlformats.org/officeDocument/2006/relationships/slideLayout" Target="../slideLayouts/slideLayout2.xml"/><Relationship Id="rId6" Type="http://schemas.openxmlformats.org/officeDocument/2006/relationships/image" Target="../media/image193.jpeg"/><Relationship Id="rId11" Type="http://schemas.openxmlformats.org/officeDocument/2006/relationships/image" Target="../media/image198.svg"/><Relationship Id="rId5" Type="http://schemas.openxmlformats.org/officeDocument/2006/relationships/image" Target="../media/image192.svg"/><Relationship Id="rId15" Type="http://schemas.openxmlformats.org/officeDocument/2006/relationships/image" Target="../media/image185.png"/><Relationship Id="rId10" Type="http://schemas.openxmlformats.org/officeDocument/2006/relationships/image" Target="../media/image197.png"/><Relationship Id="rId4" Type="http://schemas.openxmlformats.org/officeDocument/2006/relationships/image" Target="../media/image191.png"/><Relationship Id="rId9" Type="http://schemas.openxmlformats.org/officeDocument/2006/relationships/image" Target="../media/image196.jpeg"/><Relationship Id="rId14" Type="http://schemas.openxmlformats.org/officeDocument/2006/relationships/image" Target="../media/image201.jpeg"/></Relationships>
</file>

<file path=ppt/slides/_rels/slide25.xml.rels><?xml version="1.0" encoding="UTF-8" standalone="yes"?>
<Relationships xmlns="http://schemas.openxmlformats.org/package/2006/relationships"><Relationship Id="rId8" Type="http://schemas.openxmlformats.org/officeDocument/2006/relationships/image" Target="../media/image206.jpeg"/><Relationship Id="rId3" Type="http://schemas.openxmlformats.org/officeDocument/2006/relationships/image" Target="../media/image161.svg"/><Relationship Id="rId7" Type="http://schemas.openxmlformats.org/officeDocument/2006/relationships/image" Target="../media/image205.jpe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04.png"/><Relationship Id="rId5" Type="http://schemas.openxmlformats.org/officeDocument/2006/relationships/image" Target="../media/image203.jpeg"/><Relationship Id="rId4" Type="http://schemas.openxmlformats.org/officeDocument/2006/relationships/image" Target="../media/image202.jpeg"/></Relationships>
</file>

<file path=ppt/slides/_rels/slide26.xml.rels><?xml version="1.0" encoding="UTF-8" standalone="yes"?>
<Relationships xmlns="http://schemas.openxmlformats.org/package/2006/relationships"><Relationship Id="rId8" Type="http://schemas.openxmlformats.org/officeDocument/2006/relationships/image" Target="../media/image211.svg"/><Relationship Id="rId13" Type="http://schemas.openxmlformats.org/officeDocument/2006/relationships/image" Target="../media/image216.png"/><Relationship Id="rId18" Type="http://schemas.openxmlformats.org/officeDocument/2006/relationships/image" Target="../media/image221.jpeg"/><Relationship Id="rId3" Type="http://schemas.openxmlformats.org/officeDocument/2006/relationships/image" Target="../media/image161.svg"/><Relationship Id="rId7" Type="http://schemas.openxmlformats.org/officeDocument/2006/relationships/image" Target="../media/image210.png"/><Relationship Id="rId12" Type="http://schemas.openxmlformats.org/officeDocument/2006/relationships/image" Target="../media/image215.svg"/><Relationship Id="rId17" Type="http://schemas.openxmlformats.org/officeDocument/2006/relationships/image" Target="../media/image220.jpeg"/><Relationship Id="rId2" Type="http://schemas.openxmlformats.org/officeDocument/2006/relationships/image" Target="../media/image160.png"/><Relationship Id="rId16" Type="http://schemas.openxmlformats.org/officeDocument/2006/relationships/image" Target="../media/image219.svg"/><Relationship Id="rId20" Type="http://schemas.openxmlformats.org/officeDocument/2006/relationships/image" Target="../media/image223.jpeg"/><Relationship Id="rId1" Type="http://schemas.openxmlformats.org/officeDocument/2006/relationships/slideLayout" Target="../slideLayouts/slideLayout2.xml"/><Relationship Id="rId6" Type="http://schemas.openxmlformats.org/officeDocument/2006/relationships/image" Target="../media/image209.svg"/><Relationship Id="rId11" Type="http://schemas.openxmlformats.org/officeDocument/2006/relationships/image" Target="../media/image214.png"/><Relationship Id="rId5" Type="http://schemas.openxmlformats.org/officeDocument/2006/relationships/image" Target="../media/image208.png"/><Relationship Id="rId15" Type="http://schemas.openxmlformats.org/officeDocument/2006/relationships/image" Target="../media/image218.png"/><Relationship Id="rId10" Type="http://schemas.openxmlformats.org/officeDocument/2006/relationships/image" Target="../media/image213.svg"/><Relationship Id="rId19" Type="http://schemas.openxmlformats.org/officeDocument/2006/relationships/image" Target="../media/image222.png"/><Relationship Id="rId4" Type="http://schemas.openxmlformats.org/officeDocument/2006/relationships/image" Target="../media/image207.jpeg"/><Relationship Id="rId9" Type="http://schemas.openxmlformats.org/officeDocument/2006/relationships/image" Target="../media/image212.png"/><Relationship Id="rId14" Type="http://schemas.openxmlformats.org/officeDocument/2006/relationships/image" Target="../media/image217.svg"/></Relationships>
</file>

<file path=ppt/slides/_rels/slide27.xml.rels><?xml version="1.0" encoding="UTF-8" standalone="yes"?>
<Relationships xmlns="http://schemas.openxmlformats.org/package/2006/relationships"><Relationship Id="rId8" Type="http://schemas.openxmlformats.org/officeDocument/2006/relationships/image" Target="../media/image230.jpeg"/><Relationship Id="rId3" Type="http://schemas.openxmlformats.org/officeDocument/2006/relationships/image" Target="../media/image225.svg"/><Relationship Id="rId7" Type="http://schemas.openxmlformats.org/officeDocument/2006/relationships/image" Target="../media/image229.jpeg"/><Relationship Id="rId2" Type="http://schemas.openxmlformats.org/officeDocument/2006/relationships/image" Target="../media/image224.png"/><Relationship Id="rId1" Type="http://schemas.openxmlformats.org/officeDocument/2006/relationships/slideLayout" Target="../slideLayouts/slideLayout2.xml"/><Relationship Id="rId6" Type="http://schemas.openxmlformats.org/officeDocument/2006/relationships/image" Target="../media/image228.svg"/><Relationship Id="rId5" Type="http://schemas.openxmlformats.org/officeDocument/2006/relationships/image" Target="../media/image227.png"/><Relationship Id="rId4" Type="http://schemas.openxmlformats.org/officeDocument/2006/relationships/image" Target="../media/image226.jpeg"/></Relationships>
</file>

<file path=ppt/slides/_rels/slide28.xml.rels><?xml version="1.0" encoding="UTF-8" standalone="yes"?>
<Relationships xmlns="http://schemas.openxmlformats.org/package/2006/relationships"><Relationship Id="rId8" Type="http://schemas.openxmlformats.org/officeDocument/2006/relationships/image" Target="../media/image235.jpeg"/><Relationship Id="rId3" Type="http://schemas.openxmlformats.org/officeDocument/2006/relationships/image" Target="../media/image225.svg"/><Relationship Id="rId7" Type="http://schemas.openxmlformats.org/officeDocument/2006/relationships/image" Target="../media/image234.jpeg"/><Relationship Id="rId2" Type="http://schemas.openxmlformats.org/officeDocument/2006/relationships/image" Target="../media/image224.png"/><Relationship Id="rId1" Type="http://schemas.openxmlformats.org/officeDocument/2006/relationships/slideLayout" Target="../slideLayouts/slideLayout2.xml"/><Relationship Id="rId6" Type="http://schemas.openxmlformats.org/officeDocument/2006/relationships/image" Target="../media/image233.png"/><Relationship Id="rId5" Type="http://schemas.openxmlformats.org/officeDocument/2006/relationships/image" Target="../media/image232.jpeg"/><Relationship Id="rId10" Type="http://schemas.openxmlformats.org/officeDocument/2006/relationships/image" Target="../media/image237.jpeg"/><Relationship Id="rId4" Type="http://schemas.openxmlformats.org/officeDocument/2006/relationships/image" Target="../media/image231.jpeg"/><Relationship Id="rId9" Type="http://schemas.openxmlformats.org/officeDocument/2006/relationships/image" Target="../media/image236.jpeg"/></Relationships>
</file>

<file path=ppt/slides/_rels/slide29.xml.rels><?xml version="1.0" encoding="UTF-8" standalone="yes"?>
<Relationships xmlns="http://schemas.openxmlformats.org/package/2006/relationships"><Relationship Id="rId3" Type="http://schemas.openxmlformats.org/officeDocument/2006/relationships/image" Target="../media/image225.svg"/><Relationship Id="rId7" Type="http://schemas.openxmlformats.org/officeDocument/2006/relationships/image" Target="../media/image241.jpeg"/><Relationship Id="rId2" Type="http://schemas.openxmlformats.org/officeDocument/2006/relationships/image" Target="../media/image224.png"/><Relationship Id="rId1" Type="http://schemas.openxmlformats.org/officeDocument/2006/relationships/slideLayout" Target="../slideLayouts/slideLayout2.xml"/><Relationship Id="rId6" Type="http://schemas.openxmlformats.org/officeDocument/2006/relationships/image" Target="../media/image240.jpeg"/><Relationship Id="rId5" Type="http://schemas.openxmlformats.org/officeDocument/2006/relationships/image" Target="../media/image239.jpeg"/><Relationship Id="rId4" Type="http://schemas.openxmlformats.org/officeDocument/2006/relationships/image" Target="../media/image238.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8" Type="http://schemas.openxmlformats.org/officeDocument/2006/relationships/image" Target="../media/image245.jpeg"/><Relationship Id="rId3" Type="http://schemas.openxmlformats.org/officeDocument/2006/relationships/image" Target="../media/image225.svg"/><Relationship Id="rId7" Type="http://schemas.openxmlformats.org/officeDocument/2006/relationships/image" Target="../media/image244.jpeg"/><Relationship Id="rId12" Type="http://schemas.openxmlformats.org/officeDocument/2006/relationships/image" Target="../media/image247.jpeg"/><Relationship Id="rId2" Type="http://schemas.openxmlformats.org/officeDocument/2006/relationships/image" Target="../media/image224.png"/><Relationship Id="rId1" Type="http://schemas.openxmlformats.org/officeDocument/2006/relationships/slideLayout" Target="../slideLayouts/slideLayout2.xml"/><Relationship Id="rId6" Type="http://schemas.openxmlformats.org/officeDocument/2006/relationships/image" Target="../media/image243.svg"/><Relationship Id="rId11" Type="http://schemas.openxmlformats.org/officeDocument/2006/relationships/image" Target="../media/image246.jpeg"/><Relationship Id="rId5" Type="http://schemas.openxmlformats.org/officeDocument/2006/relationships/image" Target="../media/image242.png"/><Relationship Id="rId10" Type="http://schemas.openxmlformats.org/officeDocument/2006/relationships/image" Target="../media/image125.svg"/><Relationship Id="rId4" Type="http://schemas.openxmlformats.org/officeDocument/2006/relationships/image" Target="../media/image123.jpeg"/><Relationship Id="rId9" Type="http://schemas.openxmlformats.org/officeDocument/2006/relationships/image" Target="../media/image124.png"/></Relationships>
</file>

<file path=ppt/slides/_rels/slide31.xml.rels><?xml version="1.0" encoding="UTF-8" standalone="yes"?>
<Relationships xmlns="http://schemas.openxmlformats.org/package/2006/relationships"><Relationship Id="rId8" Type="http://schemas.openxmlformats.org/officeDocument/2006/relationships/image" Target="../media/image252.svg"/><Relationship Id="rId3" Type="http://schemas.openxmlformats.org/officeDocument/2006/relationships/image" Target="../media/image225.svg"/><Relationship Id="rId7" Type="http://schemas.openxmlformats.org/officeDocument/2006/relationships/image" Target="../media/image251.png"/><Relationship Id="rId2" Type="http://schemas.openxmlformats.org/officeDocument/2006/relationships/image" Target="../media/image224.png"/><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9.jpeg"/><Relationship Id="rId4" Type="http://schemas.openxmlformats.org/officeDocument/2006/relationships/image" Target="../media/image248.jpeg"/></Relationships>
</file>

<file path=ppt/slides/_rels/slide32.xml.rels><?xml version="1.0" encoding="UTF-8" standalone="yes"?>
<Relationships xmlns="http://schemas.openxmlformats.org/package/2006/relationships"><Relationship Id="rId8" Type="http://schemas.openxmlformats.org/officeDocument/2006/relationships/image" Target="../media/image243.svg"/><Relationship Id="rId3" Type="http://schemas.openxmlformats.org/officeDocument/2006/relationships/image" Target="../media/image254.svg"/><Relationship Id="rId7" Type="http://schemas.openxmlformats.org/officeDocument/2006/relationships/image" Target="../media/image242.png"/><Relationship Id="rId2" Type="http://schemas.openxmlformats.org/officeDocument/2006/relationships/image" Target="../media/image253.png"/><Relationship Id="rId1" Type="http://schemas.openxmlformats.org/officeDocument/2006/relationships/slideLayout" Target="../slideLayouts/slideLayout2.xml"/><Relationship Id="rId6" Type="http://schemas.openxmlformats.org/officeDocument/2006/relationships/image" Target="../media/image123.jpeg"/><Relationship Id="rId5" Type="http://schemas.openxmlformats.org/officeDocument/2006/relationships/image" Target="../media/image256.jpeg"/><Relationship Id="rId4" Type="http://schemas.openxmlformats.org/officeDocument/2006/relationships/image" Target="../media/image255.jpeg"/><Relationship Id="rId9" Type="http://schemas.openxmlformats.org/officeDocument/2006/relationships/image" Target="../media/image257.jpeg"/></Relationships>
</file>

<file path=ppt/slides/_rels/slide33.xml.rels><?xml version="1.0" encoding="UTF-8" standalone="yes"?>
<Relationships xmlns="http://schemas.openxmlformats.org/package/2006/relationships"><Relationship Id="rId8" Type="http://schemas.openxmlformats.org/officeDocument/2006/relationships/image" Target="../media/image262.jpeg"/><Relationship Id="rId3" Type="http://schemas.openxmlformats.org/officeDocument/2006/relationships/image" Target="../media/image254.svg"/><Relationship Id="rId7" Type="http://schemas.openxmlformats.org/officeDocument/2006/relationships/image" Target="../media/image261.jpeg"/><Relationship Id="rId2" Type="http://schemas.openxmlformats.org/officeDocument/2006/relationships/image" Target="../media/image253.png"/><Relationship Id="rId1" Type="http://schemas.openxmlformats.org/officeDocument/2006/relationships/slideLayout" Target="../slideLayouts/slideLayout2.xml"/><Relationship Id="rId6" Type="http://schemas.openxmlformats.org/officeDocument/2006/relationships/image" Target="../media/image260.jpeg"/><Relationship Id="rId5" Type="http://schemas.openxmlformats.org/officeDocument/2006/relationships/image" Target="../media/image259.jpeg"/><Relationship Id="rId10" Type="http://schemas.openxmlformats.org/officeDocument/2006/relationships/image" Target="../media/image264.jpeg"/><Relationship Id="rId4" Type="http://schemas.openxmlformats.org/officeDocument/2006/relationships/image" Target="../media/image258.jpeg"/><Relationship Id="rId9" Type="http://schemas.openxmlformats.org/officeDocument/2006/relationships/image" Target="../media/image263.jpeg"/></Relationships>
</file>

<file path=ppt/slides/_rels/slide34.xml.rels><?xml version="1.0" encoding="UTF-8" standalone="yes"?>
<Relationships xmlns="http://schemas.openxmlformats.org/package/2006/relationships"><Relationship Id="rId8" Type="http://schemas.openxmlformats.org/officeDocument/2006/relationships/image" Target="../media/image268.jpeg"/><Relationship Id="rId3" Type="http://schemas.openxmlformats.org/officeDocument/2006/relationships/image" Target="../media/image254.svg"/><Relationship Id="rId7" Type="http://schemas.openxmlformats.org/officeDocument/2006/relationships/image" Target="../media/image267.svg"/><Relationship Id="rId2" Type="http://schemas.openxmlformats.org/officeDocument/2006/relationships/image" Target="../media/image253.png"/><Relationship Id="rId1" Type="http://schemas.openxmlformats.org/officeDocument/2006/relationships/slideLayout" Target="../slideLayouts/slideLayout2.xml"/><Relationship Id="rId6" Type="http://schemas.openxmlformats.org/officeDocument/2006/relationships/image" Target="../media/image266.png"/><Relationship Id="rId5" Type="http://schemas.openxmlformats.org/officeDocument/2006/relationships/image" Target="../media/image123.jpeg"/><Relationship Id="rId10" Type="http://schemas.openxmlformats.org/officeDocument/2006/relationships/image" Target="../media/image270.jpeg"/><Relationship Id="rId4" Type="http://schemas.openxmlformats.org/officeDocument/2006/relationships/image" Target="../media/image265.jpeg"/><Relationship Id="rId9" Type="http://schemas.openxmlformats.org/officeDocument/2006/relationships/image" Target="../media/image269.jpeg"/></Relationships>
</file>

<file path=ppt/slides/_rels/slide35.xml.rels><?xml version="1.0" encoding="UTF-8" standalone="yes"?>
<Relationships xmlns="http://schemas.openxmlformats.org/package/2006/relationships"><Relationship Id="rId8" Type="http://schemas.openxmlformats.org/officeDocument/2006/relationships/image" Target="../media/image274.jpeg"/><Relationship Id="rId3" Type="http://schemas.openxmlformats.org/officeDocument/2006/relationships/image" Target="../media/image254.svg"/><Relationship Id="rId7" Type="http://schemas.openxmlformats.org/officeDocument/2006/relationships/image" Target="../media/image273.jpeg"/><Relationship Id="rId2" Type="http://schemas.openxmlformats.org/officeDocument/2006/relationships/image" Target="../media/image253.png"/><Relationship Id="rId1" Type="http://schemas.openxmlformats.org/officeDocument/2006/relationships/slideLayout" Target="../slideLayouts/slideLayout2.xml"/><Relationship Id="rId6" Type="http://schemas.openxmlformats.org/officeDocument/2006/relationships/image" Target="../media/image272.jpeg"/><Relationship Id="rId5" Type="http://schemas.openxmlformats.org/officeDocument/2006/relationships/hyperlink" Target="tel:045-664-2299" TargetMode="External"/><Relationship Id="rId10" Type="http://schemas.openxmlformats.org/officeDocument/2006/relationships/image" Target="../media/image276.jpeg"/><Relationship Id="rId4" Type="http://schemas.openxmlformats.org/officeDocument/2006/relationships/image" Target="../media/image271.jpeg"/><Relationship Id="rId9" Type="http://schemas.openxmlformats.org/officeDocument/2006/relationships/image" Target="../media/image275.jpeg"/></Relationships>
</file>

<file path=ppt/slides/_rels/slide36.xml.rels><?xml version="1.0" encoding="UTF-8" standalone="yes"?>
<Relationships xmlns="http://schemas.openxmlformats.org/package/2006/relationships"><Relationship Id="rId3" Type="http://schemas.openxmlformats.org/officeDocument/2006/relationships/image" Target="../media/image254.svg"/><Relationship Id="rId2" Type="http://schemas.openxmlformats.org/officeDocument/2006/relationships/image" Target="../media/image253.png"/><Relationship Id="rId1" Type="http://schemas.openxmlformats.org/officeDocument/2006/relationships/slideLayout" Target="../slideLayouts/slideLayout2.xml"/><Relationship Id="rId6" Type="http://schemas.openxmlformats.org/officeDocument/2006/relationships/image" Target="../media/image279.jpeg"/><Relationship Id="rId5" Type="http://schemas.openxmlformats.org/officeDocument/2006/relationships/image" Target="../media/image278.jpeg"/><Relationship Id="rId4" Type="http://schemas.openxmlformats.org/officeDocument/2006/relationships/image" Target="../media/image277.jpeg"/></Relationships>
</file>

<file path=ppt/slides/_rels/slide37.xml.rels><?xml version="1.0" encoding="UTF-8" standalone="yes"?>
<Relationships xmlns="http://schemas.openxmlformats.org/package/2006/relationships"><Relationship Id="rId8" Type="http://schemas.openxmlformats.org/officeDocument/2006/relationships/image" Target="../media/image284.svg"/><Relationship Id="rId3" Type="http://schemas.openxmlformats.org/officeDocument/2006/relationships/image" Target="../media/image254.svg"/><Relationship Id="rId7" Type="http://schemas.openxmlformats.org/officeDocument/2006/relationships/image" Target="../media/image283.png"/><Relationship Id="rId12" Type="http://schemas.openxmlformats.org/officeDocument/2006/relationships/image" Target="../media/image288.svg"/><Relationship Id="rId2" Type="http://schemas.openxmlformats.org/officeDocument/2006/relationships/image" Target="../media/image253.png"/><Relationship Id="rId1" Type="http://schemas.openxmlformats.org/officeDocument/2006/relationships/slideLayout" Target="../slideLayouts/slideLayout2.xml"/><Relationship Id="rId6" Type="http://schemas.openxmlformats.org/officeDocument/2006/relationships/image" Target="../media/image282.svg"/><Relationship Id="rId11" Type="http://schemas.openxmlformats.org/officeDocument/2006/relationships/image" Target="../media/image287.png"/><Relationship Id="rId5" Type="http://schemas.openxmlformats.org/officeDocument/2006/relationships/image" Target="../media/image281.png"/><Relationship Id="rId10" Type="http://schemas.openxmlformats.org/officeDocument/2006/relationships/image" Target="../media/image286.svg"/><Relationship Id="rId4" Type="http://schemas.openxmlformats.org/officeDocument/2006/relationships/image" Target="../media/image280.jpeg"/><Relationship Id="rId9" Type="http://schemas.openxmlformats.org/officeDocument/2006/relationships/image" Target="../media/image285.png"/></Relationships>
</file>

<file path=ppt/slides/_rels/slide38.xml.rels><?xml version="1.0" encoding="UTF-8" standalone="yes"?>
<Relationships xmlns="http://schemas.openxmlformats.org/package/2006/relationships"><Relationship Id="rId3" Type="http://schemas.openxmlformats.org/officeDocument/2006/relationships/image" Target="../media/image254.svg"/><Relationship Id="rId7" Type="http://schemas.openxmlformats.org/officeDocument/2006/relationships/image" Target="../media/image291.jpeg"/><Relationship Id="rId2" Type="http://schemas.openxmlformats.org/officeDocument/2006/relationships/image" Target="../media/image253.png"/><Relationship Id="rId1" Type="http://schemas.openxmlformats.org/officeDocument/2006/relationships/slideLayout" Target="../slideLayouts/slideLayout2.xml"/><Relationship Id="rId6" Type="http://schemas.openxmlformats.org/officeDocument/2006/relationships/hyperlink" Target="http://www.jamstec.go.jp/j/pr/mdc/" TargetMode="External"/><Relationship Id="rId5" Type="http://schemas.openxmlformats.org/officeDocument/2006/relationships/image" Target="../media/image290.png"/><Relationship Id="rId4" Type="http://schemas.openxmlformats.org/officeDocument/2006/relationships/image" Target="../media/image289.jpg"/></Relationships>
</file>

<file path=ppt/slides/_rels/slide39.xml.rels><?xml version="1.0" encoding="UTF-8" standalone="yes"?>
<Relationships xmlns="http://schemas.openxmlformats.org/package/2006/relationships"><Relationship Id="rId8" Type="http://schemas.openxmlformats.org/officeDocument/2006/relationships/image" Target="../media/image298.jpeg"/><Relationship Id="rId3" Type="http://schemas.openxmlformats.org/officeDocument/2006/relationships/image" Target="../media/image293.svg"/><Relationship Id="rId7" Type="http://schemas.openxmlformats.org/officeDocument/2006/relationships/image" Target="../media/image297.jpeg"/><Relationship Id="rId2" Type="http://schemas.openxmlformats.org/officeDocument/2006/relationships/image" Target="../media/image292.png"/><Relationship Id="rId1" Type="http://schemas.openxmlformats.org/officeDocument/2006/relationships/slideLayout" Target="../slideLayouts/slideLayout2.xml"/><Relationship Id="rId6" Type="http://schemas.openxmlformats.org/officeDocument/2006/relationships/image" Target="../media/image296.jpeg"/><Relationship Id="rId5" Type="http://schemas.openxmlformats.org/officeDocument/2006/relationships/image" Target="../media/image295.jpeg"/><Relationship Id="rId10" Type="http://schemas.openxmlformats.org/officeDocument/2006/relationships/image" Target="../media/image300.jpeg"/><Relationship Id="rId4" Type="http://schemas.openxmlformats.org/officeDocument/2006/relationships/image" Target="../media/image294.jpeg"/><Relationship Id="rId9" Type="http://schemas.openxmlformats.org/officeDocument/2006/relationships/image" Target="../media/image299.jpe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8" Type="http://schemas.openxmlformats.org/officeDocument/2006/relationships/image" Target="../media/image305.jpeg"/><Relationship Id="rId13" Type="http://schemas.openxmlformats.org/officeDocument/2006/relationships/image" Target="../media/image310.jpeg"/><Relationship Id="rId3" Type="http://schemas.openxmlformats.org/officeDocument/2006/relationships/image" Target="../media/image293.svg"/><Relationship Id="rId7" Type="http://schemas.openxmlformats.org/officeDocument/2006/relationships/image" Target="../media/image304.jpeg"/><Relationship Id="rId12" Type="http://schemas.openxmlformats.org/officeDocument/2006/relationships/image" Target="../media/image309.svg"/><Relationship Id="rId2" Type="http://schemas.openxmlformats.org/officeDocument/2006/relationships/image" Target="../media/image292.png"/><Relationship Id="rId1" Type="http://schemas.openxmlformats.org/officeDocument/2006/relationships/slideLayout" Target="../slideLayouts/slideLayout2.xml"/><Relationship Id="rId6" Type="http://schemas.openxmlformats.org/officeDocument/2006/relationships/image" Target="../media/image303.jpeg"/><Relationship Id="rId11" Type="http://schemas.openxmlformats.org/officeDocument/2006/relationships/image" Target="../media/image308.png"/><Relationship Id="rId5" Type="http://schemas.openxmlformats.org/officeDocument/2006/relationships/image" Target="../media/image302.jpeg"/><Relationship Id="rId10" Type="http://schemas.openxmlformats.org/officeDocument/2006/relationships/image" Target="../media/image307.jpeg"/><Relationship Id="rId4" Type="http://schemas.openxmlformats.org/officeDocument/2006/relationships/image" Target="../media/image301.jpeg"/><Relationship Id="rId9" Type="http://schemas.openxmlformats.org/officeDocument/2006/relationships/image" Target="../media/image306.jpeg"/></Relationships>
</file>

<file path=ppt/slides/_rels/slide41.xml.rels><?xml version="1.0" encoding="UTF-8" standalone="yes"?>
<Relationships xmlns="http://schemas.openxmlformats.org/package/2006/relationships"><Relationship Id="rId3" Type="http://schemas.openxmlformats.org/officeDocument/2006/relationships/image" Target="../media/image312.svg"/><Relationship Id="rId2" Type="http://schemas.openxmlformats.org/officeDocument/2006/relationships/image" Target="../media/image311.png"/><Relationship Id="rId1" Type="http://schemas.openxmlformats.org/officeDocument/2006/relationships/slideLayout" Target="../slideLayouts/slideLayout2.xml"/><Relationship Id="rId5" Type="http://schemas.openxmlformats.org/officeDocument/2006/relationships/image" Target="../media/image314.jpeg"/><Relationship Id="rId4" Type="http://schemas.openxmlformats.org/officeDocument/2006/relationships/image" Target="../media/image313.jpeg"/></Relationships>
</file>

<file path=ppt/slides/_rels/slide42.xml.rels><?xml version="1.0" encoding="UTF-8" standalone="yes"?>
<Relationships xmlns="http://schemas.openxmlformats.org/package/2006/relationships"><Relationship Id="rId8" Type="http://schemas.openxmlformats.org/officeDocument/2006/relationships/image" Target="../media/image317.jpeg"/><Relationship Id="rId3" Type="http://schemas.openxmlformats.org/officeDocument/2006/relationships/image" Target="../media/image312.svg"/><Relationship Id="rId7" Type="http://schemas.openxmlformats.org/officeDocument/2006/relationships/image" Target="../media/image316.jpeg"/><Relationship Id="rId12" Type="http://schemas.openxmlformats.org/officeDocument/2006/relationships/image" Target="../media/image321.jpeg"/><Relationship Id="rId2" Type="http://schemas.openxmlformats.org/officeDocument/2006/relationships/image" Target="../media/image311.png"/><Relationship Id="rId1" Type="http://schemas.openxmlformats.org/officeDocument/2006/relationships/slideLayout" Target="../slideLayouts/slideLayout2.xml"/><Relationship Id="rId6" Type="http://schemas.openxmlformats.org/officeDocument/2006/relationships/image" Target="../media/image315.jpeg"/><Relationship Id="rId11" Type="http://schemas.openxmlformats.org/officeDocument/2006/relationships/image" Target="../media/image320.jpg"/><Relationship Id="rId5" Type="http://schemas.openxmlformats.org/officeDocument/2006/relationships/image" Target="../media/image192.svg"/><Relationship Id="rId10" Type="http://schemas.openxmlformats.org/officeDocument/2006/relationships/image" Target="../media/image319.jpeg"/><Relationship Id="rId4" Type="http://schemas.openxmlformats.org/officeDocument/2006/relationships/image" Target="../media/image191.png"/><Relationship Id="rId9" Type="http://schemas.openxmlformats.org/officeDocument/2006/relationships/image" Target="../media/image318.jpeg"/></Relationships>
</file>

<file path=ppt/slides/_rels/slide43.xml.rels><?xml version="1.0" encoding="UTF-8" standalone="yes"?>
<Relationships xmlns="http://schemas.openxmlformats.org/package/2006/relationships"><Relationship Id="rId8" Type="http://schemas.openxmlformats.org/officeDocument/2006/relationships/image" Target="../media/image328.png"/><Relationship Id="rId3" Type="http://schemas.openxmlformats.org/officeDocument/2006/relationships/image" Target="../media/image323.svg"/><Relationship Id="rId7" Type="http://schemas.openxmlformats.org/officeDocument/2006/relationships/image" Target="../media/image327.jpeg"/><Relationship Id="rId2"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image" Target="../media/image326.jpeg"/><Relationship Id="rId5" Type="http://schemas.openxmlformats.org/officeDocument/2006/relationships/image" Target="../media/image325.jpeg"/><Relationship Id="rId4" Type="http://schemas.openxmlformats.org/officeDocument/2006/relationships/image" Target="../media/image324.jpeg"/><Relationship Id="rId9" Type="http://schemas.openxmlformats.org/officeDocument/2006/relationships/image" Target="../media/image329.svg"/></Relationships>
</file>

<file path=ppt/slides/_rels/slide44.xml.rels><?xml version="1.0" encoding="UTF-8" standalone="yes"?>
<Relationships xmlns="http://schemas.openxmlformats.org/package/2006/relationships"><Relationship Id="rId8" Type="http://schemas.openxmlformats.org/officeDocument/2006/relationships/image" Target="../media/image334.png"/><Relationship Id="rId3" Type="http://schemas.openxmlformats.org/officeDocument/2006/relationships/image" Target="../media/image323.svg"/><Relationship Id="rId7" Type="http://schemas.openxmlformats.org/officeDocument/2006/relationships/image" Target="../media/image333.svg"/><Relationship Id="rId2"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image" Target="../media/image332.png"/><Relationship Id="rId5" Type="http://schemas.openxmlformats.org/officeDocument/2006/relationships/image" Target="../media/image331.jpeg"/><Relationship Id="rId10" Type="http://schemas.openxmlformats.org/officeDocument/2006/relationships/image" Target="../media/image336.png"/><Relationship Id="rId4" Type="http://schemas.openxmlformats.org/officeDocument/2006/relationships/image" Target="../media/image330.jpeg"/><Relationship Id="rId9" Type="http://schemas.openxmlformats.org/officeDocument/2006/relationships/image" Target="../media/image335.svg"/></Relationships>
</file>

<file path=ppt/slides/_rels/slide45.xml.rels><?xml version="1.0" encoding="UTF-8" standalone="yes"?>
<Relationships xmlns="http://schemas.openxmlformats.org/package/2006/relationships"><Relationship Id="rId3" Type="http://schemas.openxmlformats.org/officeDocument/2006/relationships/image" Target="../media/image338.emf"/><Relationship Id="rId2" Type="http://schemas.openxmlformats.org/officeDocument/2006/relationships/image" Target="../media/image3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svg"/><Relationship Id="rId2" Type="http://schemas.openxmlformats.org/officeDocument/2006/relationships/image" Target="../media/image34.jpeg"/><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5" Type="http://schemas.openxmlformats.org/officeDocument/2006/relationships/image" Target="../media/image47.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 Id="rId14" Type="http://schemas.openxmlformats.org/officeDocument/2006/relationships/image" Target="../media/image46.jpeg"/></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41.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jpe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jpeg"/><Relationship Id="rId2" Type="http://schemas.openxmlformats.org/officeDocument/2006/relationships/image" Target="../media/image41.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jpe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jpe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jpeg"/><Relationship Id="rId22"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図 2" descr="港に浮かんでいる&#10;&#10;中程度の精度で自動的に生成された説明">
            <a:extLst>
              <a:ext uri="{FF2B5EF4-FFF2-40B4-BE49-F238E27FC236}">
                <a16:creationId xmlns:a16="http://schemas.microsoft.com/office/drawing/2014/main" id="{C5366647-4F07-4B8E-B5D1-7776ACA2A2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691813"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9D8CEAA0-AF7A-4477-883B-97AD01E9B72F}"/>
              </a:ext>
            </a:extLst>
          </p:cNvPr>
          <p:cNvSpPr txBox="1"/>
          <p:nvPr/>
        </p:nvSpPr>
        <p:spPr>
          <a:xfrm>
            <a:off x="271463" y="7058025"/>
            <a:ext cx="3043237" cy="254000"/>
          </a:xfrm>
          <a:prstGeom prst="rect">
            <a:avLst/>
          </a:prstGeom>
          <a:noFill/>
          <a:effectLst>
            <a:outerShdw blurRad="50800" dist="50800" dir="5400000" algn="ctr" rotWithShape="0">
              <a:schemeClr val="accent5"/>
            </a:outerShdw>
          </a:effectLst>
        </p:spPr>
        <p:txBody>
          <a:bodyPr wrap="none">
            <a:spAutoFit/>
          </a:bodyPr>
          <a:lstStyle/>
          <a:p>
            <a:pPr eaLnBrk="1" fontAlgn="auto" hangingPunct="1">
              <a:spcBef>
                <a:spcPts val="0"/>
              </a:spcBef>
              <a:spcAft>
                <a:spcPts val="0"/>
              </a:spcAft>
              <a:defRPr/>
            </a:pPr>
            <a:r>
              <a:rPr kumimoji="1" lang="ja-JP" altLang="en-US" sz="1050" dirty="0">
                <a:ln w="3175">
                  <a:noFill/>
                </a:ln>
                <a:solidFill>
                  <a:schemeClr val="bg1"/>
                </a:solidFill>
                <a:effectLst>
                  <a:outerShdw blurRad="50800" dist="38100" dir="5400000" algn="t" rotWithShape="0">
                    <a:srgbClr val="007FDE">
                      <a:alpha val="40000"/>
                    </a:srgbClr>
                  </a:outerShdw>
                </a:effectLst>
                <a:latin typeface="UD デジタル 教科書体 NK-R" panose="02020400000000000000" pitchFamily="18" charset="-128"/>
                <a:ea typeface="UD デジタル 教科書体 NK-R" panose="02020400000000000000" pitchFamily="18" charset="-128"/>
              </a:rPr>
              <a:t>公益財団法人　横浜観光コンベンション・ビューロー</a:t>
            </a:r>
            <a:endParaRPr kumimoji="1" lang="en-US" altLang="ja-JP" sz="1050" dirty="0">
              <a:ln w="3175">
                <a:noFill/>
              </a:ln>
              <a:solidFill>
                <a:schemeClr val="bg1"/>
              </a:solidFill>
              <a:effectLst>
                <a:outerShdw blurRad="50800" dist="38100" dir="5400000" algn="t" rotWithShape="0">
                  <a:srgbClr val="007FDE">
                    <a:alpha val="40000"/>
                  </a:srgbClr>
                </a:outerShdw>
              </a:effectLst>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81F062BA-F69D-41E5-8FEA-AAF70A4BFA1C}"/>
              </a:ext>
            </a:extLst>
          </p:cNvPr>
          <p:cNvSpPr txBox="1"/>
          <p:nvPr/>
        </p:nvSpPr>
        <p:spPr bwMode="auto">
          <a:xfrm>
            <a:off x="271463" y="6719888"/>
            <a:ext cx="2482850" cy="338137"/>
          </a:xfrm>
          <a:prstGeom prst="rect">
            <a:avLst/>
          </a:prstGeom>
          <a:noFill/>
          <a:effectLst>
            <a:outerShdw blurRad="50800" dist="38100" dir="5400000" algn="t" rotWithShape="0">
              <a:schemeClr val="accent5">
                <a:alpha val="40000"/>
              </a:schemeClr>
            </a:outerShdw>
          </a:effectLst>
        </p:spPr>
        <p:txBody>
          <a:bodyPr wrap="none">
            <a:spAutoFit/>
          </a:bodyPr>
          <a:lstStyle/>
          <a:p>
            <a:pPr eaLnBrk="1" fontAlgn="auto" hangingPunct="1">
              <a:spcBef>
                <a:spcPts val="0"/>
              </a:spcBef>
              <a:spcAft>
                <a:spcPts val="0"/>
              </a:spcAft>
              <a:defRPr/>
            </a:pPr>
            <a:r>
              <a:rPr kumimoji="1" lang="ja-JP" altLang="en-US" sz="1600" dirty="0">
                <a:ln w="3175">
                  <a:noFill/>
                </a:ln>
                <a:solidFill>
                  <a:schemeClr val="bg1"/>
                </a:solidFill>
                <a:effectLst>
                  <a:outerShdw blurRad="50800" dist="38100" dir="5400000" algn="t" rotWithShape="0">
                    <a:prstClr val="black">
                      <a:alpha val="40000"/>
                    </a:prstClr>
                  </a:outerShdw>
                </a:effectLst>
                <a:latin typeface="HGP創英角ｺﾞｼｯｸUB" panose="020B0A00000000000000" pitchFamily="50" charset="-128"/>
                <a:ea typeface="HGP創英角ｺﾞｼｯｸUB" panose="020B0A00000000000000" pitchFamily="50" charset="-128"/>
                <a:cs typeface="A-OTF じゅん Pro 101" panose="020F0300000000000000" pitchFamily="34" charset="-128"/>
              </a:rPr>
              <a:t>横浜教育旅行 プランガイド</a:t>
            </a:r>
            <a:endParaRPr kumimoji="1" lang="ja-JP" altLang="en-US" sz="2000" dirty="0">
              <a:ln w="3175">
                <a:noFill/>
              </a:ln>
              <a:solidFill>
                <a:schemeClr val="bg1"/>
              </a:solidFill>
              <a:effectLst>
                <a:outerShdw blurRad="50800" dist="38100" dir="5400000" algn="t" rotWithShape="0">
                  <a:prstClr val="black">
                    <a:alpha val="40000"/>
                  </a:prstClr>
                </a:outerShdw>
              </a:effectLst>
              <a:latin typeface="HGP創英角ｺﾞｼｯｸUB" panose="020B0A00000000000000" pitchFamily="50" charset="-128"/>
              <a:ea typeface="HGP創英角ｺﾞｼｯｸUB" panose="020B0A00000000000000" pitchFamily="50" charset="-128"/>
              <a:cs typeface="Adobe Devanagari" panose="02040503050201020203" pitchFamily="18" charset="0"/>
            </a:endParaRPr>
          </a:p>
        </p:txBody>
      </p:sp>
      <p:grpSp>
        <p:nvGrpSpPr>
          <p:cNvPr id="2053" name="グループ化 1">
            <a:extLst>
              <a:ext uri="{FF2B5EF4-FFF2-40B4-BE49-F238E27FC236}">
                <a16:creationId xmlns:a16="http://schemas.microsoft.com/office/drawing/2014/main" id="{9EA9FA00-C1A2-47AF-8EC6-89A72B475F12}"/>
              </a:ext>
            </a:extLst>
          </p:cNvPr>
          <p:cNvGrpSpPr>
            <a:grpSpLocks/>
          </p:cNvGrpSpPr>
          <p:nvPr/>
        </p:nvGrpSpPr>
        <p:grpSpPr bwMode="auto">
          <a:xfrm>
            <a:off x="1046163" y="696913"/>
            <a:ext cx="10515600" cy="1446212"/>
            <a:chOff x="989013" y="706438"/>
            <a:chExt cx="10515600" cy="1446212"/>
          </a:xfrm>
        </p:grpSpPr>
        <p:sp>
          <p:nvSpPr>
            <p:cNvPr id="5" name="テキスト ボックス 4">
              <a:extLst>
                <a:ext uri="{FF2B5EF4-FFF2-40B4-BE49-F238E27FC236}">
                  <a16:creationId xmlns:a16="http://schemas.microsoft.com/office/drawing/2014/main" id="{F4290C78-995D-4DDD-8E48-E15F04F8D51F}"/>
                </a:ext>
              </a:extLst>
            </p:cNvPr>
            <p:cNvSpPr txBox="1"/>
            <p:nvPr/>
          </p:nvSpPr>
          <p:spPr bwMode="auto">
            <a:xfrm>
              <a:off x="1644650" y="706438"/>
              <a:ext cx="9859963" cy="1446212"/>
            </a:xfrm>
            <a:prstGeom prst="rect">
              <a:avLst/>
            </a:prstGeom>
            <a:noFill/>
          </p:spPr>
          <p:txBody>
            <a:bodyPr>
              <a:spAutoFit/>
            </a:bodyPr>
            <a:lstStyle/>
            <a:p>
              <a:pPr eaLnBrk="1" fontAlgn="auto" hangingPunct="1">
                <a:spcBef>
                  <a:spcPts val="0"/>
                </a:spcBef>
                <a:spcAft>
                  <a:spcPts val="0"/>
                </a:spcAft>
                <a:defRPr/>
              </a:pPr>
              <a:r>
                <a:rPr kumimoji="1" lang="ja-JP" altLang="en-US" sz="2800" dirty="0">
                  <a:solidFill>
                    <a:schemeClr val="bg1"/>
                  </a:solidFill>
                  <a:latin typeface="りいてがきN R" panose="02000600000000000000" pitchFamily="50" charset="-128"/>
                  <a:ea typeface="りいてがきN R" panose="02000600000000000000" pitchFamily="50" charset="-128"/>
                </a:rPr>
                <a:t> </a:t>
              </a:r>
              <a:endParaRPr kumimoji="1" lang="en-US" altLang="ja-JP" sz="2800" b="1" dirty="0">
                <a:solidFill>
                  <a:schemeClr val="accent4"/>
                </a:solidFill>
                <a:latin typeface="ほのか丸ゴシック" panose="02000600000000000000" pitchFamily="2" charset="-128"/>
                <a:ea typeface="ほのか丸ゴシック" panose="02000600000000000000" pitchFamily="2" charset="-128"/>
              </a:endParaRPr>
            </a:p>
            <a:p>
              <a:pPr eaLnBrk="1" fontAlgn="auto" hangingPunct="1">
                <a:spcBef>
                  <a:spcPts val="0"/>
                </a:spcBef>
                <a:spcAft>
                  <a:spcPts val="0"/>
                </a:spcAft>
                <a:defRPr/>
              </a:pPr>
              <a:r>
                <a:rPr kumimoji="1" lang="en-US" altLang="ja-JP" sz="6000" dirty="0">
                  <a:solidFill>
                    <a:schemeClr val="bg1"/>
                  </a:solidFill>
                  <a:latin typeface="Ink Free" panose="03080402000500000000" pitchFamily="66" charset="0"/>
                  <a:ea typeface="+mj-ea"/>
                  <a:cs typeface="Aharoni" panose="02010803020104030203" pitchFamily="2" charset="-79"/>
                </a:rPr>
                <a:t>YOKOHAMA</a:t>
              </a:r>
              <a:r>
                <a:rPr kumimoji="1" lang="en-US" altLang="ja-JP" sz="4800" dirty="0">
                  <a:solidFill>
                    <a:schemeClr val="bg1"/>
                  </a:solidFill>
                  <a:latin typeface="Ink Free" panose="03080402000500000000" pitchFamily="66" charset="0"/>
                  <a:ea typeface="ほのか丸ゴシック" panose="02000600000000000000" pitchFamily="2" charset="-128"/>
                  <a:cs typeface="Aharoni" panose="02010803020104030203" pitchFamily="2" charset="-79"/>
                </a:rPr>
                <a:t> </a:t>
              </a:r>
              <a:r>
                <a:rPr kumimoji="1" lang="ja-JP" altLang="en-US" sz="5100" b="1" dirty="0">
                  <a:solidFill>
                    <a:schemeClr val="bg1"/>
                  </a:solidFill>
                  <a:latin typeface="ふい字" panose="02000609000000000000" pitchFamily="1" charset="-128"/>
                  <a:ea typeface="ふい字" panose="02000609000000000000" pitchFamily="1" charset="-128"/>
                </a:rPr>
                <a:t>教育旅行 </a:t>
              </a:r>
              <a:endParaRPr kumimoji="1" lang="en-US" altLang="ja-JP" sz="5100" b="1" dirty="0">
                <a:solidFill>
                  <a:schemeClr val="bg1"/>
                </a:solidFill>
                <a:latin typeface="ふい字" panose="02000609000000000000" pitchFamily="1" charset="-128"/>
                <a:ea typeface="ふい字" panose="02000609000000000000" pitchFamily="1" charset="-128"/>
              </a:endParaRPr>
            </a:p>
          </p:txBody>
        </p:sp>
        <p:pic>
          <p:nvPicPr>
            <p:cNvPr id="2055" name="グラフィックス 11" descr="物語 枠線">
              <a:extLst>
                <a:ext uri="{FF2B5EF4-FFF2-40B4-BE49-F238E27FC236}">
                  <a16:creationId xmlns:a16="http://schemas.microsoft.com/office/drawing/2014/main" id="{44FF36A7-3C19-4E95-92E9-7EB26A65E6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92214">
              <a:off x="989013" y="1187394"/>
              <a:ext cx="638240" cy="67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グラフィックス 12" descr="星 枠線">
              <a:extLst>
                <a:ext uri="{FF2B5EF4-FFF2-40B4-BE49-F238E27FC236}">
                  <a16:creationId xmlns:a16="http://schemas.microsoft.com/office/drawing/2014/main" id="{BDFAAED2-DEBB-40C0-9BD3-918DB86380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901295">
              <a:off x="9050598" y="1517370"/>
              <a:ext cx="427184" cy="46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1F60CE61-F1B5-475A-92B0-8BA862D878B7}"/>
                </a:ext>
              </a:extLst>
            </p:cNvPr>
            <p:cNvSpPr txBox="1"/>
            <p:nvPr/>
          </p:nvSpPr>
          <p:spPr bwMode="auto">
            <a:xfrm>
              <a:off x="1673225" y="826448"/>
              <a:ext cx="3926122" cy="571346"/>
            </a:xfrm>
            <a:prstGeom prst="rect">
              <a:avLst/>
            </a:prstGeom>
            <a:noFill/>
          </p:spPr>
          <p:txBody>
            <a:bodyPr spcFirstLastPara="1" wrap="none">
              <a:prstTxWarp prst="textButton">
                <a:avLst>
                  <a:gd name="adj" fmla="val 10826060"/>
                </a:avLst>
              </a:prstTxWarp>
              <a:spAutoFit/>
            </a:bodyPr>
            <a:lstStyle/>
            <a:p>
              <a:pPr eaLnBrk="1" fontAlgn="auto" hangingPunct="1">
                <a:spcBef>
                  <a:spcPts val="0"/>
                </a:spcBef>
                <a:spcAft>
                  <a:spcPts val="0"/>
                </a:spcAft>
                <a:defRPr/>
              </a:pPr>
              <a:r>
                <a:rPr kumimoji="1" lang="ja-JP" altLang="en-US" sz="8000" b="1" dirty="0">
                  <a:ln>
                    <a:solidFill>
                      <a:schemeClr val="bg1"/>
                    </a:solidFill>
                  </a:ln>
                  <a:solidFill>
                    <a:srgbClr val="FF5050"/>
                  </a:solidFill>
                  <a:latin typeface="ふい字" panose="02000609000000000000" pitchFamily="1" charset="-128"/>
                  <a:ea typeface="ふい字" panose="02000609000000000000" pitchFamily="1" charset="-128"/>
                </a:rPr>
                <a:t>遊ぶ</a:t>
              </a:r>
              <a:r>
                <a:rPr kumimoji="1" lang="en-US" altLang="ja-JP" sz="8000" b="1" dirty="0">
                  <a:ln>
                    <a:solidFill>
                      <a:schemeClr val="bg1"/>
                    </a:solidFill>
                  </a:ln>
                  <a:solidFill>
                    <a:srgbClr val="FF5050"/>
                  </a:solidFill>
                  <a:latin typeface="ふい字" panose="02000609000000000000" pitchFamily="1" charset="-128"/>
                  <a:ea typeface="ふい字" panose="02000609000000000000" pitchFamily="1" charset="-128"/>
                </a:rPr>
                <a:t>! </a:t>
              </a:r>
              <a:r>
                <a:rPr kumimoji="1" lang="ja-JP" altLang="en-US" sz="8000" b="1" dirty="0">
                  <a:ln>
                    <a:solidFill>
                      <a:schemeClr val="bg1"/>
                    </a:solidFill>
                  </a:ln>
                  <a:solidFill>
                    <a:srgbClr val="FF6600"/>
                  </a:solidFill>
                  <a:latin typeface="ふい字" panose="02000609000000000000" pitchFamily="1" charset="-128"/>
                  <a:ea typeface="ふい字" panose="02000609000000000000" pitchFamily="1" charset="-128"/>
                </a:rPr>
                <a:t>学ぶ</a:t>
              </a:r>
              <a:r>
                <a:rPr kumimoji="1" lang="en-US" altLang="ja-JP" sz="8000" b="1" dirty="0">
                  <a:ln>
                    <a:solidFill>
                      <a:schemeClr val="bg1"/>
                    </a:solidFill>
                  </a:ln>
                  <a:solidFill>
                    <a:srgbClr val="FF6600"/>
                  </a:solidFill>
                  <a:latin typeface="ふい字" panose="02000609000000000000" pitchFamily="1" charset="-128"/>
                  <a:ea typeface="ふい字" panose="02000609000000000000" pitchFamily="1" charset="-128"/>
                </a:rPr>
                <a:t>!</a:t>
              </a:r>
              <a:r>
                <a:rPr kumimoji="1" lang="ja-JP" altLang="en-US" sz="8000" b="1" dirty="0">
                  <a:ln>
                    <a:solidFill>
                      <a:schemeClr val="bg1"/>
                    </a:solidFill>
                  </a:ln>
                  <a:solidFill>
                    <a:srgbClr val="FF6600"/>
                  </a:solidFill>
                  <a:latin typeface="ふい字" panose="02000609000000000000" pitchFamily="1" charset="-128"/>
                  <a:ea typeface="ふい字" panose="02000609000000000000" pitchFamily="1" charset="-128"/>
                </a:rPr>
                <a:t> </a:t>
              </a:r>
              <a:r>
                <a:rPr kumimoji="1" lang="ja-JP" altLang="en-US" sz="8000" b="1" dirty="0">
                  <a:ln>
                    <a:solidFill>
                      <a:schemeClr val="bg1"/>
                    </a:solidFill>
                  </a:ln>
                  <a:solidFill>
                    <a:srgbClr val="FFCC00"/>
                  </a:solidFill>
                  <a:latin typeface="ふい字" panose="02000609000000000000" pitchFamily="1" charset="-128"/>
                  <a:ea typeface="ふい字" panose="02000609000000000000" pitchFamily="1" charset="-128"/>
                </a:rPr>
                <a:t>体験する</a:t>
              </a:r>
              <a:r>
                <a:rPr kumimoji="1" lang="en-US" altLang="ja-JP" sz="8000" b="1" dirty="0">
                  <a:ln>
                    <a:solidFill>
                      <a:schemeClr val="bg1"/>
                    </a:solidFill>
                  </a:ln>
                  <a:solidFill>
                    <a:srgbClr val="FFCC00"/>
                  </a:solidFill>
                  <a:latin typeface="ふい字" panose="02000609000000000000" pitchFamily="1" charset="-128"/>
                  <a:ea typeface="ふい字" panose="02000609000000000000" pitchFamily="1" charset="-128"/>
                </a:rPr>
                <a:t>!</a:t>
              </a:r>
              <a:endParaRPr kumimoji="1" lang="en-US" altLang="ja-JP" sz="8000" b="1" dirty="0">
                <a:ln>
                  <a:solidFill>
                    <a:schemeClr val="bg1"/>
                  </a:solidFill>
                </a:ln>
                <a:solidFill>
                  <a:srgbClr val="FFCC00"/>
                </a:solidFill>
                <a:latin typeface="FOT-UD角ゴ_ラージ Pr6N DB" panose="02020600000000000000" pitchFamily="18" charset="-128"/>
                <a:ea typeface="FOT-UD角ゴ_ラージ Pr6N DB" panose="02020600000000000000" pitchFamily="18" charset="-128"/>
              </a:endParaRPr>
            </a:p>
          </p:txBody>
        </p:sp>
        <p:pic>
          <p:nvPicPr>
            <p:cNvPr id="2058" name="グラフィックス 16" descr="靴 枠線">
              <a:extLst>
                <a:ext uri="{FF2B5EF4-FFF2-40B4-BE49-F238E27FC236}">
                  <a16:creationId xmlns:a16="http://schemas.microsoft.com/office/drawing/2014/main" id="{5CCAF149-B7D8-4230-940D-3FDEB3F8C1E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490633">
              <a:off x="8586788" y="1458913"/>
              <a:ext cx="449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グラフィックス 15" descr="靴 枠線">
              <a:extLst>
                <a:ext uri="{FF2B5EF4-FFF2-40B4-BE49-F238E27FC236}">
                  <a16:creationId xmlns:a16="http://schemas.microsoft.com/office/drawing/2014/main" id="{0E64B157-A71D-4417-89DD-B7BD5AA2754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79998">
              <a:off x="8791575" y="1144588"/>
              <a:ext cx="47148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0000"/>
          </a:schemeClr>
        </a:solidFill>
        <a:effectLst/>
      </p:bgPr>
    </p:bg>
    <p:spTree>
      <p:nvGrpSpPr>
        <p:cNvPr id="1" name=""/>
        <p:cNvGrpSpPr/>
        <p:nvPr/>
      </p:nvGrpSpPr>
      <p:grpSpPr>
        <a:xfrm>
          <a:off x="0" y="0"/>
          <a:ext cx="0" cy="0"/>
          <a:chOff x="0" y="0"/>
          <a:chExt cx="0" cy="0"/>
        </a:xfrm>
      </p:grpSpPr>
      <p:sp>
        <p:nvSpPr>
          <p:cNvPr id="71" name="四角形: 角を丸くする 70">
            <a:extLst>
              <a:ext uri="{FF2B5EF4-FFF2-40B4-BE49-F238E27FC236}">
                <a16:creationId xmlns:a16="http://schemas.microsoft.com/office/drawing/2014/main" id="{C7B39FE7-4D81-4FDD-B064-A041A783C62F}"/>
              </a:ext>
            </a:extLst>
          </p:cNvPr>
          <p:cNvSpPr/>
          <p:nvPr/>
        </p:nvSpPr>
        <p:spPr>
          <a:xfrm>
            <a:off x="217282" y="527436"/>
            <a:ext cx="3731771" cy="6754188"/>
          </a:xfrm>
          <a:prstGeom prst="roundRect">
            <a:avLst>
              <a:gd name="adj" fmla="val 0"/>
            </a:avLst>
          </a:prstGeom>
          <a:solidFill>
            <a:srgbClr val="FFFCF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矢印コネクタ 66">
            <a:extLst>
              <a:ext uri="{FF2B5EF4-FFF2-40B4-BE49-F238E27FC236}">
                <a16:creationId xmlns:a16="http://schemas.microsoft.com/office/drawing/2014/main" id="{7AF703E5-AC31-4D36-B2CA-41CFFA3162BE}"/>
              </a:ext>
            </a:extLst>
          </p:cNvPr>
          <p:cNvCxnSpPr>
            <a:cxnSpLocks/>
          </p:cNvCxnSpPr>
          <p:nvPr/>
        </p:nvCxnSpPr>
        <p:spPr>
          <a:xfrm>
            <a:off x="7438223" y="6562118"/>
            <a:ext cx="0" cy="71950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346E56B7-36B1-4D13-A2BF-B6C1D1466FAE}"/>
              </a:ext>
            </a:extLst>
          </p:cNvPr>
          <p:cNvCxnSpPr>
            <a:cxnSpLocks/>
            <a:endCxn id="22" idx="0"/>
          </p:cNvCxnSpPr>
          <p:nvPr/>
        </p:nvCxnSpPr>
        <p:spPr>
          <a:xfrm>
            <a:off x="2106732" y="344634"/>
            <a:ext cx="22813" cy="646253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06D96214-19E1-4FEC-8418-A1E3622ECFEE}"/>
              </a:ext>
            </a:extLst>
          </p:cNvPr>
          <p:cNvSpPr txBox="1"/>
          <p:nvPr/>
        </p:nvSpPr>
        <p:spPr>
          <a:xfrm>
            <a:off x="5865377" y="706572"/>
            <a:ext cx="3420396" cy="246221"/>
          </a:xfrm>
          <a:prstGeom prst="rect">
            <a:avLst/>
          </a:prstGeom>
          <a:noFill/>
        </p:spPr>
        <p:txBody>
          <a:bodyPr wrap="square">
            <a:spAutoFit/>
          </a:bodyPr>
          <a:lstStyle/>
          <a:p>
            <a:r>
              <a:rPr lang="ja-JP" altLang="ja-JP" sz="1000" b="1" dirty="0">
                <a:solidFill>
                  <a:srgbClr val="F6284A"/>
                </a:solidFill>
                <a:effectLst/>
                <a:latin typeface="メイリオ" panose="020B0604030504040204" pitchFamily="50" charset="-128"/>
                <a:ea typeface="メイリオ" panose="020B0604030504040204" pitchFamily="50" charset="-128"/>
                <a:cs typeface="Times New Roman" panose="02020603050405020304" pitchFamily="18" charset="0"/>
              </a:rPr>
              <a:t>（所要時間：約</a:t>
            </a:r>
            <a:r>
              <a:rPr lang="en-US" altLang="ja-JP" sz="1000" b="1" dirty="0">
                <a:solidFill>
                  <a:srgbClr val="F6284A"/>
                </a:solidFill>
                <a:effectLst/>
                <a:latin typeface="メイリオ" panose="020B0604030504040204" pitchFamily="50" charset="-128"/>
                <a:ea typeface="メイリオ" panose="020B0604030504040204" pitchFamily="50" charset="-128"/>
                <a:cs typeface="Times New Roman" panose="02020603050405020304" pitchFamily="18" charset="0"/>
              </a:rPr>
              <a:t>7</a:t>
            </a:r>
            <a:r>
              <a:rPr lang="ja-JP" altLang="ja-JP" sz="1000" b="1" dirty="0">
                <a:solidFill>
                  <a:srgbClr val="F6284A"/>
                </a:solidFill>
                <a:effectLst/>
                <a:latin typeface="メイリオ" panose="020B0604030504040204" pitchFamily="50" charset="-128"/>
                <a:ea typeface="メイリオ" panose="020B0604030504040204" pitchFamily="50" charset="-128"/>
                <a:cs typeface="Times New Roman" panose="02020603050405020304" pitchFamily="18" charset="0"/>
              </a:rPr>
              <a:t>時間</a:t>
            </a:r>
            <a:r>
              <a:rPr lang="en-US" altLang="ja-JP" sz="1000" b="1" dirty="0">
                <a:solidFill>
                  <a:srgbClr val="F6284A"/>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b="1" dirty="0">
                <a:solidFill>
                  <a:srgbClr val="F6284A"/>
                </a:solidFill>
                <a:effectLst/>
                <a:latin typeface="メイリオ" panose="020B0604030504040204" pitchFamily="50" charset="-128"/>
                <a:ea typeface="メイリオ" panose="020B0604030504040204" pitchFamily="50" charset="-128"/>
                <a:cs typeface="Times New Roman" panose="02020603050405020304" pitchFamily="18" charset="0"/>
              </a:rPr>
              <a:t>昼食時間</a:t>
            </a:r>
            <a:r>
              <a:rPr lang="en-US" altLang="ja-JP" sz="1000" b="1" dirty="0">
                <a:solidFill>
                  <a:srgbClr val="F6284A"/>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sz="1000" b="1" dirty="0">
                <a:solidFill>
                  <a:srgbClr val="F6284A"/>
                </a:solidFill>
                <a:effectLst/>
                <a:latin typeface="メイリオ" panose="020B0604030504040204" pitchFamily="50" charset="-128"/>
                <a:ea typeface="メイリオ" panose="020B0604030504040204" pitchFamily="50" charset="-128"/>
                <a:cs typeface="Times New Roman" panose="02020603050405020304" pitchFamily="18" charset="0"/>
              </a:rPr>
              <a:t>時間　夕食時間込み）</a:t>
            </a:r>
            <a:endParaRPr lang="ja-JP" altLang="en-US" sz="1000" b="1" dirty="0">
              <a:solidFill>
                <a:srgbClr val="F6284A"/>
              </a:solidFill>
              <a:latin typeface="メイリオ" panose="020B0604030504040204" pitchFamily="50" charset="-128"/>
              <a:ea typeface="メイリオ" panose="020B0604030504040204" pitchFamily="50" charset="-128"/>
            </a:endParaRPr>
          </a:p>
        </p:txBody>
      </p:sp>
      <p:sp>
        <p:nvSpPr>
          <p:cNvPr id="87" name="正方形/長方形 86">
            <a:extLst>
              <a:ext uri="{FF2B5EF4-FFF2-40B4-BE49-F238E27FC236}">
                <a16:creationId xmlns:a16="http://schemas.microsoft.com/office/drawing/2014/main" id="{E36B4BFA-A0DD-4561-BE2E-EFC98BB1302E}"/>
              </a:ext>
            </a:extLst>
          </p:cNvPr>
          <p:cNvSpPr/>
          <p:nvPr/>
        </p:nvSpPr>
        <p:spPr>
          <a:xfrm>
            <a:off x="783901" y="3395478"/>
            <a:ext cx="2560069" cy="819401"/>
          </a:xfrm>
          <a:prstGeom prst="rect">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95" dirty="0">
              <a:solidFill>
                <a:schemeClr val="tx1"/>
              </a:solidFill>
              <a:latin typeface="メイリオ" panose="020B0604030504040204" pitchFamily="50" charset="-128"/>
              <a:ea typeface="メイリオ" panose="020B0604030504040204" pitchFamily="50" charset="-128"/>
            </a:endParaRPr>
          </a:p>
        </p:txBody>
      </p:sp>
      <p:sp>
        <p:nvSpPr>
          <p:cNvPr id="88" name="正方形/長方形 87">
            <a:extLst>
              <a:ext uri="{FF2B5EF4-FFF2-40B4-BE49-F238E27FC236}">
                <a16:creationId xmlns:a16="http://schemas.microsoft.com/office/drawing/2014/main" id="{242164BB-108F-4ECF-9745-02004AFA4EDF}"/>
              </a:ext>
            </a:extLst>
          </p:cNvPr>
          <p:cNvSpPr/>
          <p:nvPr/>
        </p:nvSpPr>
        <p:spPr>
          <a:xfrm>
            <a:off x="763804" y="4660445"/>
            <a:ext cx="2580166" cy="825896"/>
          </a:xfrm>
          <a:prstGeom prst="rect">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95" dirty="0">
              <a:solidFill>
                <a:schemeClr val="tx1"/>
              </a:solidFill>
              <a:latin typeface="メイリオ" panose="020B0604030504040204" pitchFamily="50" charset="-128"/>
              <a:ea typeface="メイリオ" panose="020B0604030504040204" pitchFamily="50" charset="-128"/>
            </a:endParaRPr>
          </a:p>
        </p:txBody>
      </p:sp>
      <p:sp>
        <p:nvSpPr>
          <p:cNvPr id="86" name="正方形/長方形 85">
            <a:extLst>
              <a:ext uri="{FF2B5EF4-FFF2-40B4-BE49-F238E27FC236}">
                <a16:creationId xmlns:a16="http://schemas.microsoft.com/office/drawing/2014/main" id="{F013056F-FC46-4B15-892A-FC46657C7E7C}"/>
              </a:ext>
            </a:extLst>
          </p:cNvPr>
          <p:cNvSpPr/>
          <p:nvPr/>
        </p:nvSpPr>
        <p:spPr>
          <a:xfrm>
            <a:off x="795119" y="2126102"/>
            <a:ext cx="2560069" cy="886265"/>
          </a:xfrm>
          <a:prstGeom prst="rect">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95" dirty="0">
              <a:solidFill>
                <a:schemeClr val="tx1"/>
              </a:solidFill>
              <a:latin typeface="メイリオ" panose="020B0604030504040204" pitchFamily="50" charset="-128"/>
              <a:ea typeface="メイリオ" panose="020B0604030504040204" pitchFamily="50" charset="-128"/>
            </a:endParaRPr>
          </a:p>
        </p:txBody>
      </p:sp>
      <p:sp>
        <p:nvSpPr>
          <p:cNvPr id="77" name="正方形/長方形 76">
            <a:extLst>
              <a:ext uri="{FF2B5EF4-FFF2-40B4-BE49-F238E27FC236}">
                <a16:creationId xmlns:a16="http://schemas.microsoft.com/office/drawing/2014/main" id="{F6F66DEA-D0BB-464E-865C-96225CD2B4CB}"/>
              </a:ext>
            </a:extLst>
          </p:cNvPr>
          <p:cNvSpPr/>
          <p:nvPr/>
        </p:nvSpPr>
        <p:spPr>
          <a:xfrm>
            <a:off x="789858" y="1081418"/>
            <a:ext cx="2565330" cy="667491"/>
          </a:xfrm>
          <a:prstGeom prst="rect">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95" dirty="0">
              <a:solidFill>
                <a:schemeClr val="tx1"/>
              </a:solidFill>
              <a:latin typeface="メイリオ" panose="020B0604030504040204" pitchFamily="50" charset="-128"/>
              <a:ea typeface="メイリオ" panose="020B0604030504040204" pitchFamily="50" charset="-128"/>
            </a:endParaRPr>
          </a:p>
        </p:txBody>
      </p:sp>
      <p:pic>
        <p:nvPicPr>
          <p:cNvPr id="3" name="図 2" descr="夜の繁華街&#10;&#10;自動的に生成された説明">
            <a:extLst>
              <a:ext uri="{FF2B5EF4-FFF2-40B4-BE49-F238E27FC236}">
                <a16:creationId xmlns:a16="http://schemas.microsoft.com/office/drawing/2014/main" id="{4F6074C9-06EB-4456-B66D-421D78A58F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472" y="1117656"/>
            <a:ext cx="823652" cy="577458"/>
          </a:xfrm>
          <a:prstGeom prst="rect">
            <a:avLst/>
          </a:prstGeom>
          <a:effectLst>
            <a:outerShdw blurRad="50800" dist="38100" dir="5400000" algn="t" rotWithShape="0">
              <a:schemeClr val="tx1">
                <a:lumMod val="50000"/>
                <a:lumOff val="50000"/>
                <a:alpha val="40000"/>
              </a:schemeClr>
            </a:outerShdw>
          </a:effectLst>
        </p:spPr>
      </p:pic>
      <p:pic>
        <p:nvPicPr>
          <p:cNvPr id="11" name="図 10" descr="屋外, 草, 花, 建物 が含まれている画像&#10;&#10;自動的に生成された説明">
            <a:extLst>
              <a:ext uri="{FF2B5EF4-FFF2-40B4-BE49-F238E27FC236}">
                <a16:creationId xmlns:a16="http://schemas.microsoft.com/office/drawing/2014/main" id="{504F20F0-C74D-4E43-8CDA-DFAE519D5B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76" y="4700173"/>
            <a:ext cx="1043988" cy="731934"/>
          </a:xfrm>
          <a:prstGeom prst="rect">
            <a:avLst/>
          </a:prstGeom>
          <a:effectLst>
            <a:outerShdw blurRad="50800" dist="38100" dir="5400000" algn="t" rotWithShape="0">
              <a:schemeClr val="tx1">
                <a:lumMod val="50000"/>
                <a:lumOff val="50000"/>
                <a:alpha val="40000"/>
              </a:schemeClr>
            </a:outerShdw>
          </a:effectLst>
        </p:spPr>
      </p:pic>
      <p:pic>
        <p:nvPicPr>
          <p:cNvPr id="42" name="図 41" descr="建物と木々&#10;&#10;自動的に生成された説明">
            <a:extLst>
              <a:ext uri="{FF2B5EF4-FFF2-40B4-BE49-F238E27FC236}">
                <a16:creationId xmlns:a16="http://schemas.microsoft.com/office/drawing/2014/main" id="{76C00B19-970C-4B04-A051-56B9CE226C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
          <a:stretch/>
        </p:blipFill>
        <p:spPr>
          <a:xfrm>
            <a:off x="819576" y="2162323"/>
            <a:ext cx="973666" cy="794771"/>
          </a:xfrm>
          <a:prstGeom prst="rect">
            <a:avLst/>
          </a:prstGeom>
          <a:effectLst>
            <a:outerShdw blurRad="50800" dist="38100" dir="5400000" algn="t" rotWithShape="0">
              <a:schemeClr val="tx1">
                <a:lumMod val="50000"/>
                <a:lumOff val="50000"/>
                <a:alpha val="40000"/>
              </a:schemeClr>
            </a:outerShdw>
          </a:effectLst>
        </p:spPr>
      </p:pic>
      <p:pic>
        <p:nvPicPr>
          <p:cNvPr id="78" name="図 77" descr="アイコン&#10;&#10;自動的に生成された説明">
            <a:extLst>
              <a:ext uri="{FF2B5EF4-FFF2-40B4-BE49-F238E27FC236}">
                <a16:creationId xmlns:a16="http://schemas.microsoft.com/office/drawing/2014/main" id="{E4300FA8-B2E2-4B2F-A04F-CA2DF3BA20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379380" y="1788496"/>
            <a:ext cx="144573" cy="133422"/>
          </a:xfrm>
          <a:prstGeom prst="rect">
            <a:avLst/>
          </a:prstGeom>
        </p:spPr>
      </p:pic>
      <p:pic>
        <p:nvPicPr>
          <p:cNvPr id="79" name="図 78" descr="アイコン&#10;&#10;自動的に生成された説明">
            <a:extLst>
              <a:ext uri="{FF2B5EF4-FFF2-40B4-BE49-F238E27FC236}">
                <a16:creationId xmlns:a16="http://schemas.microsoft.com/office/drawing/2014/main" id="{3E669B42-516B-42A5-8ECA-0D17EB1C60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306796" y="1929352"/>
            <a:ext cx="134603" cy="135154"/>
          </a:xfrm>
          <a:prstGeom prst="rect">
            <a:avLst/>
          </a:prstGeom>
        </p:spPr>
      </p:pic>
      <p:pic>
        <p:nvPicPr>
          <p:cNvPr id="80" name="図 79" descr="アイコン&#10;&#10;自動的に生成された説明">
            <a:extLst>
              <a:ext uri="{FF2B5EF4-FFF2-40B4-BE49-F238E27FC236}">
                <a16:creationId xmlns:a16="http://schemas.microsoft.com/office/drawing/2014/main" id="{73A20B40-C637-4964-9E49-A08D2EC4E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68540" y="1950804"/>
            <a:ext cx="114546" cy="107077"/>
          </a:xfrm>
          <a:prstGeom prst="rect">
            <a:avLst/>
          </a:prstGeom>
        </p:spPr>
      </p:pic>
      <p:sp>
        <p:nvSpPr>
          <p:cNvPr id="62" name="テキスト ボックス 61">
            <a:extLst>
              <a:ext uri="{FF2B5EF4-FFF2-40B4-BE49-F238E27FC236}">
                <a16:creationId xmlns:a16="http://schemas.microsoft.com/office/drawing/2014/main" id="{36BFA0E4-456A-48AD-9506-95CC3A0E540A}"/>
              </a:ext>
            </a:extLst>
          </p:cNvPr>
          <p:cNvSpPr txBox="1"/>
          <p:nvPr/>
        </p:nvSpPr>
        <p:spPr>
          <a:xfrm>
            <a:off x="1486479" y="1282201"/>
            <a:ext cx="2036487" cy="261610"/>
          </a:xfrm>
          <a:prstGeom prst="rect">
            <a:avLst/>
          </a:prstGeom>
          <a:noFill/>
        </p:spPr>
        <p:txBody>
          <a:bodyPr wrap="square">
            <a:spAutoFit/>
          </a:bodyPr>
          <a:lstStyle/>
          <a:p>
            <a:pPr algn="ctr"/>
            <a:r>
              <a:rPr kumimoji="1" lang="ja-JP" altLang="en-US" sz="1100" b="1" dirty="0">
                <a:solidFill>
                  <a:schemeClr val="tx2"/>
                </a:solidFill>
                <a:latin typeface="メイリオ" panose="020B0604030504040204" pitchFamily="50" charset="-128"/>
                <a:ea typeface="メイリオ" panose="020B0604030504040204" pitchFamily="50" charset="-128"/>
              </a:rPr>
              <a:t>ラーメン博物館</a:t>
            </a:r>
            <a:endParaRPr kumimoji="1" lang="en-US" altLang="ja-JP" sz="1100" b="1" dirty="0">
              <a:solidFill>
                <a:schemeClr val="tx2"/>
              </a:solidFill>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072B440B-5467-41C6-A466-65A7D7772C5D}"/>
              </a:ext>
            </a:extLst>
          </p:cNvPr>
          <p:cNvSpPr txBox="1"/>
          <p:nvPr/>
        </p:nvSpPr>
        <p:spPr>
          <a:xfrm>
            <a:off x="1604591" y="2212219"/>
            <a:ext cx="1921106" cy="600164"/>
          </a:xfrm>
          <a:prstGeom prst="rect">
            <a:avLst/>
          </a:prstGeom>
          <a:noFill/>
        </p:spPr>
        <p:txBody>
          <a:bodyPr wrap="square">
            <a:spAutoFit/>
          </a:bodyPr>
          <a:lstStyle/>
          <a:p>
            <a:pPr algn="ctr"/>
            <a:r>
              <a:rPr kumimoji="1" lang="ja-JP" altLang="en-US" sz="1100" b="1" dirty="0">
                <a:solidFill>
                  <a:schemeClr val="tx2"/>
                </a:solidFill>
                <a:latin typeface="メイリオ" panose="020B0604030504040204" pitchFamily="50" charset="-128"/>
                <a:ea typeface="メイリオ" panose="020B0604030504040204" pitchFamily="50" charset="-128"/>
              </a:rPr>
              <a:t>ランドマークタワー</a:t>
            </a:r>
            <a:endParaRPr kumimoji="1" lang="en-US" altLang="ja-JP" sz="1100" b="1" dirty="0">
              <a:solidFill>
                <a:schemeClr val="tx2"/>
              </a:solidFill>
              <a:latin typeface="メイリオ" panose="020B0604030504040204" pitchFamily="50" charset="-128"/>
              <a:ea typeface="メイリオ" panose="020B0604030504040204" pitchFamily="50" charset="-128"/>
            </a:endParaRPr>
          </a:p>
          <a:p>
            <a:pPr algn="ctr"/>
            <a:r>
              <a:rPr kumimoji="1" lang="en-US" altLang="ja-JP" sz="1100" b="1" dirty="0">
                <a:solidFill>
                  <a:schemeClr val="tx2"/>
                </a:solidFill>
                <a:latin typeface="メイリオ" panose="020B0604030504040204" pitchFamily="50" charset="-128"/>
                <a:ea typeface="メイリオ" panose="020B0604030504040204" pitchFamily="50" charset="-128"/>
              </a:rPr>
              <a:t>69</a:t>
            </a:r>
            <a:r>
              <a:rPr kumimoji="1" lang="ja-JP" altLang="en-US" sz="1100" b="1" dirty="0">
                <a:solidFill>
                  <a:schemeClr val="tx2"/>
                </a:solidFill>
                <a:latin typeface="メイリオ" panose="020B0604030504040204" pitchFamily="50" charset="-128"/>
                <a:ea typeface="メイリオ" panose="020B0604030504040204" pitchFamily="50" charset="-128"/>
              </a:rPr>
              <a:t>階展望フロア</a:t>
            </a:r>
            <a:endParaRPr kumimoji="1" lang="en-US" altLang="ja-JP" sz="1100" b="1" dirty="0">
              <a:solidFill>
                <a:schemeClr val="tx2"/>
              </a:solidFill>
              <a:latin typeface="メイリオ" panose="020B0604030504040204" pitchFamily="50" charset="-128"/>
              <a:ea typeface="メイリオ" panose="020B0604030504040204" pitchFamily="50" charset="-128"/>
            </a:endParaRPr>
          </a:p>
          <a:p>
            <a:pPr algn="ctr"/>
            <a:r>
              <a:rPr kumimoji="1" lang="ja-JP" altLang="en-US" sz="1100" b="1" dirty="0">
                <a:solidFill>
                  <a:schemeClr val="tx2"/>
                </a:solidFill>
                <a:latin typeface="メイリオ" panose="020B0604030504040204" pitchFamily="50" charset="-128"/>
                <a:ea typeface="メイリオ" panose="020B0604030504040204" pitchFamily="50" charset="-128"/>
              </a:rPr>
              <a:t>「スカイガーデン」</a:t>
            </a:r>
            <a:endParaRPr kumimoji="1" lang="en-US" altLang="ja-JP" sz="1100" b="1" dirty="0">
              <a:solidFill>
                <a:schemeClr val="tx2"/>
              </a:solidFill>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CD4EB6DC-B2BB-4D3B-BA83-F1F88D77AB51}"/>
              </a:ext>
            </a:extLst>
          </p:cNvPr>
          <p:cNvSpPr txBox="1"/>
          <p:nvPr/>
        </p:nvSpPr>
        <p:spPr>
          <a:xfrm>
            <a:off x="1646038" y="3658220"/>
            <a:ext cx="1602174" cy="261610"/>
          </a:xfrm>
          <a:prstGeom prst="rect">
            <a:avLst/>
          </a:prstGeom>
          <a:noFill/>
        </p:spPr>
        <p:txBody>
          <a:bodyPr wrap="square">
            <a:spAutoFit/>
          </a:bodyPr>
          <a:lstStyle/>
          <a:p>
            <a:pPr algn="ctr"/>
            <a:r>
              <a:rPr kumimoji="1" lang="ja-JP" altLang="en-US" sz="1100" b="1" dirty="0">
                <a:solidFill>
                  <a:schemeClr val="tx2"/>
                </a:solidFill>
                <a:latin typeface="メイリオ" panose="020B0604030504040204" pitchFamily="50" charset="-128"/>
                <a:ea typeface="メイリオ" panose="020B0604030504040204" pitchFamily="50" charset="-128"/>
              </a:rPr>
              <a:t>横浜中華街</a:t>
            </a:r>
            <a:endParaRPr kumimoji="1" lang="en-US" altLang="ja-JP" sz="1100" b="1" dirty="0">
              <a:solidFill>
                <a:schemeClr val="tx2"/>
              </a:solidFill>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3DE8ABCE-99C4-4CF1-AB72-3C761A712023}"/>
              </a:ext>
            </a:extLst>
          </p:cNvPr>
          <p:cNvSpPr txBox="1"/>
          <p:nvPr/>
        </p:nvSpPr>
        <p:spPr>
          <a:xfrm>
            <a:off x="1543590" y="4927690"/>
            <a:ext cx="2124337" cy="261610"/>
          </a:xfrm>
          <a:prstGeom prst="rect">
            <a:avLst/>
          </a:prstGeom>
          <a:noFill/>
        </p:spPr>
        <p:txBody>
          <a:bodyPr wrap="square">
            <a:spAutoFit/>
          </a:bodyPr>
          <a:lstStyle/>
          <a:p>
            <a:pPr algn="ctr"/>
            <a:r>
              <a:rPr kumimoji="1" lang="ja-JP" altLang="en-US" sz="1100" b="1" dirty="0">
                <a:solidFill>
                  <a:schemeClr val="tx2"/>
                </a:solidFill>
                <a:latin typeface="メイリオ" panose="020B0604030504040204" pitchFamily="50" charset="-128"/>
                <a:ea typeface="メイリオ" panose="020B0604030504040204" pitchFamily="50" charset="-128"/>
              </a:rPr>
              <a:t>山下公園・氷川丸</a:t>
            </a:r>
            <a:endParaRPr kumimoji="1" lang="en-US" altLang="ja-JP" sz="1100" b="1" dirty="0">
              <a:solidFill>
                <a:schemeClr val="tx2"/>
              </a:solidFill>
              <a:latin typeface="メイリオ" panose="020B0604030504040204" pitchFamily="50" charset="-128"/>
              <a:ea typeface="メイリオ" panose="020B0604030504040204" pitchFamily="50" charset="-128"/>
            </a:endParaRPr>
          </a:p>
        </p:txBody>
      </p:sp>
      <p:sp>
        <p:nvSpPr>
          <p:cNvPr id="75" name="正方形/長方形 74">
            <a:extLst>
              <a:ext uri="{FF2B5EF4-FFF2-40B4-BE49-F238E27FC236}">
                <a16:creationId xmlns:a16="http://schemas.microsoft.com/office/drawing/2014/main" id="{63FF9D01-F3CD-4028-9C8D-59E81972B2C7}"/>
              </a:ext>
            </a:extLst>
          </p:cNvPr>
          <p:cNvSpPr/>
          <p:nvPr/>
        </p:nvSpPr>
        <p:spPr>
          <a:xfrm>
            <a:off x="217283" y="298261"/>
            <a:ext cx="3758645" cy="261610"/>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1</a:t>
            </a:r>
            <a:r>
              <a:rPr kumimoji="1" lang="ja-JP" altLang="en-US" sz="1600" b="1" dirty="0"/>
              <a:t>日目</a:t>
            </a:r>
            <a:endParaRPr kumimoji="1" lang="ja-JP" altLang="en-US" sz="2000" b="1" dirty="0"/>
          </a:p>
        </p:txBody>
      </p:sp>
      <p:sp>
        <p:nvSpPr>
          <p:cNvPr id="21" name="正方形/長方形 20">
            <a:extLst>
              <a:ext uri="{FF2B5EF4-FFF2-40B4-BE49-F238E27FC236}">
                <a16:creationId xmlns:a16="http://schemas.microsoft.com/office/drawing/2014/main" id="{C08AC71F-3D9E-40F4-B9DA-DBDD64B3C279}"/>
              </a:ext>
            </a:extLst>
          </p:cNvPr>
          <p:cNvSpPr/>
          <p:nvPr/>
        </p:nvSpPr>
        <p:spPr>
          <a:xfrm>
            <a:off x="789858" y="663134"/>
            <a:ext cx="2565331" cy="28668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5" b="1" dirty="0">
                <a:solidFill>
                  <a:schemeClr val="bg1">
                    <a:lumMod val="95000"/>
                  </a:schemeClr>
                </a:solidFill>
                <a:latin typeface="メイリオ" panose="020B0604030504040204" pitchFamily="50" charset="-128"/>
                <a:ea typeface="メイリオ" panose="020B0604030504040204" pitchFamily="50" charset="-128"/>
              </a:rPr>
              <a:t>新横浜駅</a:t>
            </a:r>
            <a:endParaRPr kumimoji="1" lang="en-US" altLang="ja-JP" sz="1295" b="1" dirty="0">
              <a:solidFill>
                <a:schemeClr val="bg1">
                  <a:lumMod val="95000"/>
                </a:schemeClr>
              </a:solidFill>
              <a:latin typeface="メイリオ" panose="020B0604030504040204" pitchFamily="50" charset="-128"/>
              <a:ea typeface="メイリオ" panose="020B0604030504040204" pitchFamily="50" charset="-128"/>
            </a:endParaRPr>
          </a:p>
        </p:txBody>
      </p:sp>
      <p:pic>
        <p:nvPicPr>
          <p:cNvPr id="91" name="図 90" descr="寺院の建物&#10;&#10;低い精度で自動的に生成された説明">
            <a:extLst>
              <a:ext uri="{FF2B5EF4-FFF2-40B4-BE49-F238E27FC236}">
                <a16:creationId xmlns:a16="http://schemas.microsoft.com/office/drawing/2014/main" id="{43A18308-08FD-460D-8474-AE8C3E491E3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1678" y="3406267"/>
            <a:ext cx="844360" cy="758275"/>
          </a:xfrm>
          <a:prstGeom prst="rect">
            <a:avLst/>
          </a:prstGeom>
          <a:effectLst>
            <a:outerShdw blurRad="50800" dist="38100" dir="5400000" algn="t" rotWithShape="0">
              <a:prstClr val="black">
                <a:alpha val="40000"/>
              </a:prstClr>
            </a:outerShdw>
          </a:effectLst>
        </p:spPr>
      </p:pic>
      <p:sp>
        <p:nvSpPr>
          <p:cNvPr id="101" name="テキスト ボックス 100">
            <a:extLst>
              <a:ext uri="{FF2B5EF4-FFF2-40B4-BE49-F238E27FC236}">
                <a16:creationId xmlns:a16="http://schemas.microsoft.com/office/drawing/2014/main" id="{1D2940A3-3443-461E-A6AC-E27F0988EF60}"/>
              </a:ext>
            </a:extLst>
          </p:cNvPr>
          <p:cNvSpPr txBox="1"/>
          <p:nvPr/>
        </p:nvSpPr>
        <p:spPr>
          <a:xfrm>
            <a:off x="2509748" y="1940321"/>
            <a:ext cx="755082" cy="173585"/>
          </a:xfrm>
          <a:prstGeom prst="rect">
            <a:avLst/>
          </a:prstGeom>
          <a:noFill/>
        </p:spPr>
        <p:txBody>
          <a:bodyPr wrap="square">
            <a:spAutoFit/>
          </a:bodyPr>
          <a:lstStyle/>
          <a:p>
            <a:pPr algn="ct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電車・徒歩</a:t>
            </a:r>
            <a:r>
              <a:rPr lang="en-US"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30</a:t>
            </a: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分</a:t>
            </a:r>
            <a:endParaRPr lang="ja-JP" altLang="ja-JP" sz="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96CAD14E-6353-41E2-A04B-F104F345D033}"/>
              </a:ext>
            </a:extLst>
          </p:cNvPr>
          <p:cNvSpPr txBox="1"/>
          <p:nvPr/>
        </p:nvSpPr>
        <p:spPr>
          <a:xfrm>
            <a:off x="2524078" y="1767002"/>
            <a:ext cx="545941" cy="173585"/>
          </a:xfrm>
          <a:prstGeom prst="rect">
            <a:avLst/>
          </a:prstGeom>
          <a:noFill/>
        </p:spPr>
        <p:txBody>
          <a:bodyPr wrap="square">
            <a:spAutoFit/>
          </a:bodyPr>
          <a:lstStyle/>
          <a:p>
            <a:pPr algn="ct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バス</a:t>
            </a:r>
            <a:r>
              <a:rPr lang="en-US"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25</a:t>
            </a: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分</a:t>
            </a:r>
            <a:endParaRPr lang="ja-JP" altLang="ja-JP" sz="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4" name="テキスト ボックス 113">
            <a:extLst>
              <a:ext uri="{FF2B5EF4-FFF2-40B4-BE49-F238E27FC236}">
                <a16:creationId xmlns:a16="http://schemas.microsoft.com/office/drawing/2014/main" id="{F280D9E9-F979-4EB3-8A78-3BA895072179}"/>
              </a:ext>
            </a:extLst>
          </p:cNvPr>
          <p:cNvSpPr txBox="1"/>
          <p:nvPr/>
        </p:nvSpPr>
        <p:spPr>
          <a:xfrm>
            <a:off x="2529648" y="3197990"/>
            <a:ext cx="755082" cy="184666"/>
          </a:xfrm>
          <a:prstGeom prst="rect">
            <a:avLst/>
          </a:prstGeom>
          <a:noFill/>
        </p:spPr>
        <p:txBody>
          <a:bodyPr wrap="square">
            <a:spAutoFit/>
          </a:bodyPr>
          <a:lstStyle/>
          <a:p>
            <a:pPr algn="ct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電車・徒歩</a:t>
            </a:r>
            <a:r>
              <a:rPr lang="en-US" altLang="ja-JP" sz="600" kern="1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20</a:t>
            </a: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分</a:t>
            </a:r>
            <a:endParaRPr lang="ja-JP" altLang="ja-JP" sz="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5" name="テキスト ボックス 114">
            <a:extLst>
              <a:ext uri="{FF2B5EF4-FFF2-40B4-BE49-F238E27FC236}">
                <a16:creationId xmlns:a16="http://schemas.microsoft.com/office/drawing/2014/main" id="{360EA874-FB7A-42EB-8D19-C218B8ED2287}"/>
              </a:ext>
            </a:extLst>
          </p:cNvPr>
          <p:cNvSpPr txBox="1"/>
          <p:nvPr/>
        </p:nvSpPr>
        <p:spPr>
          <a:xfrm>
            <a:off x="2524078" y="3036712"/>
            <a:ext cx="545941" cy="173585"/>
          </a:xfrm>
          <a:prstGeom prst="rect">
            <a:avLst/>
          </a:prstGeom>
          <a:noFill/>
        </p:spPr>
        <p:txBody>
          <a:bodyPr wrap="square">
            <a:spAutoFit/>
          </a:bodyPr>
          <a:lstStyle/>
          <a:p>
            <a:pPr algn="ct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バス</a:t>
            </a:r>
            <a:r>
              <a:rPr lang="en-US" altLang="ja-JP" sz="600" kern="1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10</a:t>
            </a: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分</a:t>
            </a:r>
            <a:endParaRPr lang="ja-JP" altLang="ja-JP" sz="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8" name="テキスト ボックス 117">
            <a:extLst>
              <a:ext uri="{FF2B5EF4-FFF2-40B4-BE49-F238E27FC236}">
                <a16:creationId xmlns:a16="http://schemas.microsoft.com/office/drawing/2014/main" id="{BF2FCED5-2155-458E-8C48-E68965355AE5}"/>
              </a:ext>
            </a:extLst>
          </p:cNvPr>
          <p:cNvSpPr txBox="1"/>
          <p:nvPr/>
        </p:nvSpPr>
        <p:spPr>
          <a:xfrm>
            <a:off x="2284217" y="4360329"/>
            <a:ext cx="755082" cy="173585"/>
          </a:xfrm>
          <a:prstGeom prst="rect">
            <a:avLst/>
          </a:prstGeom>
          <a:noFill/>
        </p:spPr>
        <p:txBody>
          <a:bodyPr wrap="square">
            <a:spAutoFit/>
          </a:bodyPr>
          <a:lstStyle/>
          <a:p>
            <a:pPr algn="ct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徒歩</a:t>
            </a:r>
            <a:r>
              <a:rPr lang="en-US" altLang="ja-JP" sz="600" kern="1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15</a:t>
            </a: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分</a:t>
            </a:r>
            <a:endParaRPr lang="ja-JP" altLang="ja-JP" sz="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19" name="図 118" descr="アイコン&#10;&#10;自動的に生成された説明">
            <a:extLst>
              <a:ext uri="{FF2B5EF4-FFF2-40B4-BE49-F238E27FC236}">
                <a16:creationId xmlns:a16="http://schemas.microsoft.com/office/drawing/2014/main" id="{35C28FD8-9637-4575-93A9-7065B50044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54315" y="4378972"/>
            <a:ext cx="127735" cy="119405"/>
          </a:xfrm>
          <a:prstGeom prst="rect">
            <a:avLst/>
          </a:prstGeom>
        </p:spPr>
      </p:pic>
      <p:sp>
        <p:nvSpPr>
          <p:cNvPr id="120" name="テキスト ボックス 119">
            <a:extLst>
              <a:ext uri="{FF2B5EF4-FFF2-40B4-BE49-F238E27FC236}">
                <a16:creationId xmlns:a16="http://schemas.microsoft.com/office/drawing/2014/main" id="{D3EDC5FB-6945-4AB8-B08F-5BBCBF1C0555}"/>
              </a:ext>
            </a:extLst>
          </p:cNvPr>
          <p:cNvSpPr txBox="1"/>
          <p:nvPr/>
        </p:nvSpPr>
        <p:spPr>
          <a:xfrm>
            <a:off x="1404695" y="1464839"/>
            <a:ext cx="2036487" cy="188051"/>
          </a:xfrm>
          <a:prstGeom prst="rect">
            <a:avLst/>
          </a:prstGeom>
          <a:noFill/>
        </p:spPr>
        <p:txBody>
          <a:bodyPr wrap="square">
            <a:spAutoFit/>
          </a:bodyPr>
          <a:lstStyle/>
          <a:p>
            <a:pPr algn="ctr"/>
            <a:r>
              <a:rPr kumimoji="1" lang="ja-JP" altLang="en-US" sz="700" dirty="0">
                <a:latin typeface="メイリオ" panose="020B0604030504040204" pitchFamily="50" charset="-128"/>
                <a:ea typeface="メイリオ" panose="020B0604030504040204" pitchFamily="50" charset="-128"/>
              </a:rPr>
              <a:t>所要時間</a:t>
            </a:r>
            <a:r>
              <a:rPr kumimoji="1" lang="en-US" altLang="ja-JP" sz="700" dirty="0">
                <a:latin typeface="メイリオ" panose="020B0604030504040204" pitchFamily="50" charset="-128"/>
                <a:ea typeface="メイリオ" panose="020B0604030504040204" pitchFamily="50" charset="-128"/>
              </a:rPr>
              <a:t>90</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solidFill>
                <a:schemeClr val="tx1"/>
              </a:solidFill>
              <a:latin typeface="メイリオ" panose="020B0604030504040204" pitchFamily="50" charset="-128"/>
              <a:ea typeface="メイリオ" panose="020B0604030504040204" pitchFamily="50" charset="-128"/>
            </a:endParaRPr>
          </a:p>
        </p:txBody>
      </p:sp>
      <p:sp>
        <p:nvSpPr>
          <p:cNvPr id="121" name="テキスト ボックス 120">
            <a:extLst>
              <a:ext uri="{FF2B5EF4-FFF2-40B4-BE49-F238E27FC236}">
                <a16:creationId xmlns:a16="http://schemas.microsoft.com/office/drawing/2014/main" id="{C95AC08A-2C76-44A4-A225-C7E048B2AF76}"/>
              </a:ext>
            </a:extLst>
          </p:cNvPr>
          <p:cNvSpPr txBox="1"/>
          <p:nvPr/>
        </p:nvSpPr>
        <p:spPr>
          <a:xfrm>
            <a:off x="1455496" y="2794510"/>
            <a:ext cx="2036487" cy="188051"/>
          </a:xfrm>
          <a:prstGeom prst="rect">
            <a:avLst/>
          </a:prstGeom>
          <a:noFill/>
        </p:spPr>
        <p:txBody>
          <a:bodyPr wrap="square">
            <a:spAutoFit/>
          </a:bodyPr>
          <a:lstStyle/>
          <a:p>
            <a:pPr algn="ctr"/>
            <a:r>
              <a:rPr kumimoji="1" lang="ja-JP" altLang="en-US" sz="700" dirty="0">
                <a:latin typeface="メイリオ" panose="020B0604030504040204" pitchFamily="50" charset="-128"/>
                <a:ea typeface="メイリオ" panose="020B0604030504040204" pitchFamily="50" charset="-128"/>
              </a:rPr>
              <a:t>所要時間</a:t>
            </a:r>
            <a:r>
              <a:rPr kumimoji="1" lang="en-US" altLang="ja-JP" sz="700" dirty="0">
                <a:latin typeface="メイリオ" panose="020B0604030504040204" pitchFamily="50" charset="-128"/>
                <a:ea typeface="メイリオ" panose="020B0604030504040204" pitchFamily="50" charset="-128"/>
              </a:rPr>
              <a:t>45</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solidFill>
                <a:schemeClr val="tx1"/>
              </a:solidFill>
              <a:latin typeface="メイリオ" panose="020B0604030504040204" pitchFamily="50" charset="-128"/>
              <a:ea typeface="メイリオ" panose="020B0604030504040204" pitchFamily="50" charset="-128"/>
            </a:endParaRPr>
          </a:p>
        </p:txBody>
      </p:sp>
      <p:sp>
        <p:nvSpPr>
          <p:cNvPr id="122" name="テキスト ボックス 121">
            <a:extLst>
              <a:ext uri="{FF2B5EF4-FFF2-40B4-BE49-F238E27FC236}">
                <a16:creationId xmlns:a16="http://schemas.microsoft.com/office/drawing/2014/main" id="{50D91BB2-A51A-45F6-8D76-50405C74BF33}"/>
              </a:ext>
            </a:extLst>
          </p:cNvPr>
          <p:cNvSpPr txBox="1"/>
          <p:nvPr/>
        </p:nvSpPr>
        <p:spPr>
          <a:xfrm>
            <a:off x="1437267" y="3842031"/>
            <a:ext cx="2036487" cy="188051"/>
          </a:xfrm>
          <a:prstGeom prst="rect">
            <a:avLst/>
          </a:prstGeom>
          <a:noFill/>
        </p:spPr>
        <p:txBody>
          <a:bodyPr wrap="square">
            <a:spAutoFit/>
          </a:bodyPr>
          <a:lstStyle/>
          <a:p>
            <a:pPr algn="ctr"/>
            <a:r>
              <a:rPr kumimoji="1" lang="ja-JP" altLang="en-US" sz="700" dirty="0">
                <a:latin typeface="メイリオ" panose="020B0604030504040204" pitchFamily="50" charset="-128"/>
                <a:ea typeface="メイリオ" panose="020B0604030504040204" pitchFamily="50" charset="-128"/>
              </a:rPr>
              <a:t>所要時間</a:t>
            </a:r>
            <a:r>
              <a:rPr kumimoji="1" lang="en-US" altLang="ja-JP" sz="700" dirty="0">
                <a:latin typeface="メイリオ" panose="020B0604030504040204" pitchFamily="50" charset="-128"/>
                <a:ea typeface="メイリオ" panose="020B0604030504040204" pitchFamily="50" charset="-128"/>
              </a:rPr>
              <a:t>45</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solidFill>
                <a:schemeClr val="tx1"/>
              </a:solidFill>
              <a:latin typeface="メイリオ" panose="020B0604030504040204" pitchFamily="50" charset="-128"/>
              <a:ea typeface="メイリオ" panose="020B0604030504040204" pitchFamily="50" charset="-128"/>
            </a:endParaRPr>
          </a:p>
        </p:txBody>
      </p:sp>
      <p:sp>
        <p:nvSpPr>
          <p:cNvPr id="123" name="テキスト ボックス 122">
            <a:extLst>
              <a:ext uri="{FF2B5EF4-FFF2-40B4-BE49-F238E27FC236}">
                <a16:creationId xmlns:a16="http://schemas.microsoft.com/office/drawing/2014/main" id="{11CD2CAB-9BF8-4D07-A894-B5C96B671772}"/>
              </a:ext>
            </a:extLst>
          </p:cNvPr>
          <p:cNvSpPr txBox="1"/>
          <p:nvPr/>
        </p:nvSpPr>
        <p:spPr>
          <a:xfrm>
            <a:off x="1569334" y="5129199"/>
            <a:ext cx="2036487" cy="188051"/>
          </a:xfrm>
          <a:prstGeom prst="rect">
            <a:avLst/>
          </a:prstGeom>
          <a:noFill/>
        </p:spPr>
        <p:txBody>
          <a:bodyPr wrap="square">
            <a:spAutoFit/>
          </a:bodyPr>
          <a:lstStyle/>
          <a:p>
            <a:pPr algn="ctr"/>
            <a:r>
              <a:rPr kumimoji="1" lang="ja-JP" altLang="en-US" sz="700" dirty="0">
                <a:latin typeface="メイリオ" panose="020B0604030504040204" pitchFamily="50" charset="-128"/>
                <a:ea typeface="メイリオ" panose="020B0604030504040204" pitchFamily="50" charset="-128"/>
              </a:rPr>
              <a:t>所要時間</a:t>
            </a:r>
            <a:r>
              <a:rPr kumimoji="1" lang="en-US" altLang="ja-JP" sz="700" dirty="0">
                <a:latin typeface="メイリオ" panose="020B0604030504040204" pitchFamily="50" charset="-128"/>
                <a:ea typeface="メイリオ" panose="020B0604030504040204" pitchFamily="50" charset="-128"/>
              </a:rPr>
              <a:t>45</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solidFill>
                <a:schemeClr val="tx1"/>
              </a:solidFill>
              <a:latin typeface="メイリオ" panose="020B0604030504040204" pitchFamily="50" charset="-128"/>
              <a:ea typeface="メイリオ" panose="020B0604030504040204" pitchFamily="50" charset="-128"/>
            </a:endParaRPr>
          </a:p>
        </p:txBody>
      </p:sp>
      <p:sp>
        <p:nvSpPr>
          <p:cNvPr id="89" name="正方形/長方形 88">
            <a:extLst>
              <a:ext uri="{FF2B5EF4-FFF2-40B4-BE49-F238E27FC236}">
                <a16:creationId xmlns:a16="http://schemas.microsoft.com/office/drawing/2014/main" id="{E7934F54-3E69-4C35-89CD-427AE87C31A6}"/>
              </a:ext>
            </a:extLst>
          </p:cNvPr>
          <p:cNvSpPr/>
          <p:nvPr/>
        </p:nvSpPr>
        <p:spPr>
          <a:xfrm>
            <a:off x="763803" y="5880497"/>
            <a:ext cx="2591385" cy="710086"/>
          </a:xfrm>
          <a:prstGeom prst="rect">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95" dirty="0">
              <a:solidFill>
                <a:schemeClr val="tx1"/>
              </a:solidFill>
              <a:latin typeface="メイリオ" panose="020B0604030504040204" pitchFamily="50" charset="-128"/>
              <a:ea typeface="メイリオ" panose="020B0604030504040204" pitchFamily="50" charset="-128"/>
            </a:endParaRPr>
          </a:p>
        </p:txBody>
      </p:sp>
      <p:sp>
        <p:nvSpPr>
          <p:cNvPr id="69" name="四角形: 角を丸くする 68">
            <a:extLst>
              <a:ext uri="{FF2B5EF4-FFF2-40B4-BE49-F238E27FC236}">
                <a16:creationId xmlns:a16="http://schemas.microsoft.com/office/drawing/2014/main" id="{09507B75-0D09-4183-A843-EEFE758CBC87}"/>
              </a:ext>
            </a:extLst>
          </p:cNvPr>
          <p:cNvSpPr/>
          <p:nvPr/>
        </p:nvSpPr>
        <p:spPr>
          <a:xfrm>
            <a:off x="4218915" y="4578183"/>
            <a:ext cx="6303180" cy="2410192"/>
          </a:xfrm>
          <a:prstGeom prst="roundRect">
            <a:avLst>
              <a:gd name="adj" fmla="val 0"/>
            </a:avLst>
          </a:prstGeom>
          <a:solidFill>
            <a:srgbClr val="FFFCF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21C4BE76-42F0-4890-987F-E5271D90F70E}"/>
              </a:ext>
            </a:extLst>
          </p:cNvPr>
          <p:cNvSpPr/>
          <p:nvPr/>
        </p:nvSpPr>
        <p:spPr>
          <a:xfrm>
            <a:off x="6237647" y="7260999"/>
            <a:ext cx="2308644" cy="26669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5" b="1" dirty="0">
                <a:solidFill>
                  <a:schemeClr val="bg1">
                    <a:lumMod val="95000"/>
                  </a:schemeClr>
                </a:solidFill>
                <a:latin typeface="メイリオ" panose="020B0604030504040204" pitchFamily="50" charset="-128"/>
                <a:ea typeface="メイリオ" panose="020B0604030504040204" pitchFamily="50" charset="-128"/>
              </a:rPr>
              <a:t>各自解散場所</a:t>
            </a:r>
            <a:endParaRPr kumimoji="1" lang="en-US" altLang="ja-JP" sz="1295" b="1" dirty="0">
              <a:solidFill>
                <a:schemeClr val="bg1">
                  <a:lumMod val="95000"/>
                </a:schemeClr>
              </a:solidFill>
              <a:latin typeface="メイリオ" panose="020B0604030504040204" pitchFamily="50" charset="-128"/>
              <a:ea typeface="メイリオ" panose="020B0604030504040204" pitchFamily="50" charset="-128"/>
            </a:endParaRPr>
          </a:p>
        </p:txBody>
      </p:sp>
      <p:pic>
        <p:nvPicPr>
          <p:cNvPr id="28" name="図 27" descr="港に停泊しているボート&#10;&#10;中程度の精度で自動的に生成された説明">
            <a:extLst>
              <a:ext uri="{FF2B5EF4-FFF2-40B4-BE49-F238E27FC236}">
                <a16:creationId xmlns:a16="http://schemas.microsoft.com/office/drawing/2014/main" id="{CEDDF8F8-2410-4401-A784-F467CB56E0E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67760" y="5664134"/>
            <a:ext cx="1430105" cy="1065858"/>
          </a:xfrm>
          <a:prstGeom prst="rect">
            <a:avLst/>
          </a:prstGeom>
          <a:effectLst>
            <a:outerShdw blurRad="50800" dist="38100" dir="5400000" algn="t" rotWithShape="0">
              <a:schemeClr val="tx1">
                <a:lumMod val="50000"/>
                <a:lumOff val="50000"/>
                <a:alpha val="40000"/>
              </a:schemeClr>
            </a:outerShdw>
          </a:effectLst>
        </p:spPr>
      </p:pic>
      <p:pic>
        <p:nvPicPr>
          <p:cNvPr id="30" name="図 29" descr="人, 屋外, 水, 民衆 が含まれている画像&#10;&#10;自動的に生成された説明">
            <a:extLst>
              <a:ext uri="{FF2B5EF4-FFF2-40B4-BE49-F238E27FC236}">
                <a16:creationId xmlns:a16="http://schemas.microsoft.com/office/drawing/2014/main" id="{51FD686A-3F5E-4B3E-B723-0B1F19EA36F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83892" y="5115870"/>
            <a:ext cx="1852175" cy="1309709"/>
          </a:xfrm>
          <a:prstGeom prst="rect">
            <a:avLst/>
          </a:prstGeom>
          <a:effectLst>
            <a:outerShdw blurRad="50800" dist="38100" dir="5400000" algn="t" rotWithShape="0">
              <a:schemeClr val="tx1">
                <a:lumMod val="50000"/>
                <a:lumOff val="50000"/>
                <a:alpha val="40000"/>
              </a:schemeClr>
            </a:outerShdw>
          </a:effectLst>
        </p:spPr>
      </p:pic>
      <p:pic>
        <p:nvPicPr>
          <p:cNvPr id="32" name="図 31" descr="桟橋にいる人たち&#10;&#10;自動的に生成された説明">
            <a:extLst>
              <a:ext uri="{FF2B5EF4-FFF2-40B4-BE49-F238E27FC236}">
                <a16:creationId xmlns:a16="http://schemas.microsoft.com/office/drawing/2014/main" id="{C6099C50-149C-497C-A227-23F97FF5519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383825" y="5664134"/>
            <a:ext cx="1595688" cy="1065858"/>
          </a:xfrm>
          <a:prstGeom prst="rect">
            <a:avLst/>
          </a:prstGeom>
          <a:effectLst>
            <a:outerShdw blurRad="50800" dist="38100" dir="5400000" algn="t" rotWithShape="0">
              <a:schemeClr val="tx1">
                <a:lumMod val="50000"/>
                <a:lumOff val="50000"/>
                <a:alpha val="40000"/>
              </a:schemeClr>
            </a:outerShdw>
          </a:effectLst>
        </p:spPr>
      </p:pic>
      <p:sp>
        <p:nvSpPr>
          <p:cNvPr id="68" name="テキスト ボックス 67">
            <a:extLst>
              <a:ext uri="{FF2B5EF4-FFF2-40B4-BE49-F238E27FC236}">
                <a16:creationId xmlns:a16="http://schemas.microsoft.com/office/drawing/2014/main" id="{2E37B845-9508-4DED-83EE-4A7309899EB2}"/>
              </a:ext>
            </a:extLst>
          </p:cNvPr>
          <p:cNvSpPr txBox="1"/>
          <p:nvPr/>
        </p:nvSpPr>
        <p:spPr>
          <a:xfrm>
            <a:off x="1670859" y="6018091"/>
            <a:ext cx="1869063" cy="430887"/>
          </a:xfrm>
          <a:prstGeom prst="rect">
            <a:avLst/>
          </a:prstGeom>
          <a:noFill/>
        </p:spPr>
        <p:txBody>
          <a:bodyPr wrap="square">
            <a:spAutoFit/>
          </a:bodyPr>
          <a:lstStyle/>
          <a:p>
            <a:pPr algn="ctr"/>
            <a:r>
              <a:rPr kumimoji="1" lang="ja-JP" altLang="en-US" sz="1100" b="1" dirty="0">
                <a:solidFill>
                  <a:schemeClr val="tx2"/>
                </a:solidFill>
                <a:latin typeface="メイリオ" panose="020B0604030504040204" pitchFamily="50" charset="-128"/>
                <a:ea typeface="メイリオ" panose="020B0604030504040204" pitchFamily="50" charset="-128"/>
              </a:rPr>
              <a:t>赤レンガ倉庫</a:t>
            </a:r>
            <a:endParaRPr kumimoji="1" lang="en-US" altLang="ja-JP" sz="1100" b="1" dirty="0">
              <a:solidFill>
                <a:schemeClr val="tx2"/>
              </a:solidFill>
              <a:latin typeface="メイリオ" panose="020B0604030504040204" pitchFamily="50" charset="-128"/>
              <a:ea typeface="メイリオ" panose="020B0604030504040204" pitchFamily="50" charset="-128"/>
            </a:endParaRPr>
          </a:p>
          <a:p>
            <a:pPr algn="ctr"/>
            <a:r>
              <a:rPr kumimoji="1" lang="ja-JP" altLang="en-US" sz="1100" b="1" dirty="0">
                <a:solidFill>
                  <a:schemeClr val="tx2"/>
                </a:solidFill>
                <a:latin typeface="メイリオ" panose="020B0604030504040204" pitchFamily="50" charset="-128"/>
                <a:ea typeface="メイリオ" panose="020B0604030504040204" pitchFamily="50" charset="-128"/>
              </a:rPr>
              <a:t>マリーンルージュ</a:t>
            </a:r>
            <a:endParaRPr lang="ja-JP" altLang="en-US" sz="1100" b="1" dirty="0">
              <a:solidFill>
                <a:schemeClr val="tx2"/>
              </a:solidFill>
            </a:endParaRPr>
          </a:p>
        </p:txBody>
      </p:sp>
      <p:sp>
        <p:nvSpPr>
          <p:cNvPr id="70" name="テキスト ボックス 69">
            <a:extLst>
              <a:ext uri="{FF2B5EF4-FFF2-40B4-BE49-F238E27FC236}">
                <a16:creationId xmlns:a16="http://schemas.microsoft.com/office/drawing/2014/main" id="{24CAD5F0-9DF5-4694-A3B5-8B3916A9F9BE}"/>
              </a:ext>
            </a:extLst>
          </p:cNvPr>
          <p:cNvSpPr txBox="1"/>
          <p:nvPr/>
        </p:nvSpPr>
        <p:spPr>
          <a:xfrm>
            <a:off x="6023626" y="4786441"/>
            <a:ext cx="3007330" cy="261610"/>
          </a:xfrm>
          <a:prstGeom prst="rect">
            <a:avLst/>
          </a:prstGeom>
          <a:noFill/>
        </p:spPr>
        <p:txBody>
          <a:bodyPr wrap="square">
            <a:spAutoFit/>
          </a:bodyPr>
          <a:lstStyle/>
          <a:p>
            <a:pPr algn="ctr"/>
            <a:r>
              <a:rPr kumimoji="1" lang="ja-JP" altLang="en-US" sz="1100" b="1" dirty="0">
                <a:solidFill>
                  <a:schemeClr val="tx2"/>
                </a:solidFill>
                <a:latin typeface="メイリオ" panose="020B0604030504040204" pitchFamily="50" charset="-128"/>
                <a:ea typeface="メイリオ" panose="020B0604030504040204" pitchFamily="50" charset="-128"/>
              </a:rPr>
              <a:t>八景島シーパラダイス</a:t>
            </a:r>
            <a:endParaRPr kumimoji="1" lang="en-US" altLang="ja-JP" sz="1100" b="1" dirty="0">
              <a:solidFill>
                <a:schemeClr val="tx2"/>
              </a:solidFill>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A402F8D8-F185-4F30-A60C-1FD4251E8E05}"/>
              </a:ext>
            </a:extLst>
          </p:cNvPr>
          <p:cNvSpPr txBox="1"/>
          <p:nvPr/>
        </p:nvSpPr>
        <p:spPr>
          <a:xfrm>
            <a:off x="4368088" y="5082680"/>
            <a:ext cx="4223662" cy="646331"/>
          </a:xfrm>
          <a:prstGeom prst="rect">
            <a:avLst/>
          </a:prstGeom>
          <a:noFill/>
        </p:spPr>
        <p:txBody>
          <a:bodyPr wrap="square">
            <a:spAutoFit/>
          </a:bodyPr>
          <a:lstStyle/>
          <a:p>
            <a:r>
              <a:rPr lang="ja-JP" altLang="en-US" sz="900" dirty="0">
                <a:solidFill>
                  <a:schemeClr val="tx2"/>
                </a:solidFill>
                <a:latin typeface="メイリオ" panose="020B0604030504040204" pitchFamily="50" charset="-128"/>
                <a:ea typeface="メイリオ" panose="020B0604030504040204" pitchFamily="50" charset="-128"/>
              </a:rPr>
              <a:t>横浜南部に位置する横浜八景島シーパラダイスは、水族館・遊園地・レストランなどが入った複合アミューズメント施設。</a:t>
            </a:r>
            <a:endParaRPr lang="en-US" altLang="ja-JP" sz="900" dirty="0">
              <a:solidFill>
                <a:schemeClr val="tx2"/>
              </a:solidFill>
              <a:latin typeface="メイリオ" panose="020B0604030504040204" pitchFamily="50" charset="-128"/>
              <a:ea typeface="メイリオ" panose="020B0604030504040204" pitchFamily="50" charset="-128"/>
            </a:endParaRPr>
          </a:p>
          <a:p>
            <a:r>
              <a:rPr lang="ja-JP" altLang="en-US" sz="900" dirty="0">
                <a:solidFill>
                  <a:schemeClr val="tx2"/>
                </a:solidFill>
                <a:latin typeface="メイリオ" panose="020B0604030504040204" pitchFamily="50" charset="-128"/>
                <a:ea typeface="メイリオ" panose="020B0604030504040204" pitchFamily="50" charset="-128"/>
              </a:rPr>
              <a:t>他にも、バックヤードツアーなど、キャリア教育プランも充実！</a:t>
            </a:r>
            <a:endParaRPr lang="en-US" altLang="ja-JP" sz="900" dirty="0">
              <a:solidFill>
                <a:schemeClr val="tx2"/>
              </a:solidFill>
              <a:latin typeface="メイリオ" panose="020B0604030504040204" pitchFamily="50" charset="-128"/>
              <a:ea typeface="メイリオ" panose="020B0604030504040204" pitchFamily="50" charset="-128"/>
            </a:endParaRPr>
          </a:p>
          <a:p>
            <a:r>
              <a:rPr lang="ja-JP" altLang="en-US" sz="900" dirty="0">
                <a:solidFill>
                  <a:schemeClr val="tx2"/>
                </a:solidFill>
                <a:latin typeface="メイリオ" panose="020B0604030504040204" pitchFamily="50" charset="-128"/>
                <a:ea typeface="メイリオ" panose="020B0604030504040204" pitchFamily="50" charset="-128"/>
              </a:rPr>
              <a:t>一日中楽しむことができます。</a:t>
            </a:r>
          </a:p>
        </p:txBody>
      </p:sp>
      <p:pic>
        <p:nvPicPr>
          <p:cNvPr id="5" name="グラフィックス 4" descr="海藻 単色塗りつぶし">
            <a:extLst>
              <a:ext uri="{FF2B5EF4-FFF2-40B4-BE49-F238E27FC236}">
                <a16:creationId xmlns:a16="http://schemas.microsoft.com/office/drawing/2014/main" id="{AB17CF98-DBCE-4848-B29C-93B83E8E96E9}"/>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2526890" flipH="1">
            <a:off x="9813079" y="6628484"/>
            <a:ext cx="893037" cy="747777"/>
          </a:xfrm>
          <a:prstGeom prst="rect">
            <a:avLst/>
          </a:prstGeom>
          <a:effectLst>
            <a:outerShdw blurRad="50800" dist="38100" dir="5400000" algn="t" rotWithShape="0">
              <a:schemeClr val="tx2">
                <a:lumMod val="20000"/>
                <a:lumOff val="80000"/>
                <a:alpha val="40000"/>
              </a:schemeClr>
            </a:outerShdw>
          </a:effectLst>
        </p:spPr>
      </p:pic>
      <p:sp>
        <p:nvSpPr>
          <p:cNvPr id="18" name="正方形/長方形 17">
            <a:extLst>
              <a:ext uri="{FF2B5EF4-FFF2-40B4-BE49-F238E27FC236}">
                <a16:creationId xmlns:a16="http://schemas.microsoft.com/office/drawing/2014/main" id="{F9D1A46D-47AF-4CAB-AD57-E86EC9985E7E}"/>
              </a:ext>
            </a:extLst>
          </p:cNvPr>
          <p:cNvSpPr/>
          <p:nvPr/>
        </p:nvSpPr>
        <p:spPr>
          <a:xfrm>
            <a:off x="4198314" y="4457517"/>
            <a:ext cx="6303179" cy="262800"/>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2</a:t>
            </a:r>
            <a:r>
              <a:rPr kumimoji="1" lang="ja-JP" altLang="en-US" sz="1600" b="1" dirty="0"/>
              <a:t>日目</a:t>
            </a:r>
            <a:endParaRPr kumimoji="1" lang="ja-JP" altLang="en-US" sz="2000" b="1" dirty="0"/>
          </a:p>
        </p:txBody>
      </p:sp>
      <p:sp>
        <p:nvSpPr>
          <p:cNvPr id="22" name="正方形/長方形 21">
            <a:extLst>
              <a:ext uri="{FF2B5EF4-FFF2-40B4-BE49-F238E27FC236}">
                <a16:creationId xmlns:a16="http://schemas.microsoft.com/office/drawing/2014/main" id="{EF2FB4D6-B1CB-4F66-8910-34330F3C05DA}"/>
              </a:ext>
            </a:extLst>
          </p:cNvPr>
          <p:cNvSpPr/>
          <p:nvPr/>
        </p:nvSpPr>
        <p:spPr>
          <a:xfrm>
            <a:off x="1321649" y="6807169"/>
            <a:ext cx="1615792" cy="34349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5" b="1" dirty="0">
                <a:solidFill>
                  <a:schemeClr val="bg1">
                    <a:lumMod val="95000"/>
                  </a:schemeClr>
                </a:solidFill>
                <a:latin typeface="メイリオ" panose="020B0604030504040204" pitchFamily="50" charset="-128"/>
                <a:ea typeface="メイリオ" panose="020B0604030504040204" pitchFamily="50" charset="-128"/>
              </a:rPr>
              <a:t>宿泊施設</a:t>
            </a:r>
            <a:endParaRPr kumimoji="1" lang="en-US" altLang="ja-JP" sz="1295" b="1" dirty="0">
              <a:solidFill>
                <a:schemeClr val="bg1">
                  <a:lumMod val="95000"/>
                </a:schemeClr>
              </a:solidFill>
              <a:latin typeface="メイリオ" panose="020B0604030504040204" pitchFamily="50" charset="-128"/>
              <a:ea typeface="メイリオ" panose="020B0604030504040204" pitchFamily="50" charset="-128"/>
            </a:endParaRPr>
          </a:p>
        </p:txBody>
      </p:sp>
      <p:pic>
        <p:nvPicPr>
          <p:cNvPr id="63" name="グラフィックス 62" descr="睡眠 単色塗りつぶし">
            <a:extLst>
              <a:ext uri="{FF2B5EF4-FFF2-40B4-BE49-F238E27FC236}">
                <a16:creationId xmlns:a16="http://schemas.microsoft.com/office/drawing/2014/main" id="{6B9A55D0-9804-4346-84E0-162C3832687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568874" y="6946577"/>
            <a:ext cx="316862" cy="201677"/>
          </a:xfrm>
          <a:prstGeom prst="rect">
            <a:avLst/>
          </a:prstGeom>
        </p:spPr>
      </p:pic>
      <p:pic>
        <p:nvPicPr>
          <p:cNvPr id="8" name="グラフィックス 7" descr="イルカ 単色塗りつぶし">
            <a:extLst>
              <a:ext uri="{FF2B5EF4-FFF2-40B4-BE49-F238E27FC236}">
                <a16:creationId xmlns:a16="http://schemas.microsoft.com/office/drawing/2014/main" id="{732CDD26-D8C9-4DA6-9B5B-658ACD9C8C2A}"/>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rot="1002586" flipH="1">
            <a:off x="9875933" y="4291000"/>
            <a:ext cx="921357" cy="818344"/>
          </a:xfrm>
          <a:prstGeom prst="rect">
            <a:avLst/>
          </a:prstGeom>
          <a:effectLst>
            <a:outerShdw blurRad="50800" dist="38100" dir="5400000" algn="t" rotWithShape="0">
              <a:schemeClr val="tx2">
                <a:lumMod val="20000"/>
                <a:lumOff val="80000"/>
                <a:alpha val="40000"/>
              </a:schemeClr>
            </a:outerShdw>
          </a:effectLst>
        </p:spPr>
      </p:pic>
      <p:pic>
        <p:nvPicPr>
          <p:cNvPr id="103" name="グラフィックス 102" descr="ランプ 単色塗りつぶし">
            <a:extLst>
              <a:ext uri="{FF2B5EF4-FFF2-40B4-BE49-F238E27FC236}">
                <a16:creationId xmlns:a16="http://schemas.microsoft.com/office/drawing/2014/main" id="{76638C6F-2964-4A20-ABB6-44FB1FA31804}"/>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342135" y="6916928"/>
            <a:ext cx="367231" cy="233736"/>
          </a:xfrm>
          <a:prstGeom prst="rect">
            <a:avLst/>
          </a:prstGeom>
        </p:spPr>
      </p:pic>
      <p:sp>
        <p:nvSpPr>
          <p:cNvPr id="124" name="テキスト ボックス 123">
            <a:extLst>
              <a:ext uri="{FF2B5EF4-FFF2-40B4-BE49-F238E27FC236}">
                <a16:creationId xmlns:a16="http://schemas.microsoft.com/office/drawing/2014/main" id="{1443988F-A6CD-4A0D-BF9E-ACCD382889E4}"/>
              </a:ext>
            </a:extLst>
          </p:cNvPr>
          <p:cNvSpPr txBox="1"/>
          <p:nvPr/>
        </p:nvSpPr>
        <p:spPr>
          <a:xfrm>
            <a:off x="1760577" y="6368914"/>
            <a:ext cx="1832716" cy="200055"/>
          </a:xfrm>
          <a:prstGeom prst="rect">
            <a:avLst/>
          </a:prstGeom>
          <a:noFill/>
        </p:spPr>
        <p:txBody>
          <a:bodyPr wrap="square">
            <a:spAutoFit/>
          </a:bodyPr>
          <a:lstStyle/>
          <a:p>
            <a:pPr algn="ctr"/>
            <a:r>
              <a:rPr kumimoji="1" lang="ja-JP" altLang="en-US" sz="700" dirty="0">
                <a:latin typeface="メイリオ" panose="020B0604030504040204" pitchFamily="50" charset="-128"/>
                <a:ea typeface="メイリオ" panose="020B0604030504040204" pitchFamily="50" charset="-128"/>
              </a:rPr>
              <a:t>所要時間</a:t>
            </a:r>
            <a:r>
              <a:rPr kumimoji="1" lang="en-US" altLang="ja-JP" sz="700" dirty="0">
                <a:latin typeface="メイリオ" panose="020B0604030504040204" pitchFamily="50" charset="-128"/>
                <a:ea typeface="メイリオ" panose="020B0604030504040204" pitchFamily="50" charset="-128"/>
              </a:rPr>
              <a:t>90</a:t>
            </a:r>
            <a:r>
              <a:rPr kumimoji="1" lang="ja-JP" altLang="en-US" sz="700" dirty="0">
                <a:latin typeface="メイリオ" panose="020B0604030504040204" pitchFamily="50" charset="-128"/>
                <a:ea typeface="メイリオ" panose="020B0604030504040204" pitchFamily="50" charset="-128"/>
              </a:rPr>
              <a:t>分</a:t>
            </a:r>
            <a:endParaRPr kumimoji="1" lang="en-US" altLang="ja-JP" sz="700" dirty="0">
              <a:solidFill>
                <a:schemeClr val="tx1"/>
              </a:solidFill>
              <a:latin typeface="メイリオ" panose="020B0604030504040204" pitchFamily="50" charset="-128"/>
              <a:ea typeface="メイリオ" panose="020B0604030504040204" pitchFamily="50" charset="-128"/>
            </a:endParaRPr>
          </a:p>
        </p:txBody>
      </p:sp>
      <p:pic>
        <p:nvPicPr>
          <p:cNvPr id="82" name="図 81" descr="ダイアグラム&#10;&#10;自動的に生成された説明">
            <a:extLst>
              <a:ext uri="{FF2B5EF4-FFF2-40B4-BE49-F238E27FC236}">
                <a16:creationId xmlns:a16="http://schemas.microsoft.com/office/drawing/2014/main" id="{7B76111D-5540-487D-9F15-A982A3948C4C}"/>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198314" y="978674"/>
            <a:ext cx="6323781" cy="3216563"/>
          </a:xfrm>
          <a:prstGeom prst="rect">
            <a:avLst/>
          </a:prstGeom>
          <a:effectLst>
            <a:outerShdw blurRad="50800" dist="38100" dir="5400000" algn="t" rotWithShape="0">
              <a:prstClr val="black">
                <a:alpha val="40000"/>
              </a:prstClr>
            </a:outerShdw>
          </a:effectLst>
        </p:spPr>
      </p:pic>
      <p:pic>
        <p:nvPicPr>
          <p:cNvPr id="16" name="グラフィックス 15" descr="巻き貝 単色塗りつぶし">
            <a:extLst>
              <a:ext uri="{FF2B5EF4-FFF2-40B4-BE49-F238E27FC236}">
                <a16:creationId xmlns:a16="http://schemas.microsoft.com/office/drawing/2014/main" id="{2C10FBF0-A16B-491F-8345-495C88F2B614}"/>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rot="20671114">
            <a:off x="9946734" y="6621343"/>
            <a:ext cx="264023" cy="246807"/>
          </a:xfrm>
          <a:prstGeom prst="rect">
            <a:avLst/>
          </a:prstGeom>
          <a:effectLst>
            <a:outerShdw blurRad="50800" dist="38100" dir="5400000" algn="t" rotWithShape="0">
              <a:schemeClr val="tx2">
                <a:lumMod val="20000"/>
                <a:lumOff val="80000"/>
                <a:alpha val="40000"/>
              </a:schemeClr>
            </a:outerShdw>
          </a:effectLst>
        </p:spPr>
      </p:pic>
      <p:sp>
        <p:nvSpPr>
          <p:cNvPr id="83" name="テキスト ボックス 82">
            <a:extLst>
              <a:ext uri="{FF2B5EF4-FFF2-40B4-BE49-F238E27FC236}">
                <a16:creationId xmlns:a16="http://schemas.microsoft.com/office/drawing/2014/main" id="{972FB570-7440-42F7-8D60-42EEEAA24B8F}"/>
              </a:ext>
            </a:extLst>
          </p:cNvPr>
          <p:cNvSpPr txBox="1"/>
          <p:nvPr/>
        </p:nvSpPr>
        <p:spPr>
          <a:xfrm>
            <a:off x="5546994" y="298675"/>
            <a:ext cx="3992819" cy="369332"/>
          </a:xfrm>
          <a:prstGeom prst="rect">
            <a:avLst/>
          </a:prstGeom>
          <a:noFill/>
        </p:spPr>
        <p:txBody>
          <a:bodyPr wrap="square">
            <a:spAutoFit/>
          </a:bodyPr>
          <a:lstStyle/>
          <a:p>
            <a:pPr algn="ctr"/>
            <a:r>
              <a:rPr kumimoji="1" lang="en-US" altLang="ja-JP" sz="1800" b="1" dirty="0">
                <a:solidFill>
                  <a:srgbClr val="F6284A"/>
                </a:solidFill>
                <a:latin typeface="メイリオ" panose="020B0604030504040204" pitchFamily="50" charset="-128"/>
                <a:ea typeface="メイリオ" panose="020B0604030504040204" pitchFamily="50" charset="-128"/>
              </a:rPr>
              <a:t>1</a:t>
            </a:r>
            <a:r>
              <a:rPr kumimoji="1" lang="ja-JP" altLang="en-US" sz="1800" b="1" dirty="0">
                <a:solidFill>
                  <a:srgbClr val="F6284A"/>
                </a:solidFill>
                <a:latin typeface="メイリオ" panose="020B0604030504040204" pitchFamily="50" charset="-128"/>
                <a:ea typeface="メイリオ" panose="020B0604030504040204" pitchFamily="50" charset="-128"/>
              </a:rPr>
              <a:t>泊</a:t>
            </a:r>
            <a:r>
              <a:rPr kumimoji="1" lang="en-US" altLang="ja-JP" sz="1800" b="1" dirty="0">
                <a:solidFill>
                  <a:srgbClr val="F6284A"/>
                </a:solidFill>
                <a:latin typeface="メイリオ" panose="020B0604030504040204" pitchFamily="50" charset="-128"/>
                <a:ea typeface="メイリオ" panose="020B0604030504040204" pitchFamily="50" charset="-128"/>
              </a:rPr>
              <a:t>2</a:t>
            </a:r>
            <a:r>
              <a:rPr kumimoji="1" lang="ja-JP" altLang="en-US" sz="1800" b="1" dirty="0">
                <a:solidFill>
                  <a:srgbClr val="F6284A"/>
                </a:solidFill>
                <a:latin typeface="メイリオ" panose="020B0604030504040204" pitchFamily="50" charset="-128"/>
                <a:ea typeface="メイリオ" panose="020B0604030504040204" pitchFamily="50" charset="-128"/>
              </a:rPr>
              <a:t>日　横浜満喫コース</a:t>
            </a:r>
          </a:p>
        </p:txBody>
      </p:sp>
      <p:cxnSp>
        <p:nvCxnSpPr>
          <p:cNvPr id="84" name="直線コネクタ 83">
            <a:extLst>
              <a:ext uri="{FF2B5EF4-FFF2-40B4-BE49-F238E27FC236}">
                <a16:creationId xmlns:a16="http://schemas.microsoft.com/office/drawing/2014/main" id="{66DD07AB-E51F-43F0-8482-CF990482181B}"/>
              </a:ext>
            </a:extLst>
          </p:cNvPr>
          <p:cNvCxnSpPr>
            <a:cxnSpLocks/>
          </p:cNvCxnSpPr>
          <p:nvPr/>
        </p:nvCxnSpPr>
        <p:spPr>
          <a:xfrm>
            <a:off x="5170306" y="652244"/>
            <a:ext cx="4515711" cy="0"/>
          </a:xfrm>
          <a:prstGeom prst="line">
            <a:avLst/>
          </a:prstGeom>
          <a:ln w="28575">
            <a:solidFill>
              <a:srgbClr val="F6284A"/>
            </a:solidFill>
            <a:prstDash val="sysDot"/>
          </a:ln>
        </p:spPr>
        <p:style>
          <a:lnRef idx="1">
            <a:schemeClr val="accent1"/>
          </a:lnRef>
          <a:fillRef idx="0">
            <a:schemeClr val="accent1"/>
          </a:fillRef>
          <a:effectRef idx="0">
            <a:schemeClr val="accent1"/>
          </a:effectRef>
          <a:fontRef idx="minor">
            <a:schemeClr val="tx1"/>
          </a:fontRef>
        </p:style>
      </p:cxnSp>
      <p:pic>
        <p:nvPicPr>
          <p:cNvPr id="92" name="図 91" descr="アイコン&#10;&#10;自動的に生成された説明">
            <a:extLst>
              <a:ext uri="{FF2B5EF4-FFF2-40B4-BE49-F238E27FC236}">
                <a16:creationId xmlns:a16="http://schemas.microsoft.com/office/drawing/2014/main" id="{B753A7CF-B480-4B90-ABA3-BB3020687B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392890" y="3051455"/>
            <a:ext cx="144573" cy="133422"/>
          </a:xfrm>
          <a:prstGeom prst="rect">
            <a:avLst/>
          </a:prstGeom>
        </p:spPr>
      </p:pic>
      <p:pic>
        <p:nvPicPr>
          <p:cNvPr id="93" name="図 92" descr="アイコン&#10;&#10;自動的に生成された説明">
            <a:extLst>
              <a:ext uri="{FF2B5EF4-FFF2-40B4-BE49-F238E27FC236}">
                <a16:creationId xmlns:a16="http://schemas.microsoft.com/office/drawing/2014/main" id="{CF15F5FD-3FE3-42F3-AA26-09B91AE575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320306" y="3198661"/>
            <a:ext cx="134603" cy="135154"/>
          </a:xfrm>
          <a:prstGeom prst="rect">
            <a:avLst/>
          </a:prstGeom>
        </p:spPr>
      </p:pic>
      <p:pic>
        <p:nvPicPr>
          <p:cNvPr id="94" name="図 93" descr="アイコン&#10;&#10;自動的に生成された説明">
            <a:extLst>
              <a:ext uri="{FF2B5EF4-FFF2-40B4-BE49-F238E27FC236}">
                <a16:creationId xmlns:a16="http://schemas.microsoft.com/office/drawing/2014/main" id="{9F8B76ED-79BB-4743-B902-62B2FAD214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82050" y="3220113"/>
            <a:ext cx="114546" cy="107077"/>
          </a:xfrm>
          <a:prstGeom prst="rect">
            <a:avLst/>
          </a:prstGeom>
        </p:spPr>
      </p:pic>
      <p:cxnSp>
        <p:nvCxnSpPr>
          <p:cNvPr id="73" name="直線矢印コネクタ 72">
            <a:extLst>
              <a:ext uri="{FF2B5EF4-FFF2-40B4-BE49-F238E27FC236}">
                <a16:creationId xmlns:a16="http://schemas.microsoft.com/office/drawing/2014/main" id="{76D3F99A-FDA3-42F1-B2F4-541F562E831F}"/>
              </a:ext>
            </a:extLst>
          </p:cNvPr>
          <p:cNvCxnSpPr>
            <a:cxnSpLocks/>
          </p:cNvCxnSpPr>
          <p:nvPr/>
        </p:nvCxnSpPr>
        <p:spPr>
          <a:xfrm>
            <a:off x="3949054" y="6259298"/>
            <a:ext cx="266634"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0" name="図 59" descr="アイコン&#10;&#10;自動的に生成された説明">
            <a:extLst>
              <a:ext uri="{FF2B5EF4-FFF2-40B4-BE49-F238E27FC236}">
                <a16:creationId xmlns:a16="http://schemas.microsoft.com/office/drawing/2014/main" id="{6821724B-FE7B-4367-B56B-8DFE0C3952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6886" y="5635563"/>
            <a:ext cx="127735" cy="119405"/>
          </a:xfrm>
          <a:prstGeom prst="rect">
            <a:avLst/>
          </a:prstGeom>
        </p:spPr>
      </p:pic>
      <p:sp>
        <p:nvSpPr>
          <p:cNvPr id="61" name="テキスト ボックス 60">
            <a:extLst>
              <a:ext uri="{FF2B5EF4-FFF2-40B4-BE49-F238E27FC236}">
                <a16:creationId xmlns:a16="http://schemas.microsoft.com/office/drawing/2014/main" id="{EDCAB770-166F-4DD7-BC7E-F5CA979AAD60}"/>
              </a:ext>
            </a:extLst>
          </p:cNvPr>
          <p:cNvSpPr txBox="1"/>
          <p:nvPr/>
        </p:nvSpPr>
        <p:spPr>
          <a:xfrm>
            <a:off x="2159546" y="5618293"/>
            <a:ext cx="755082" cy="184666"/>
          </a:xfrm>
          <a:prstGeom prst="rect">
            <a:avLst/>
          </a:prstGeom>
          <a:noFill/>
        </p:spPr>
        <p:txBody>
          <a:bodyPr wrap="square">
            <a:spAutoFit/>
          </a:bodyPr>
          <a:lstStyle/>
          <a:p>
            <a:pPr algn="ct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徒歩</a:t>
            </a:r>
            <a:r>
              <a:rPr lang="en-US"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ja-JP" sz="600" kern="100" dirty="0">
                <a:solidFill>
                  <a:srgbClr val="0070C0"/>
                </a:solidFill>
                <a:effectLst/>
                <a:latin typeface="メイリオ" panose="020B0604030504040204" pitchFamily="50" charset="-128"/>
                <a:ea typeface="メイリオ" panose="020B0604030504040204" pitchFamily="50" charset="-128"/>
                <a:cs typeface="Times New Roman" panose="02020603050405020304" pitchFamily="18" charset="0"/>
              </a:rPr>
              <a:t>分</a:t>
            </a:r>
            <a:endParaRPr lang="ja-JP" altLang="ja-JP" sz="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BB976CA2-78EC-CB8D-AD10-3DDF031F8F94}"/>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rot="1624770">
            <a:off x="3107670" y="5607905"/>
            <a:ext cx="648614" cy="631995"/>
          </a:xfrm>
          <a:prstGeom prst="rect">
            <a:avLst/>
          </a:prstGeom>
        </p:spPr>
      </p:pic>
      <p:pic>
        <p:nvPicPr>
          <p:cNvPr id="4" name="図 3">
            <a:extLst>
              <a:ext uri="{FF2B5EF4-FFF2-40B4-BE49-F238E27FC236}">
                <a16:creationId xmlns:a16="http://schemas.microsoft.com/office/drawing/2014/main" id="{F875FFAB-6CFE-0141-8A4E-D302F1B90E4E}"/>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788402" y="5915136"/>
            <a:ext cx="1094282" cy="607870"/>
          </a:xfrm>
          <a:prstGeom prst="rect">
            <a:avLst/>
          </a:prstGeom>
        </p:spPr>
      </p:pic>
    </p:spTree>
    <p:extLst>
      <p:ext uri="{BB962C8B-B14F-4D97-AF65-F5344CB8AC3E}">
        <p14:creationId xmlns:p14="http://schemas.microsoft.com/office/powerpoint/2010/main" val="265778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descr="ブックマーク 単色塗りつぶし">
            <a:extLst>
              <a:ext uri="{FF2B5EF4-FFF2-40B4-BE49-F238E27FC236}">
                <a16:creationId xmlns:a16="http://schemas.microsoft.com/office/drawing/2014/main" id="{A49D9CCB-B1A1-492F-9C61-7169AA01259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9777413" y="-17200"/>
            <a:ext cx="914400" cy="914400"/>
          </a:xfrm>
          <a:prstGeom prst="rect">
            <a:avLst/>
          </a:prstGeom>
          <a:effectLst>
            <a:outerShdw blurRad="50800" dist="38100" algn="l" rotWithShape="0">
              <a:schemeClr val="accent1">
                <a:lumMod val="60000"/>
                <a:lumOff val="40000"/>
                <a:alpha val="40000"/>
              </a:schemeClr>
            </a:outerShdw>
          </a:effectLst>
        </p:spPr>
      </p:pic>
      <p:sp>
        <p:nvSpPr>
          <p:cNvPr id="31" name="正方形/長方形 30">
            <a:extLst>
              <a:ext uri="{FF2B5EF4-FFF2-40B4-BE49-F238E27FC236}">
                <a16:creationId xmlns:a16="http://schemas.microsoft.com/office/drawing/2014/main" id="{C44FD8A3-4EC7-4D36-A615-D1D4CC7EFDF1}"/>
              </a:ext>
            </a:extLst>
          </p:cNvPr>
          <p:cNvSpPr/>
          <p:nvPr/>
        </p:nvSpPr>
        <p:spPr>
          <a:xfrm>
            <a:off x="90446" y="720504"/>
            <a:ext cx="10510921" cy="6729450"/>
          </a:xfrm>
          <a:prstGeom prst="rect">
            <a:avLst/>
          </a:prstGeom>
          <a:solidFill>
            <a:schemeClr val="bg1">
              <a:lumMod val="95000"/>
            </a:schemeClr>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98CA5601-CFE6-479F-B7DA-ED75DD60306C}"/>
              </a:ext>
            </a:extLst>
          </p:cNvPr>
          <p:cNvSpPr/>
          <p:nvPr/>
        </p:nvSpPr>
        <p:spPr>
          <a:xfrm>
            <a:off x="173255" y="830928"/>
            <a:ext cx="10342345" cy="3155569"/>
          </a:xfrm>
          <a:prstGeom prst="roundRect">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6F930985-0AC1-4A12-937F-1C17CF3B94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2797" y="1201004"/>
            <a:ext cx="3219473" cy="1814978"/>
          </a:xfrm>
          <a:prstGeom prst="rect">
            <a:avLst/>
          </a:prstGeom>
          <a:effectLst>
            <a:outerShdw blurRad="50800" dist="38100" dir="5400000" algn="t" rotWithShape="0">
              <a:prstClr val="black">
                <a:alpha val="40000"/>
              </a:prstClr>
            </a:outerShdw>
          </a:effectLst>
        </p:spPr>
      </p:pic>
      <p:sp>
        <p:nvSpPr>
          <p:cNvPr id="17" name="テキスト ボックス 16">
            <a:extLst>
              <a:ext uri="{FF2B5EF4-FFF2-40B4-BE49-F238E27FC236}">
                <a16:creationId xmlns:a16="http://schemas.microsoft.com/office/drawing/2014/main" id="{3FBEC4F9-703C-4720-8BCD-4F56627A4BFB}"/>
              </a:ext>
            </a:extLst>
          </p:cNvPr>
          <p:cNvSpPr txBox="1"/>
          <p:nvPr/>
        </p:nvSpPr>
        <p:spPr>
          <a:xfrm>
            <a:off x="672444" y="1314866"/>
            <a:ext cx="3631495" cy="369332"/>
          </a:xfrm>
          <a:prstGeom prst="rect">
            <a:avLst/>
          </a:prstGeom>
          <a:noFill/>
        </p:spPr>
        <p:txBody>
          <a:bodyPr wrap="square">
            <a:spAutoFit/>
          </a:bodyPr>
          <a:lstStyle/>
          <a:p>
            <a:r>
              <a:rPr lang="ja-JP" altLang="en-US" dirty="0">
                <a:solidFill>
                  <a:schemeClr val="tx1">
                    <a:lumMod val="75000"/>
                    <a:lumOff val="25000"/>
                  </a:schemeClr>
                </a:solidFill>
                <a:effectLst>
                  <a:outerShdw blurRad="50800" dist="38100" dir="5400000" algn="t" rotWithShape="0">
                    <a:schemeClr val="accent1">
                      <a:alpha val="40000"/>
                    </a:schemeClr>
                  </a:outerShdw>
                </a:effectLst>
                <a:latin typeface="メイリオ" panose="020B0604030504040204" pitchFamily="50" charset="-128"/>
                <a:ea typeface="メイリオ" panose="020B0604030504040204" pitchFamily="50" charset="-128"/>
              </a:rPr>
              <a:t>キャリア教育プログラム </a:t>
            </a:r>
            <a:r>
              <a:rPr lang="en-US" altLang="ja-JP" dirty="0">
                <a:solidFill>
                  <a:schemeClr val="tx1">
                    <a:lumMod val="75000"/>
                    <a:lumOff val="25000"/>
                  </a:schemeClr>
                </a:solidFill>
                <a:effectLst>
                  <a:outerShdw blurRad="50800" dist="38100" dir="5400000" algn="t" rotWithShape="0">
                    <a:schemeClr val="accent1">
                      <a:alpha val="40000"/>
                    </a:schemeClr>
                  </a:outerShdw>
                </a:effectLst>
                <a:latin typeface="メイリオ" panose="020B0604030504040204" pitchFamily="50" charset="-128"/>
                <a:ea typeface="メイリオ" panose="020B0604030504040204" pitchFamily="50" charset="-128"/>
              </a:rPr>
              <a:t>in </a:t>
            </a:r>
            <a:r>
              <a:rPr lang="ja-JP" altLang="en-US" dirty="0">
                <a:solidFill>
                  <a:schemeClr val="tx1">
                    <a:lumMod val="75000"/>
                    <a:lumOff val="25000"/>
                  </a:schemeClr>
                </a:solidFill>
                <a:effectLst>
                  <a:outerShdw blurRad="50800" dist="38100" dir="5400000" algn="t" rotWithShape="0">
                    <a:schemeClr val="accent1">
                      <a:alpha val="40000"/>
                    </a:schemeClr>
                  </a:outerShdw>
                </a:effectLst>
                <a:latin typeface="メイリオ" panose="020B0604030504040204" pitchFamily="50" charset="-128"/>
                <a:ea typeface="メイリオ" panose="020B0604030504040204" pitchFamily="50" charset="-128"/>
              </a:rPr>
              <a:t>横浜</a:t>
            </a:r>
          </a:p>
        </p:txBody>
      </p:sp>
      <p:sp>
        <p:nvSpPr>
          <p:cNvPr id="23" name="テキスト ボックス 22">
            <a:extLst>
              <a:ext uri="{FF2B5EF4-FFF2-40B4-BE49-F238E27FC236}">
                <a16:creationId xmlns:a16="http://schemas.microsoft.com/office/drawing/2014/main" id="{744269E2-079E-483B-9248-08980BD47972}"/>
              </a:ext>
            </a:extLst>
          </p:cNvPr>
          <p:cNvSpPr txBox="1"/>
          <p:nvPr/>
        </p:nvSpPr>
        <p:spPr>
          <a:xfrm>
            <a:off x="346941" y="3311471"/>
            <a:ext cx="5898356" cy="261610"/>
          </a:xfrm>
          <a:prstGeom prst="rect">
            <a:avLst/>
          </a:prstGeom>
          <a:noFill/>
        </p:spPr>
        <p:txBody>
          <a:bodyPr wrap="square">
            <a:spAutoFit/>
          </a:bodyPr>
          <a:lstStyle/>
          <a:p>
            <a:r>
              <a:rPr lang="ja-JP" altLang="en-US" sz="1100" dirty="0">
                <a:latin typeface="メイリオ" panose="020B0604030504040204" pitchFamily="50" charset="-128"/>
                <a:ea typeface="メイリオ" panose="020B0604030504040204" pitchFamily="50" charset="-128"/>
              </a:rPr>
              <a:t>https://business.yokohamajapan.com/education/program/</a:t>
            </a:r>
          </a:p>
        </p:txBody>
      </p:sp>
      <p:sp>
        <p:nvSpPr>
          <p:cNvPr id="24" name="テキスト ボックス 23">
            <a:extLst>
              <a:ext uri="{FF2B5EF4-FFF2-40B4-BE49-F238E27FC236}">
                <a16:creationId xmlns:a16="http://schemas.microsoft.com/office/drawing/2014/main" id="{7C1A7D4E-3AD9-4D8F-ABD6-9B7B5843F2A5}"/>
              </a:ext>
            </a:extLst>
          </p:cNvPr>
          <p:cNvSpPr txBox="1"/>
          <p:nvPr/>
        </p:nvSpPr>
        <p:spPr>
          <a:xfrm>
            <a:off x="351310" y="1890352"/>
            <a:ext cx="4297257" cy="769441"/>
          </a:xfrm>
          <a:prstGeom prst="rect">
            <a:avLst/>
          </a:prstGeom>
          <a:noFill/>
        </p:spPr>
        <p:txBody>
          <a:bodyPr wrap="square">
            <a:spAutoFit/>
          </a:bodyPr>
          <a:lstStyle/>
          <a:p>
            <a:r>
              <a:rPr lang="ja-JP" altLang="en-US" sz="1100" dirty="0">
                <a:latin typeface="メイリオ" panose="020B0604030504040204" pitchFamily="50" charset="-128"/>
                <a:ea typeface="メイリオ" panose="020B0604030504040204" pitchFamily="50" charset="-128"/>
              </a:rPr>
              <a:t>横浜市内で体験できるキャリア教育プログラムを紹介しています。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実際に企業や施設へ訪問し、生の職業に触れることで教育旅行における「主体的・対話的で深い学び」を実現します。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横浜だからこそできるキャリア教育を是非体験してください！</a:t>
            </a:r>
            <a:endParaRPr lang="en-US" altLang="ja-JP" sz="11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F274C4BC-1888-49C4-ADED-911D0531F74D}"/>
              </a:ext>
            </a:extLst>
          </p:cNvPr>
          <p:cNvSpPr txBox="1"/>
          <p:nvPr/>
        </p:nvSpPr>
        <p:spPr>
          <a:xfrm>
            <a:off x="308841" y="3135586"/>
            <a:ext cx="5494733" cy="246221"/>
          </a:xfrm>
          <a:prstGeom prst="rect">
            <a:avLst/>
          </a:prstGeom>
          <a:noFill/>
        </p:spPr>
        <p:txBody>
          <a:bodyPr wrap="square">
            <a:spAutoFit/>
          </a:bodyPr>
          <a:lstStyle/>
          <a:p>
            <a:r>
              <a:rPr lang="ja-JP" altLang="en-US" sz="1000" b="1" dirty="0">
                <a:solidFill>
                  <a:srgbClr val="FF0000"/>
                </a:solidFill>
                <a:latin typeface="メイリオ" panose="020B0604030504040204" pitchFamily="50" charset="-128"/>
                <a:ea typeface="メイリオ" panose="020B0604030504040204" pitchFamily="50" charset="-128"/>
              </a:rPr>
              <a:t>▼資料は横浜観光コンベンションビューロー</a:t>
            </a:r>
            <a:r>
              <a:rPr lang="en-US" altLang="ja-JP" sz="1000" b="1" dirty="0">
                <a:solidFill>
                  <a:srgbClr val="FF0000"/>
                </a:solidFill>
                <a:latin typeface="メイリオ" panose="020B0604030504040204" pitchFamily="50" charset="-128"/>
                <a:ea typeface="メイリオ" panose="020B0604030504040204" pitchFamily="50" charset="-128"/>
              </a:rPr>
              <a:t>HP</a:t>
            </a:r>
            <a:r>
              <a:rPr lang="ja-JP" altLang="en-US" sz="1000" b="1" dirty="0">
                <a:solidFill>
                  <a:srgbClr val="FF0000"/>
                </a:solidFill>
                <a:latin typeface="メイリオ" panose="020B0604030504040204" pitchFamily="50" charset="-128"/>
                <a:ea typeface="メイリオ" panose="020B0604030504040204" pitchFamily="50" charset="-128"/>
              </a:rPr>
              <a:t>からダウンロードできます！</a:t>
            </a:r>
            <a:endParaRPr lang="en-US" altLang="ja-JP" sz="1000" b="1" dirty="0">
              <a:solidFill>
                <a:srgbClr val="FF0000"/>
              </a:solidFill>
              <a:latin typeface="メイリオ" panose="020B0604030504040204" pitchFamily="50" charset="-128"/>
              <a:ea typeface="メイリオ" panose="020B0604030504040204" pitchFamily="50" charset="-128"/>
            </a:endParaRPr>
          </a:p>
        </p:txBody>
      </p:sp>
      <p:pic>
        <p:nvPicPr>
          <p:cNvPr id="20" name="図 19" descr="テキスト&#10;&#10;自動的に生成された説明">
            <a:extLst>
              <a:ext uri="{FF2B5EF4-FFF2-40B4-BE49-F238E27FC236}">
                <a16:creationId xmlns:a16="http://schemas.microsoft.com/office/drawing/2014/main" id="{47A2C8FA-3D4F-4236-9507-5E8724BF3A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70010">
            <a:off x="5962909" y="1901877"/>
            <a:ext cx="1797815" cy="1244641"/>
          </a:xfrm>
          <a:prstGeom prst="rect">
            <a:avLst/>
          </a:prstGeom>
          <a:effectLst>
            <a:outerShdw blurRad="50800" dist="38100" dir="5400000" algn="t" rotWithShape="0">
              <a:prstClr val="black">
                <a:alpha val="40000"/>
              </a:prstClr>
            </a:outerShdw>
          </a:effectLst>
        </p:spPr>
      </p:pic>
      <p:pic>
        <p:nvPicPr>
          <p:cNvPr id="29" name="図 28" descr="テキスト&#10;&#10;自動的に生成された説明">
            <a:extLst>
              <a:ext uri="{FF2B5EF4-FFF2-40B4-BE49-F238E27FC236}">
                <a16:creationId xmlns:a16="http://schemas.microsoft.com/office/drawing/2014/main" id="{E7010134-D0A1-41B3-879E-0689A7A1D7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976318">
            <a:off x="5088631" y="2361957"/>
            <a:ext cx="1797815" cy="1244641"/>
          </a:xfrm>
          <a:prstGeom prst="rect">
            <a:avLst/>
          </a:prstGeom>
          <a:effectLst>
            <a:outerShdw blurRad="50800" dist="38100" dir="5400000" algn="t" rotWithShape="0">
              <a:prstClr val="black">
                <a:alpha val="40000"/>
              </a:prstClr>
            </a:outerShdw>
          </a:effectLst>
        </p:spPr>
      </p:pic>
      <p:sp>
        <p:nvSpPr>
          <p:cNvPr id="41" name="テキスト ボックス 40">
            <a:extLst>
              <a:ext uri="{FF2B5EF4-FFF2-40B4-BE49-F238E27FC236}">
                <a16:creationId xmlns:a16="http://schemas.microsoft.com/office/drawing/2014/main" id="{803ED3F4-C1FF-4600-BD00-B2F053B18D21}"/>
              </a:ext>
            </a:extLst>
          </p:cNvPr>
          <p:cNvSpPr txBox="1"/>
          <p:nvPr/>
        </p:nvSpPr>
        <p:spPr>
          <a:xfrm>
            <a:off x="7134839" y="3390662"/>
            <a:ext cx="2484113" cy="369332"/>
          </a:xfrm>
          <a:prstGeom prst="rect">
            <a:avLst/>
          </a:prstGeom>
          <a:noFill/>
        </p:spPr>
        <p:txBody>
          <a:bodyPr wrap="square">
            <a:spAutoFit/>
          </a:bodyPr>
          <a:lstStyle/>
          <a:p>
            <a:r>
              <a:rPr lang="ja-JP" altLang="en-US" sz="900" dirty="0">
                <a:latin typeface="メイリオ" panose="020B0604030504040204" pitchFamily="50" charset="-128"/>
                <a:ea typeface="メイリオ" panose="020B0604030504040204" pitchFamily="50" charset="-128"/>
              </a:rPr>
              <a:t>エリア・人数・料金など体験に必要な情報を施設ごとにまとめています！</a:t>
            </a:r>
            <a:endParaRPr lang="en-US" altLang="ja-JP" sz="900"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5BC4CD9A-F629-4493-8C10-881CB33FBF68}"/>
              </a:ext>
            </a:extLst>
          </p:cNvPr>
          <p:cNvSpPr/>
          <p:nvPr/>
        </p:nvSpPr>
        <p:spPr>
          <a:xfrm>
            <a:off x="-287257" y="190475"/>
            <a:ext cx="6440531" cy="523220"/>
          </a:xfrm>
          <a:prstGeom prst="rect">
            <a:avLst/>
          </a:prstGeom>
          <a:noFill/>
        </p:spPr>
        <p:txBody>
          <a:bodyPr wrap="square">
            <a:spAutoFit/>
          </a:bodyPr>
          <a:lstStyle/>
          <a:p>
            <a:pPr algn="ctr">
              <a:defRPr/>
            </a:pPr>
            <a:r>
              <a:rPr lang="ja-JP" altLang="en-US" sz="2800" b="1" dirty="0">
                <a:ln w="0"/>
                <a:solidFill>
                  <a:schemeClr val="accent5">
                    <a:lumMod val="50000"/>
                  </a:schemeClr>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その他の教育旅行ガイドの紹介</a:t>
            </a:r>
          </a:p>
        </p:txBody>
      </p:sp>
      <p:pic>
        <p:nvPicPr>
          <p:cNvPr id="5" name="グラフィックス 4" descr="物語 単色塗りつぶし">
            <a:extLst>
              <a:ext uri="{FF2B5EF4-FFF2-40B4-BE49-F238E27FC236}">
                <a16:creationId xmlns:a16="http://schemas.microsoft.com/office/drawing/2014/main" id="{3A905AB8-2928-4759-9223-BBF1E44C198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0467093">
            <a:off x="192046" y="692230"/>
            <a:ext cx="753130" cy="753130"/>
          </a:xfrm>
          <a:prstGeom prst="rect">
            <a:avLst/>
          </a:prstGeom>
          <a:effectLst>
            <a:outerShdw blurRad="50800" dist="38100" dir="5400000" algn="t" rotWithShape="0">
              <a:schemeClr val="bg2">
                <a:lumMod val="90000"/>
                <a:alpha val="40000"/>
              </a:schemeClr>
            </a:outerShdw>
          </a:effectLst>
        </p:spPr>
      </p:pic>
      <p:sp>
        <p:nvSpPr>
          <p:cNvPr id="28" name="四角形: 角を丸くする 27">
            <a:extLst>
              <a:ext uri="{FF2B5EF4-FFF2-40B4-BE49-F238E27FC236}">
                <a16:creationId xmlns:a16="http://schemas.microsoft.com/office/drawing/2014/main" id="{12E2C2E3-6B99-40F5-A362-07F52A3F0C2F}"/>
              </a:ext>
            </a:extLst>
          </p:cNvPr>
          <p:cNvSpPr/>
          <p:nvPr/>
        </p:nvSpPr>
        <p:spPr>
          <a:xfrm>
            <a:off x="157339" y="4210278"/>
            <a:ext cx="10342345" cy="3155569"/>
          </a:xfrm>
          <a:prstGeom prst="roundRect">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テキスト&#10;&#10;自動的に生成された説明">
            <a:extLst>
              <a:ext uri="{FF2B5EF4-FFF2-40B4-BE49-F238E27FC236}">
                <a16:creationId xmlns:a16="http://schemas.microsoft.com/office/drawing/2014/main" id="{5ED2B02E-5AC1-4D0F-B94C-CB6723C5A3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8691" y="4733090"/>
            <a:ext cx="3219473" cy="2170008"/>
          </a:xfrm>
          <a:prstGeom prst="rect">
            <a:avLst/>
          </a:prstGeom>
          <a:effectLst>
            <a:outerShdw blurRad="50800" dist="38100" dir="5400000" algn="t" rotWithShape="0">
              <a:prstClr val="black">
                <a:alpha val="40000"/>
              </a:prstClr>
            </a:outerShdw>
          </a:effectLst>
        </p:spPr>
      </p:pic>
      <p:sp>
        <p:nvSpPr>
          <p:cNvPr id="19" name="テキスト ボックス 18">
            <a:extLst>
              <a:ext uri="{FF2B5EF4-FFF2-40B4-BE49-F238E27FC236}">
                <a16:creationId xmlns:a16="http://schemas.microsoft.com/office/drawing/2014/main" id="{09E04DB8-C6EA-4253-9093-F7C979790DFD}"/>
              </a:ext>
            </a:extLst>
          </p:cNvPr>
          <p:cNvSpPr txBox="1"/>
          <p:nvPr/>
        </p:nvSpPr>
        <p:spPr>
          <a:xfrm>
            <a:off x="6048357" y="4504026"/>
            <a:ext cx="4522367" cy="538609"/>
          </a:xfrm>
          <a:prstGeom prst="rect">
            <a:avLst/>
          </a:prstGeom>
          <a:noFill/>
        </p:spPr>
        <p:txBody>
          <a:bodyPr wrap="square">
            <a:spAutoFit/>
          </a:bodyPr>
          <a:lstStyle/>
          <a:p>
            <a:pPr algn="ctr"/>
            <a:r>
              <a:rPr lang="ja-JP" altLang="en-US" sz="1100" dirty="0">
                <a:solidFill>
                  <a:schemeClr val="tx1">
                    <a:lumMod val="75000"/>
                    <a:lumOff val="25000"/>
                  </a:schemeClr>
                </a:solidFill>
                <a:effectLst>
                  <a:outerShdw blurRad="50800" dist="38100" dir="5400000" algn="t" rotWithShape="0">
                    <a:schemeClr val="accent1">
                      <a:alpha val="40000"/>
                    </a:schemeClr>
                  </a:outerShdw>
                </a:effectLst>
                <a:latin typeface="メイリオ" panose="020B0604030504040204" pitchFamily="50" charset="-128"/>
                <a:ea typeface="メイリオ" panose="020B0604030504040204" pitchFamily="50" charset="-128"/>
              </a:rPr>
              <a:t>調べる・学ぶ・体験できる！</a:t>
            </a:r>
            <a:endParaRPr lang="en-US" altLang="ja-JP" sz="1100" dirty="0">
              <a:solidFill>
                <a:schemeClr val="tx1">
                  <a:lumMod val="75000"/>
                  <a:lumOff val="25000"/>
                </a:schemeClr>
              </a:solidFill>
              <a:effectLst>
                <a:outerShdw blurRad="50800" dist="38100" dir="5400000" algn="t" rotWithShape="0">
                  <a:schemeClr val="accent1">
                    <a:alpha val="40000"/>
                  </a:schemeClr>
                </a:outerShdw>
              </a:effectLst>
              <a:latin typeface="メイリオ" panose="020B0604030504040204" pitchFamily="50" charset="-128"/>
              <a:ea typeface="メイリオ" panose="020B0604030504040204" pitchFamily="50" charset="-128"/>
            </a:endParaRPr>
          </a:p>
          <a:p>
            <a:pPr algn="ctr"/>
            <a:r>
              <a:rPr lang="ja-JP" altLang="en-US" dirty="0">
                <a:solidFill>
                  <a:schemeClr val="tx1">
                    <a:lumMod val="75000"/>
                    <a:lumOff val="25000"/>
                  </a:schemeClr>
                </a:solidFill>
                <a:effectLst>
                  <a:outerShdw blurRad="50800" dist="38100" dir="5400000" algn="t" rotWithShape="0">
                    <a:schemeClr val="accent1">
                      <a:alpha val="40000"/>
                    </a:schemeClr>
                  </a:outerShdw>
                </a:effectLst>
                <a:latin typeface="メイリオ" panose="020B0604030504040204" pitchFamily="50" charset="-128"/>
                <a:ea typeface="メイリオ" panose="020B0604030504040204" pitchFamily="50" charset="-128"/>
              </a:rPr>
              <a:t>横浜</a:t>
            </a:r>
            <a:r>
              <a:rPr lang="en-US" altLang="ja-JP" dirty="0">
                <a:solidFill>
                  <a:schemeClr val="tx1">
                    <a:lumMod val="75000"/>
                    <a:lumOff val="25000"/>
                  </a:schemeClr>
                </a:solidFill>
                <a:effectLst>
                  <a:outerShdw blurRad="50800" dist="38100" dir="5400000" algn="t" rotWithShape="0">
                    <a:schemeClr val="accent1">
                      <a:alpha val="40000"/>
                    </a:schemeClr>
                  </a:outerShdw>
                </a:effectLst>
                <a:latin typeface="メイリオ" panose="020B0604030504040204" pitchFamily="50" charset="-128"/>
                <a:ea typeface="メイリオ" panose="020B0604030504040204" pitchFamily="50" charset="-128"/>
              </a:rPr>
              <a:t>SDGs</a:t>
            </a:r>
            <a:r>
              <a:rPr lang="ja-JP" altLang="en-US" dirty="0">
                <a:solidFill>
                  <a:schemeClr val="tx1">
                    <a:lumMod val="75000"/>
                    <a:lumOff val="25000"/>
                  </a:schemeClr>
                </a:solidFill>
                <a:effectLst>
                  <a:outerShdw blurRad="50800" dist="38100" dir="5400000" algn="t" rotWithShape="0">
                    <a:schemeClr val="accent1">
                      <a:alpha val="40000"/>
                    </a:schemeClr>
                  </a:outerShdw>
                </a:effectLst>
                <a:latin typeface="メイリオ" panose="020B0604030504040204" pitchFamily="50" charset="-128"/>
                <a:ea typeface="メイリオ" panose="020B0604030504040204" pitchFamily="50" charset="-128"/>
              </a:rPr>
              <a:t>探究学習ガイド</a:t>
            </a:r>
          </a:p>
        </p:txBody>
      </p:sp>
      <p:sp>
        <p:nvSpPr>
          <p:cNvPr id="21" name="テキスト ボックス 20">
            <a:extLst>
              <a:ext uri="{FF2B5EF4-FFF2-40B4-BE49-F238E27FC236}">
                <a16:creationId xmlns:a16="http://schemas.microsoft.com/office/drawing/2014/main" id="{384CC57C-3798-44ED-9847-19E07EF6FFF9}"/>
              </a:ext>
            </a:extLst>
          </p:cNvPr>
          <p:cNvSpPr txBox="1"/>
          <p:nvPr/>
        </p:nvSpPr>
        <p:spPr>
          <a:xfrm>
            <a:off x="6269552" y="6732003"/>
            <a:ext cx="5348286" cy="261610"/>
          </a:xfrm>
          <a:prstGeom prst="rect">
            <a:avLst/>
          </a:prstGeom>
          <a:noFill/>
        </p:spPr>
        <p:txBody>
          <a:bodyPr wrap="square">
            <a:spAutoFit/>
          </a:bodyPr>
          <a:lstStyle/>
          <a:p>
            <a:r>
              <a:rPr lang="ja-JP" altLang="en-US" sz="1100" dirty="0">
                <a:latin typeface="メイリオ" panose="020B0604030504040204" pitchFamily="50" charset="-128"/>
                <a:ea typeface="メイリオ" panose="020B0604030504040204" pitchFamily="50" charset="-128"/>
              </a:rPr>
              <a:t>https://business.yokohamajapan.com/education/sdgs/</a:t>
            </a:r>
          </a:p>
        </p:txBody>
      </p:sp>
      <p:sp>
        <p:nvSpPr>
          <p:cNvPr id="25" name="テキスト ボックス 24">
            <a:extLst>
              <a:ext uri="{FF2B5EF4-FFF2-40B4-BE49-F238E27FC236}">
                <a16:creationId xmlns:a16="http://schemas.microsoft.com/office/drawing/2014/main" id="{D9009DA7-714A-4A26-AC18-50EF064276B6}"/>
              </a:ext>
            </a:extLst>
          </p:cNvPr>
          <p:cNvSpPr txBox="1"/>
          <p:nvPr/>
        </p:nvSpPr>
        <p:spPr>
          <a:xfrm>
            <a:off x="6291546" y="5158992"/>
            <a:ext cx="4169995" cy="1277273"/>
          </a:xfrm>
          <a:prstGeom prst="rect">
            <a:avLst/>
          </a:prstGeom>
          <a:noFill/>
        </p:spPr>
        <p:txBody>
          <a:bodyPr wrap="square">
            <a:spAutoFit/>
          </a:bodyPr>
          <a:lstStyle/>
          <a:p>
            <a:r>
              <a:rPr lang="en-US" altLang="ja-JP" sz="1100" dirty="0">
                <a:latin typeface="メイリオ" panose="020B0604030504040204" pitchFamily="50" charset="-128"/>
                <a:ea typeface="メイリオ" panose="020B0604030504040204" pitchFamily="50" charset="-128"/>
              </a:rPr>
              <a:t>SDGs</a:t>
            </a:r>
            <a:r>
              <a:rPr lang="ja-JP" altLang="en-US" sz="1100" dirty="0">
                <a:latin typeface="メイリオ" panose="020B0604030504040204" pitchFamily="50" charset="-128"/>
                <a:ea typeface="メイリオ" panose="020B0604030504040204" pitchFamily="50" charset="-128"/>
              </a:rPr>
              <a:t>が学べるプログラムの紹介に特化したガイドです。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SDGs</a:t>
            </a:r>
            <a:r>
              <a:rPr lang="ja-JP" altLang="en-US" sz="1100" dirty="0">
                <a:latin typeface="メイリオ" panose="020B0604030504040204" pitchFamily="50" charset="-128"/>
                <a:ea typeface="メイリオ" panose="020B0604030504040204" pitchFamily="50" charset="-128"/>
              </a:rPr>
              <a:t>探究学習プログラム</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旅マエ</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旅アトセットプラン</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」では、一方的に企業の取り組みの話を聞き、体験するだけではなく、企業の担当者に生徒が考える</a:t>
            </a:r>
            <a:r>
              <a:rPr lang="en-US" altLang="ja-JP" sz="1100" dirty="0">
                <a:latin typeface="メイリオ" panose="020B0604030504040204" pitchFamily="50" charset="-128"/>
                <a:ea typeface="メイリオ" panose="020B0604030504040204" pitchFamily="50" charset="-128"/>
              </a:rPr>
              <a:t>SDGs</a:t>
            </a:r>
            <a:r>
              <a:rPr lang="ja-JP" altLang="en-US" sz="1100" dirty="0">
                <a:latin typeface="メイリオ" panose="020B0604030504040204" pitchFamily="50" charset="-128"/>
                <a:ea typeface="メイリオ" panose="020B0604030504040204" pitchFamily="50" charset="-128"/>
              </a:rPr>
              <a:t>の取り組みを発表し、フィードバックを貰える充実したプログラムとなっています。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その他にも市内で</a:t>
            </a:r>
            <a:r>
              <a:rPr lang="en-US" altLang="ja-JP" sz="1100" dirty="0">
                <a:latin typeface="メイリオ" panose="020B0604030504040204" pitchFamily="50" charset="-128"/>
                <a:ea typeface="メイリオ" panose="020B0604030504040204" pitchFamily="50" charset="-128"/>
              </a:rPr>
              <a:t>SDG</a:t>
            </a:r>
            <a:r>
              <a:rPr lang="ja-JP" altLang="en-US" sz="1100" dirty="0">
                <a:latin typeface="メイリオ" panose="020B0604030504040204" pitchFamily="50" charset="-128"/>
                <a:ea typeface="メイリオ" panose="020B0604030504040204" pitchFamily="50" charset="-128"/>
              </a:rPr>
              <a:t>ｓに取り組む企業や施設を多数ご紹介しております。</a:t>
            </a:r>
            <a:endParaRPr lang="en-US" altLang="ja-JP" sz="11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3F663DEE-4775-40FC-BAC2-89022243EFBC}"/>
              </a:ext>
            </a:extLst>
          </p:cNvPr>
          <p:cNvSpPr txBox="1"/>
          <p:nvPr/>
        </p:nvSpPr>
        <p:spPr>
          <a:xfrm>
            <a:off x="6240977" y="6575119"/>
            <a:ext cx="5494733" cy="246221"/>
          </a:xfrm>
          <a:prstGeom prst="rect">
            <a:avLst/>
          </a:prstGeom>
          <a:noFill/>
        </p:spPr>
        <p:txBody>
          <a:bodyPr wrap="square">
            <a:spAutoFit/>
          </a:bodyPr>
          <a:lstStyle/>
          <a:p>
            <a:r>
              <a:rPr lang="ja-JP" altLang="en-US" sz="1000" b="1" dirty="0">
                <a:solidFill>
                  <a:srgbClr val="FF0000"/>
                </a:solidFill>
                <a:latin typeface="メイリオ" panose="020B0604030504040204" pitchFamily="50" charset="-128"/>
                <a:ea typeface="メイリオ" panose="020B0604030504040204" pitchFamily="50" charset="-128"/>
              </a:rPr>
              <a:t>▼資料は横浜観光コンベンションビューロー</a:t>
            </a:r>
            <a:r>
              <a:rPr lang="en-US" altLang="ja-JP" sz="1000" b="1" dirty="0">
                <a:solidFill>
                  <a:srgbClr val="FF0000"/>
                </a:solidFill>
                <a:latin typeface="メイリオ" panose="020B0604030504040204" pitchFamily="50" charset="-128"/>
                <a:ea typeface="メイリオ" panose="020B0604030504040204" pitchFamily="50" charset="-128"/>
              </a:rPr>
              <a:t>HP</a:t>
            </a:r>
            <a:r>
              <a:rPr lang="ja-JP" altLang="en-US" sz="1000" b="1" dirty="0">
                <a:solidFill>
                  <a:srgbClr val="FF0000"/>
                </a:solidFill>
                <a:latin typeface="メイリオ" panose="020B0604030504040204" pitchFamily="50" charset="-128"/>
                <a:ea typeface="メイリオ" panose="020B0604030504040204" pitchFamily="50" charset="-128"/>
              </a:rPr>
              <a:t>からダウンロードできます！</a:t>
            </a:r>
            <a:endParaRPr lang="en-US" altLang="ja-JP" sz="1000" b="1" dirty="0">
              <a:solidFill>
                <a:srgbClr val="FF0000"/>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B067792A-70F7-4D3E-BBED-61C4295E5263}"/>
              </a:ext>
            </a:extLst>
          </p:cNvPr>
          <p:cNvSpPr txBox="1"/>
          <p:nvPr/>
        </p:nvSpPr>
        <p:spPr>
          <a:xfrm>
            <a:off x="3592047" y="5289767"/>
            <a:ext cx="2495437" cy="230832"/>
          </a:xfrm>
          <a:prstGeom prst="rect">
            <a:avLst/>
          </a:prstGeom>
          <a:noFill/>
        </p:spPr>
        <p:txBody>
          <a:bodyPr wrap="square">
            <a:spAutoFit/>
          </a:bodyPr>
          <a:lstStyle/>
          <a:p>
            <a:r>
              <a:rPr lang="ja-JP" altLang="en-US" sz="900" dirty="0">
                <a:latin typeface="メイリオ" panose="020B0604030504040204" pitchFamily="50" charset="-128"/>
                <a:ea typeface="メイリオ" panose="020B0604030504040204" pitchFamily="50" charset="-128"/>
              </a:rPr>
              <a:t>＼探求学習に使用できるワークシート付！／</a:t>
            </a:r>
            <a:endParaRPr lang="en-US" altLang="ja-JP" sz="900" dirty="0">
              <a:latin typeface="メイリオ" panose="020B0604030504040204" pitchFamily="50" charset="-128"/>
              <a:ea typeface="メイリオ" panose="020B0604030504040204" pitchFamily="50" charset="-128"/>
            </a:endParaRPr>
          </a:p>
        </p:txBody>
      </p:sp>
      <p:pic>
        <p:nvPicPr>
          <p:cNvPr id="35" name="図 34" descr="テキスト が含まれている画像&#10;&#10;自動的に生成された説明">
            <a:extLst>
              <a:ext uri="{FF2B5EF4-FFF2-40B4-BE49-F238E27FC236}">
                <a16:creationId xmlns:a16="http://schemas.microsoft.com/office/drawing/2014/main" id="{AD1BC855-BB9A-4269-9F1D-00BBA21B4FE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1057597">
            <a:off x="2912443" y="5611097"/>
            <a:ext cx="1695762" cy="1198828"/>
          </a:xfrm>
          <a:prstGeom prst="rect">
            <a:avLst/>
          </a:prstGeom>
          <a:effectLst>
            <a:outerShdw blurRad="50800" dist="38100" dir="5400000" algn="t" rotWithShape="0">
              <a:prstClr val="black">
                <a:alpha val="40000"/>
              </a:prstClr>
            </a:outerShdw>
          </a:effectLst>
        </p:spPr>
      </p:pic>
      <p:pic>
        <p:nvPicPr>
          <p:cNvPr id="33" name="図 32" descr="テキスト, アプリケーション&#10;&#10;自動的に生成された説明">
            <a:extLst>
              <a:ext uri="{FF2B5EF4-FFF2-40B4-BE49-F238E27FC236}">
                <a16:creationId xmlns:a16="http://schemas.microsoft.com/office/drawing/2014/main" id="{02F54650-81B8-402D-8006-D22239DE1DA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2203">
            <a:off x="4531681" y="5671633"/>
            <a:ext cx="1645372" cy="1163205"/>
          </a:xfrm>
          <a:prstGeom prst="rect">
            <a:avLst/>
          </a:prstGeom>
          <a:effectLst>
            <a:outerShdw blurRad="50800" dist="38100" dir="5400000" algn="t" rotWithShape="0">
              <a:prstClr val="black">
                <a:alpha val="40000"/>
              </a:prstClr>
            </a:outerShdw>
          </a:effectLst>
        </p:spPr>
      </p:pic>
      <p:pic>
        <p:nvPicPr>
          <p:cNvPr id="7" name="グラフィックス 6" descr="鉛筆 単色塗りつぶし">
            <a:extLst>
              <a:ext uri="{FF2B5EF4-FFF2-40B4-BE49-F238E27FC236}">
                <a16:creationId xmlns:a16="http://schemas.microsoft.com/office/drawing/2014/main" id="{982EB8B3-BCD9-45DE-890F-C73705D22F0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680317" y="4168059"/>
            <a:ext cx="781225" cy="781225"/>
          </a:xfrm>
          <a:prstGeom prst="rect">
            <a:avLst/>
          </a:prstGeom>
          <a:effectLst>
            <a:outerShdw blurRad="50800" dist="38100" dir="2700000" algn="tl" rotWithShape="0">
              <a:schemeClr val="bg2">
                <a:lumMod val="90000"/>
                <a:alpha val="40000"/>
              </a:schemeClr>
            </a:outerShdw>
          </a:effectLst>
        </p:spPr>
      </p:pic>
    </p:spTree>
    <p:extLst>
      <p:ext uri="{BB962C8B-B14F-4D97-AF65-F5344CB8AC3E}">
        <p14:creationId xmlns:p14="http://schemas.microsoft.com/office/powerpoint/2010/main" val="427539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B68A624-0B17-4522-94A9-47D140E52F2A}"/>
              </a:ext>
            </a:extLst>
          </p:cNvPr>
          <p:cNvSpPr/>
          <p:nvPr/>
        </p:nvSpPr>
        <p:spPr>
          <a:xfrm>
            <a:off x="152400" y="97091"/>
            <a:ext cx="10388600" cy="734510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8DC09EE-8491-4840-8EDC-C339ED19FF92}"/>
              </a:ext>
            </a:extLst>
          </p:cNvPr>
          <p:cNvSpPr txBox="1"/>
          <p:nvPr/>
        </p:nvSpPr>
        <p:spPr>
          <a:xfrm>
            <a:off x="3691431" y="314901"/>
            <a:ext cx="3570208" cy="461665"/>
          </a:xfrm>
          <a:prstGeom prst="rect">
            <a:avLst/>
          </a:prstGeom>
          <a:noFill/>
          <a:effectLst>
            <a:outerShdw blurRad="50800" dist="38100" dir="5400000" algn="t" rotWithShape="0">
              <a:schemeClr val="accent2">
                <a:lumMod val="40000"/>
                <a:lumOff val="60000"/>
                <a:alpha val="40000"/>
              </a:schemeClr>
            </a:outerShdw>
          </a:effectLst>
        </p:spPr>
        <p:txBody>
          <a:bodyPr wrap="none" rtlCol="0">
            <a:spAutoFit/>
          </a:bodyPr>
          <a:lstStyle/>
          <a:p>
            <a:r>
              <a:rPr kumimoji="1" lang="ja-JP" altLang="en-US" sz="2400" b="1" dirty="0">
                <a:solidFill>
                  <a:srgbClr val="0081E2"/>
                </a:solidFill>
                <a:latin typeface="メイリオ" panose="020B0604030504040204" pitchFamily="50" charset="-128"/>
                <a:ea typeface="メイリオ" panose="020B0604030504040204" pitchFamily="50" charset="-128"/>
              </a:rPr>
              <a:t>エリア＆施設全域マップ</a:t>
            </a:r>
          </a:p>
        </p:txBody>
      </p:sp>
      <p:pic>
        <p:nvPicPr>
          <p:cNvPr id="4" name="Graphic 1" descr="Marker">
            <a:extLst>
              <a:ext uri="{FF2B5EF4-FFF2-40B4-BE49-F238E27FC236}">
                <a16:creationId xmlns:a16="http://schemas.microsoft.com/office/drawing/2014/main" id="{B0F12CFB-5665-4A93-9EE3-ED9374FB403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67142" y="277674"/>
            <a:ext cx="438589" cy="438589"/>
          </a:xfrm>
          <a:prstGeom prst="rect">
            <a:avLst/>
          </a:prstGeom>
          <a:effectLst>
            <a:outerShdw blurRad="50800" dist="38100" dir="5400000" algn="t" rotWithShape="0">
              <a:schemeClr val="accent2">
                <a:lumMod val="40000"/>
                <a:lumOff val="60000"/>
                <a:alpha val="40000"/>
              </a:schemeClr>
            </a:outerShdw>
          </a:effectLst>
        </p:spPr>
      </p:pic>
      <p:pic>
        <p:nvPicPr>
          <p:cNvPr id="11" name="図 10" descr="マップ&#10;&#10;自動的に生成された説明">
            <a:extLst>
              <a:ext uri="{FF2B5EF4-FFF2-40B4-BE49-F238E27FC236}">
                <a16:creationId xmlns:a16="http://schemas.microsoft.com/office/drawing/2014/main" id="{CA7061F2-A658-4199-94AC-643D6D5AF1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406" y="740790"/>
            <a:ext cx="9525000" cy="6549166"/>
          </a:xfrm>
          <a:prstGeom prst="rect">
            <a:avLst/>
          </a:prstGeom>
          <a:effectLst>
            <a:outerShdw blurRad="50800" dist="38100" dir="5400000" algn="t" rotWithShape="0">
              <a:prstClr val="black">
                <a:alpha val="40000"/>
              </a:prstClr>
            </a:outerShdw>
          </a:effectLst>
        </p:spPr>
      </p:pic>
      <p:sp>
        <p:nvSpPr>
          <p:cNvPr id="2" name="正方形/長方形 1">
            <a:extLst>
              <a:ext uri="{FF2B5EF4-FFF2-40B4-BE49-F238E27FC236}">
                <a16:creationId xmlns:a16="http://schemas.microsoft.com/office/drawing/2014/main" id="{8E4B390B-6D27-D560-6703-F6B828E6E1B8}"/>
              </a:ext>
            </a:extLst>
          </p:cNvPr>
          <p:cNvSpPr/>
          <p:nvPr/>
        </p:nvSpPr>
        <p:spPr>
          <a:xfrm>
            <a:off x="2193131" y="3412331"/>
            <a:ext cx="378619" cy="83344"/>
          </a:xfrm>
          <a:prstGeom prst="rect">
            <a:avLst/>
          </a:prstGeom>
          <a:solidFill>
            <a:srgbClr val="F2F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2393C275-1966-A11A-32DA-85C1ED51D5D5}"/>
              </a:ext>
            </a:extLst>
          </p:cNvPr>
          <p:cNvSpPr/>
          <p:nvPr/>
        </p:nvSpPr>
        <p:spPr>
          <a:xfrm>
            <a:off x="2126456" y="3286125"/>
            <a:ext cx="135732" cy="139303"/>
          </a:xfrm>
          <a:prstGeom prst="ellipse">
            <a:avLst/>
          </a:prstGeom>
          <a:solidFill>
            <a:srgbClr val="F2F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318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524B0C6-FFC8-40DD-8001-8501B3463BBA}"/>
              </a:ext>
            </a:extLst>
          </p:cNvPr>
          <p:cNvSpPr/>
          <p:nvPr/>
        </p:nvSpPr>
        <p:spPr>
          <a:xfrm>
            <a:off x="142081" y="107282"/>
            <a:ext cx="10388600" cy="734510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6E69688-6F4E-4E7B-81BA-8A9189236EDD}"/>
              </a:ext>
            </a:extLst>
          </p:cNvPr>
          <p:cNvSpPr txBox="1"/>
          <p:nvPr/>
        </p:nvSpPr>
        <p:spPr>
          <a:xfrm>
            <a:off x="4022467" y="298593"/>
            <a:ext cx="2646878" cy="461665"/>
          </a:xfrm>
          <a:prstGeom prst="rect">
            <a:avLst/>
          </a:prstGeom>
          <a:noFill/>
        </p:spPr>
        <p:txBody>
          <a:bodyPr wrap="none" rtlCol="0">
            <a:spAutoFit/>
          </a:bodyPr>
          <a:lstStyle/>
          <a:p>
            <a:r>
              <a:rPr kumimoji="1" lang="ja-JP" altLang="en-US" sz="2400" b="1" dirty="0">
                <a:solidFill>
                  <a:srgbClr val="0081E2"/>
                </a:solidFill>
                <a:effectLst>
                  <a:outerShdw blurRad="50800" dist="38100" dir="5400000" algn="t" rotWithShape="0">
                    <a:schemeClr val="accent2">
                      <a:lumMod val="40000"/>
                      <a:lumOff val="60000"/>
                      <a:alpha val="40000"/>
                    </a:schemeClr>
                  </a:outerShdw>
                </a:effectLst>
                <a:latin typeface="メイリオ" panose="020B0604030504040204" pitchFamily="50" charset="-128"/>
                <a:ea typeface="メイリオ" panose="020B0604030504040204" pitchFamily="50" charset="-128"/>
              </a:rPr>
              <a:t>エリア別施設一覧</a:t>
            </a:r>
          </a:p>
        </p:txBody>
      </p:sp>
      <p:pic>
        <p:nvPicPr>
          <p:cNvPr id="9" name="図 8">
            <a:extLst>
              <a:ext uri="{FF2B5EF4-FFF2-40B4-BE49-F238E27FC236}">
                <a16:creationId xmlns:a16="http://schemas.microsoft.com/office/drawing/2014/main" id="{034D5FD1-C52E-4575-908D-17CF8AC8C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664" y="872824"/>
            <a:ext cx="4767242" cy="4198867"/>
          </a:xfrm>
          <a:prstGeom prst="rect">
            <a:avLst/>
          </a:prstGeom>
        </p:spPr>
      </p:pic>
      <p:pic>
        <p:nvPicPr>
          <p:cNvPr id="10" name="図 9">
            <a:extLst>
              <a:ext uri="{FF2B5EF4-FFF2-40B4-BE49-F238E27FC236}">
                <a16:creationId xmlns:a16="http://schemas.microsoft.com/office/drawing/2014/main" id="{E3834DFD-A2E6-42BF-BBEF-8133F0C898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664" y="5381044"/>
            <a:ext cx="4767242" cy="1726438"/>
          </a:xfrm>
          <a:prstGeom prst="rect">
            <a:avLst/>
          </a:prstGeom>
        </p:spPr>
      </p:pic>
      <p:pic>
        <p:nvPicPr>
          <p:cNvPr id="11" name="図 10">
            <a:extLst>
              <a:ext uri="{FF2B5EF4-FFF2-40B4-BE49-F238E27FC236}">
                <a16:creationId xmlns:a16="http://schemas.microsoft.com/office/drawing/2014/main" id="{EEF5E0E7-D6BE-4B56-8AAE-24F2C72D03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59832" y="868461"/>
            <a:ext cx="4767242" cy="703364"/>
          </a:xfrm>
          <a:prstGeom prst="rect">
            <a:avLst/>
          </a:prstGeom>
        </p:spPr>
      </p:pic>
      <p:pic>
        <p:nvPicPr>
          <p:cNvPr id="14" name="図 13">
            <a:extLst>
              <a:ext uri="{FF2B5EF4-FFF2-40B4-BE49-F238E27FC236}">
                <a16:creationId xmlns:a16="http://schemas.microsoft.com/office/drawing/2014/main" id="{087E158F-D449-413B-A5E7-93884F590A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9832" y="1663789"/>
            <a:ext cx="4767242" cy="1385413"/>
          </a:xfrm>
          <a:prstGeom prst="rect">
            <a:avLst/>
          </a:prstGeom>
        </p:spPr>
      </p:pic>
      <p:pic>
        <p:nvPicPr>
          <p:cNvPr id="16" name="図 15">
            <a:extLst>
              <a:ext uri="{FF2B5EF4-FFF2-40B4-BE49-F238E27FC236}">
                <a16:creationId xmlns:a16="http://schemas.microsoft.com/office/drawing/2014/main" id="{3A1E3D1C-82E3-4951-A2EF-2A6813666C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59832" y="3153902"/>
            <a:ext cx="4767242" cy="703364"/>
          </a:xfrm>
          <a:prstGeom prst="rect">
            <a:avLst/>
          </a:prstGeom>
        </p:spPr>
      </p:pic>
      <p:pic>
        <p:nvPicPr>
          <p:cNvPr id="17" name="図 16">
            <a:extLst>
              <a:ext uri="{FF2B5EF4-FFF2-40B4-BE49-F238E27FC236}">
                <a16:creationId xmlns:a16="http://schemas.microsoft.com/office/drawing/2014/main" id="{4DD9C877-DEE1-4EA3-B844-CBEF8AEB42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59832" y="3964099"/>
            <a:ext cx="4767242" cy="3360515"/>
          </a:xfrm>
          <a:prstGeom prst="rect">
            <a:avLst/>
          </a:prstGeom>
        </p:spPr>
      </p:pic>
      <p:sp>
        <p:nvSpPr>
          <p:cNvPr id="2" name="正方形/長方形 1">
            <a:extLst>
              <a:ext uri="{FF2B5EF4-FFF2-40B4-BE49-F238E27FC236}">
                <a16:creationId xmlns:a16="http://schemas.microsoft.com/office/drawing/2014/main" id="{43B7FD2D-435D-3CEC-89FA-9683DCE13DCC}"/>
              </a:ext>
            </a:extLst>
          </p:cNvPr>
          <p:cNvSpPr/>
          <p:nvPr/>
        </p:nvSpPr>
        <p:spPr>
          <a:xfrm>
            <a:off x="604838" y="3536157"/>
            <a:ext cx="4722018" cy="1404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9385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3D10E8C7-8AAA-4A64-8358-0CDF4D93ADB3}"/>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FF975AC4-FF81-4092-86E7-3B71F162510D}"/>
              </a:ext>
            </a:extLst>
          </p:cNvPr>
          <p:cNvSpPr/>
          <p:nvPr/>
        </p:nvSpPr>
        <p:spPr>
          <a:xfrm>
            <a:off x="293710" y="212855"/>
            <a:ext cx="10019254" cy="653598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B59E2B23-04B6-4C68-929B-EE4DA390E070}"/>
              </a:ext>
            </a:extLst>
          </p:cNvPr>
          <p:cNvSpPr/>
          <p:nvPr/>
        </p:nvSpPr>
        <p:spPr>
          <a:xfrm>
            <a:off x="7310812" y="10868"/>
            <a:ext cx="2939696" cy="13141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6490104B-0D93-475C-9AD0-E9FEB307BDB0}"/>
              </a:ext>
            </a:extLst>
          </p:cNvPr>
          <p:cNvSpPr/>
          <p:nvPr/>
        </p:nvSpPr>
        <p:spPr>
          <a:xfrm>
            <a:off x="262421" y="2572403"/>
            <a:ext cx="4334979" cy="4396722"/>
          </a:xfrm>
          <a:prstGeom prst="rect">
            <a:avLst/>
          </a:prstGeom>
          <a:blipFill>
            <a:blip r:embed="rId4">
              <a:extLst>
                <a:ext uri="{28A0092B-C50C-407E-A947-70E740481C1C}">
                  <a14:useLocalDpi xmlns:a14="http://schemas.microsoft.com/office/drawing/2010/main"/>
                </a:ext>
              </a:extLst>
            </a:blip>
            <a:tile tx="0" ty="0" sx="100000" sy="100000" flip="none" algn="tl"/>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E6081DE-6899-4B24-83D9-864B5ABEF1A8}"/>
              </a:ext>
            </a:extLst>
          </p:cNvPr>
          <p:cNvSpPr txBox="1"/>
          <p:nvPr/>
        </p:nvSpPr>
        <p:spPr>
          <a:xfrm>
            <a:off x="274806" y="1685139"/>
            <a:ext cx="5449223" cy="830997"/>
          </a:xfrm>
          <a:prstGeom prst="rect">
            <a:avLst/>
          </a:prstGeom>
          <a:noFill/>
        </p:spPr>
        <p:txBody>
          <a:bodyPr wrap="square">
            <a:spAutoFit/>
          </a:bodyPr>
          <a:lstStyle/>
          <a:p>
            <a:r>
              <a:rPr lang="ja-JP" altLang="en-US"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横浜・八景島シーパラダイスは、水族館・遊園地・ショッピングモール・</a:t>
            </a:r>
            <a:endParaRPr lang="en-US" altLang="ja-JP"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レストラン・ホテル・マリーナ等を含む複合型海洋レジャー施設。</a:t>
            </a:r>
            <a:endParaRPr lang="en-US" altLang="ja-JP"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200" dirty="0">
                <a:solidFill>
                  <a:schemeClr val="accent1"/>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海・島・生きものをテーマにしたシーパラならではの</a:t>
            </a:r>
            <a:r>
              <a:rPr lang="ja-JP" altLang="en-US"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学習・体験プログラムをご用意しております。</a:t>
            </a:r>
            <a:endParaRPr lang="en-US" altLang="ja-JP"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5D5FAEFD-9FBE-44C8-9C51-339011DC12A3}"/>
              </a:ext>
            </a:extLst>
          </p:cNvPr>
          <p:cNvSpPr txBox="1"/>
          <p:nvPr/>
        </p:nvSpPr>
        <p:spPr>
          <a:xfrm>
            <a:off x="7402737" y="6849616"/>
            <a:ext cx="3319146" cy="577081"/>
          </a:xfrm>
          <a:prstGeom prst="rect">
            <a:avLst/>
          </a:prstGeom>
          <a:noFill/>
        </p:spPr>
        <p:txBody>
          <a:bodyPr wrap="square">
            <a:spAutoFit/>
          </a:bodyPr>
          <a:lstStyle/>
          <a:p>
            <a:r>
              <a:rPr lang="en-US" altLang="ja-JP" sz="1050" dirty="0">
                <a:latin typeface="メイリオ" panose="020B0604030504040204" pitchFamily="50" charset="-128"/>
                <a:ea typeface="メイリオ" panose="020B0604030504040204" pitchFamily="50" charset="-128"/>
              </a:rPr>
              <a:t>TEL</a:t>
            </a:r>
            <a:r>
              <a:rPr lang="ja-JP" altLang="en-US" sz="1050" dirty="0">
                <a:latin typeface="メイリオ" panose="020B0604030504040204" pitchFamily="50" charset="-128"/>
                <a:ea typeface="メイリオ" panose="020B0604030504040204" pitchFamily="50" charset="-128"/>
              </a:rPr>
              <a:t>：０４５</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７８８</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９６３２　予約：要　</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駐車場：大型バス最大９０台</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住所：</a:t>
            </a:r>
            <a:r>
              <a:rPr lang="zh-CN" altLang="en-US" sz="1050" dirty="0">
                <a:latin typeface="メイリオ" panose="020B0604030504040204" pitchFamily="50" charset="-128"/>
                <a:ea typeface="メイリオ" panose="020B0604030504040204" pitchFamily="50" charset="-128"/>
              </a:rPr>
              <a:t>横浜市金沢区八景島</a:t>
            </a:r>
            <a:endParaRPr lang="ja-JP" altLang="en-US" sz="1050"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BF15A5A7-5CAF-4435-8B74-263D1F5CBB24}"/>
              </a:ext>
            </a:extLst>
          </p:cNvPr>
          <p:cNvSpPr/>
          <p:nvPr/>
        </p:nvSpPr>
        <p:spPr>
          <a:xfrm>
            <a:off x="6355983" y="-1786"/>
            <a:ext cx="1746775" cy="908816"/>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0B3804A3-F685-4F74-8881-25F1C7387ED2}"/>
              </a:ext>
            </a:extLst>
          </p:cNvPr>
          <p:cNvSpPr/>
          <p:nvPr/>
        </p:nvSpPr>
        <p:spPr>
          <a:xfrm>
            <a:off x="9162177" y="831013"/>
            <a:ext cx="1071903" cy="6568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5AC8D7DC-2975-41F7-8E89-5CD8A512D270}"/>
              </a:ext>
            </a:extLst>
          </p:cNvPr>
          <p:cNvSpPr txBox="1"/>
          <p:nvPr/>
        </p:nvSpPr>
        <p:spPr>
          <a:xfrm>
            <a:off x="7110476" y="366997"/>
            <a:ext cx="3113790" cy="646331"/>
          </a:xfrm>
          <a:prstGeom prst="rect">
            <a:avLst/>
          </a:prstGeom>
          <a:noFill/>
        </p:spPr>
        <p:txBody>
          <a:bodyPr wrap="square" rtlCol="0">
            <a:spAutoFit/>
          </a:bodyPr>
          <a:lstStyle/>
          <a:p>
            <a:pPr algn="r"/>
            <a:r>
              <a:rPr kumimoji="1" lang="ja-JP" altLang="en-US" sz="3600" b="1" dirty="0">
                <a:ln w="3175">
                  <a:solidFill>
                    <a:schemeClr val="bg1"/>
                  </a:solidFill>
                </a:ln>
                <a:solidFill>
                  <a:schemeClr val="accent4">
                    <a:lumMod val="50000"/>
                  </a:schemeClr>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A-OTF じゅん Pro 101" panose="020F0300000000000000" pitchFamily="34" charset="-128"/>
              </a:rPr>
              <a:t>キャリア教育　</a:t>
            </a:r>
            <a:endParaRPr kumimoji="1" lang="ja-JP" altLang="en-US" sz="2400" b="1" dirty="0">
              <a:ln w="3175">
                <a:solidFill>
                  <a:schemeClr val="bg1"/>
                </a:solidFill>
              </a:ln>
              <a:solidFill>
                <a:schemeClr val="accent4">
                  <a:lumMod val="50000"/>
                </a:schemeClr>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A-OTF じゅん Pro 101" panose="020F0300000000000000" pitchFamily="34" charset="-128"/>
            </a:endParaRPr>
          </a:p>
        </p:txBody>
      </p:sp>
      <p:pic>
        <p:nvPicPr>
          <p:cNvPr id="56" name="グラフィックス 55" descr="物語 枠線">
            <a:extLst>
              <a:ext uri="{FF2B5EF4-FFF2-40B4-BE49-F238E27FC236}">
                <a16:creationId xmlns:a16="http://schemas.microsoft.com/office/drawing/2014/main" id="{69AF322B-F309-4D65-99FE-CC502509331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81330" y="5114936"/>
            <a:ext cx="1428149" cy="1428149"/>
          </a:xfrm>
          <a:prstGeom prst="rect">
            <a:avLst/>
          </a:prstGeom>
        </p:spPr>
      </p:pic>
      <p:sp>
        <p:nvSpPr>
          <p:cNvPr id="5" name="テキスト ボックス 4">
            <a:extLst>
              <a:ext uri="{FF2B5EF4-FFF2-40B4-BE49-F238E27FC236}">
                <a16:creationId xmlns:a16="http://schemas.microsoft.com/office/drawing/2014/main" id="{4F290569-E1BC-4DEA-B5D6-5A489D74488C}"/>
              </a:ext>
            </a:extLst>
          </p:cNvPr>
          <p:cNvSpPr txBox="1"/>
          <p:nvPr/>
        </p:nvSpPr>
        <p:spPr>
          <a:xfrm>
            <a:off x="296753" y="2645008"/>
            <a:ext cx="4275247" cy="4154984"/>
          </a:xfrm>
          <a:prstGeom prst="rect">
            <a:avLst/>
          </a:prstGeom>
          <a:noFill/>
        </p:spPr>
        <p:txBody>
          <a:bodyPr wrap="square">
            <a:spAutoFit/>
          </a:bodyPr>
          <a:lstStyle/>
          <a:p>
            <a:r>
              <a:rPr lang="ja-JP" altLang="en-US" sz="1100" b="1" dirty="0">
                <a:latin typeface="メイリオ" panose="020B0604030504040204" pitchFamily="50" charset="-128"/>
                <a:ea typeface="メイリオ" panose="020B0604030504040204" pitchFamily="50" charset="-128"/>
              </a:rPr>
              <a:t>■バックヤードツアー</a:t>
            </a:r>
            <a:endParaRPr lang="en-US" altLang="ja-JP" sz="11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飼育スタッフの解説を聞きながら水族館内の展示やバックヤードをご見学いただけます。</a:t>
            </a:r>
            <a:endParaRPr lang="en-US" altLang="ja-JP" sz="1100" dirty="0">
              <a:latin typeface="メイリオ" panose="020B0604030504040204" pitchFamily="50" charset="-128"/>
              <a:ea typeface="メイリオ" panose="020B0604030504040204" pitchFamily="50" charset="-128"/>
            </a:endParaRPr>
          </a:p>
          <a:p>
            <a:r>
              <a:rPr lang="ja-JP" altLang="en-US" sz="1100" b="1" u="sng" dirty="0">
                <a:latin typeface="メイリオ" panose="020B0604030504040204" pitchFamily="50" charset="-128"/>
                <a:ea typeface="メイリオ" panose="020B0604030504040204" pitchFamily="50" charset="-128"/>
              </a:rPr>
              <a:t>ツアーテーマ：①</a:t>
            </a:r>
            <a:r>
              <a:rPr lang="en-US" altLang="ja-JP" sz="1100" b="1" u="sng" dirty="0">
                <a:latin typeface="メイリオ" panose="020B0604030504040204" pitchFamily="50" charset="-128"/>
                <a:ea typeface="メイリオ" panose="020B0604030504040204" pitchFamily="50" charset="-128"/>
              </a:rPr>
              <a:t>SDG</a:t>
            </a:r>
            <a:r>
              <a:rPr lang="ja-JP" altLang="en-US" sz="1100" b="1" u="sng" dirty="0" err="1">
                <a:latin typeface="メイリオ" panose="020B0604030504040204" pitchFamily="50" charset="-128"/>
                <a:ea typeface="メイリオ" panose="020B0604030504040204" pitchFamily="50" charset="-128"/>
              </a:rPr>
              <a:t>ｓ</a:t>
            </a:r>
            <a:r>
              <a:rPr lang="ja-JP" altLang="en-US" sz="1100" b="1" u="sng" dirty="0">
                <a:latin typeface="メイリオ" panose="020B0604030504040204" pitchFamily="50" charset="-128"/>
                <a:ea typeface="メイリオ" panose="020B0604030504040204" pitchFamily="50" charset="-128"/>
              </a:rPr>
              <a:t>への取り組み　②生物飼育について</a:t>
            </a:r>
            <a:endParaRPr lang="en-US" altLang="ja-JP" sz="1100" b="1" u="sng"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事前に上記の中からご希望のテーマをお選びいただきます。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●料金：５００円　●定員１回４５名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●開催時間：ご相談ください。（所要時間約３０分）</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■シーパラ飼育スタッフの特別授業</a:t>
            </a:r>
            <a:endParaRPr lang="en-US" altLang="ja-JP" sz="11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アクアスタジアム（イルカショーの会場）にて、飼育スタッフがレクチャーを行います。</a:t>
            </a:r>
            <a:endParaRPr lang="en-US" altLang="ja-JP" sz="1100" dirty="0">
              <a:latin typeface="メイリオ" panose="020B0604030504040204" pitchFamily="50" charset="-128"/>
              <a:ea typeface="メイリオ" panose="020B0604030504040204" pitchFamily="50" charset="-128"/>
            </a:endParaRPr>
          </a:p>
          <a:p>
            <a:r>
              <a:rPr lang="ja-JP" altLang="en-US" sz="1100" b="1" u="sng" dirty="0">
                <a:latin typeface="メイリオ" panose="020B0604030504040204" pitchFamily="50" charset="-128"/>
                <a:ea typeface="メイリオ" panose="020B0604030504040204" pitchFamily="50" charset="-128"/>
              </a:rPr>
              <a:t>授業テーマ：①</a:t>
            </a:r>
            <a:r>
              <a:rPr lang="en-US" altLang="ja-JP" sz="1100" b="1" u="sng" dirty="0">
                <a:latin typeface="メイリオ" panose="020B0604030504040204" pitchFamily="50" charset="-128"/>
                <a:ea typeface="メイリオ" panose="020B0604030504040204" pitchFamily="50" charset="-128"/>
              </a:rPr>
              <a:t>SDG</a:t>
            </a:r>
            <a:r>
              <a:rPr lang="ja-JP" altLang="en-US" sz="1100" b="1" u="sng" dirty="0" err="1">
                <a:latin typeface="メイリオ" panose="020B0604030504040204" pitchFamily="50" charset="-128"/>
                <a:ea typeface="メイリオ" panose="020B0604030504040204" pitchFamily="50" charset="-128"/>
              </a:rPr>
              <a:t>ｓ</a:t>
            </a:r>
            <a:r>
              <a:rPr lang="ja-JP" altLang="en-US" sz="1100" b="1" u="sng" dirty="0">
                <a:latin typeface="メイリオ" panose="020B0604030504040204" pitchFamily="50" charset="-128"/>
                <a:ea typeface="メイリオ" panose="020B0604030504040204" pitchFamily="50" charset="-128"/>
              </a:rPr>
              <a:t>への取り組み　②水族館の仕事</a:t>
            </a:r>
            <a:endParaRPr lang="en-US" altLang="ja-JP" sz="1100" b="1" u="sng"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　　　　</a:t>
            </a:r>
            <a:r>
              <a:rPr lang="ja-JP" altLang="en-US" sz="1100" b="1" u="sng" dirty="0">
                <a:latin typeface="メイリオ" panose="020B0604030504040204" pitchFamily="50" charset="-128"/>
                <a:ea typeface="メイリオ" panose="020B0604030504040204" pitchFamily="50" charset="-128"/>
              </a:rPr>
              <a:t>（ドルフィントレーナ編</a:t>
            </a:r>
            <a:r>
              <a:rPr lang="en-US" altLang="ja-JP" sz="1100" b="1" u="sng" dirty="0">
                <a:latin typeface="メイリオ" panose="020B0604030504040204" pitchFamily="50" charset="-128"/>
                <a:ea typeface="メイリオ" panose="020B0604030504040204" pitchFamily="50" charset="-128"/>
              </a:rPr>
              <a:t>or</a:t>
            </a:r>
            <a:r>
              <a:rPr lang="ja-JP" altLang="en-US" sz="1100" b="1" u="sng" dirty="0">
                <a:latin typeface="メイリオ" panose="020B0604030504040204" pitchFamily="50" charset="-128"/>
                <a:ea typeface="メイリオ" panose="020B0604030504040204" pitchFamily="50" charset="-128"/>
              </a:rPr>
              <a:t>飼育スタッフ（魚類）編）</a:t>
            </a:r>
            <a:endParaRPr lang="en-US" altLang="ja-JP" sz="1100" b="1" u="sng"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●料金：２００円　●定員３００名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●開催時間：ご相談ください。（所要時間約２０分）</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■東京湾ワンダーウォッチャーズ</a:t>
            </a:r>
            <a:endParaRPr lang="en-US" altLang="ja-JP" sz="11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東京湾に浮かぶ水族館「うみファーム」で海のごみ問題・環境問題について考える</a:t>
            </a:r>
            <a:r>
              <a:rPr lang="en-US" altLang="ja-JP" sz="1100" dirty="0">
                <a:latin typeface="メイリオ" panose="020B0604030504040204" pitchFamily="50" charset="-128"/>
                <a:ea typeface="メイリオ" panose="020B0604030504040204" pitchFamily="50" charset="-128"/>
              </a:rPr>
              <a:t>SDG</a:t>
            </a:r>
            <a:r>
              <a:rPr lang="ja-JP" altLang="en-US" sz="1100" dirty="0" err="1">
                <a:latin typeface="メイリオ" panose="020B0604030504040204" pitchFamily="50" charset="-128"/>
                <a:ea typeface="メイリオ" panose="020B0604030504040204" pitchFamily="50" charset="-128"/>
              </a:rPr>
              <a:t>ｓ</a:t>
            </a:r>
            <a:r>
              <a:rPr lang="ja-JP" altLang="en-US" sz="1100" dirty="0">
                <a:latin typeface="メイリオ" panose="020B0604030504040204" pitchFamily="50" charset="-128"/>
                <a:ea typeface="メイリオ" panose="020B0604030504040204" pitchFamily="50" charset="-128"/>
              </a:rPr>
              <a:t>教育プログラムです。</a:t>
            </a:r>
            <a:endParaRPr lang="en-US" altLang="ja-JP" sz="1100" dirty="0">
              <a:latin typeface="メイリオ" panose="020B0604030504040204" pitchFamily="50" charset="-128"/>
              <a:ea typeface="メイリオ" panose="020B0604030504040204" pitchFamily="50" charset="-128"/>
            </a:endParaRPr>
          </a:p>
          <a:p>
            <a:r>
              <a:rPr lang="ja-JP" altLang="en-US" sz="1100">
                <a:latin typeface="メイリオ" panose="020B0604030504040204" pitchFamily="50" charset="-128"/>
                <a:ea typeface="メイリオ" panose="020B0604030504040204" pitchFamily="50" charset="-128"/>
              </a:rPr>
              <a:t>●料金：６００円</a:t>
            </a:r>
            <a:r>
              <a:rPr lang="ja-JP" altLang="en-US" sz="1100" dirty="0">
                <a:latin typeface="メイリオ" panose="020B0604030504040204" pitchFamily="50" charset="-128"/>
                <a:ea typeface="メイリオ" panose="020B0604030504040204" pitchFamily="50" charset="-128"/>
              </a:rPr>
              <a:t>　●定員１回４５名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●開催時間：ご相談ください。（所要時間約３０分）</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b="1" dirty="0">
                <a:solidFill>
                  <a:srgbClr val="FF0000"/>
                </a:solidFill>
                <a:latin typeface="メイリオ" panose="020B0604030504040204" pitchFamily="50" charset="-128"/>
                <a:ea typeface="メイリオ" panose="020B0604030504040204" pitchFamily="50" charset="-128"/>
              </a:rPr>
              <a:t>各プログラムのご参加には、上記料金に</a:t>
            </a:r>
            <a:r>
              <a:rPr lang="ja-JP" altLang="en-US" sz="1100" b="1" u="sng" dirty="0">
                <a:solidFill>
                  <a:srgbClr val="FF0000"/>
                </a:solidFill>
                <a:latin typeface="メイリオ" panose="020B0604030504040204" pitchFamily="50" charset="-128"/>
                <a:ea typeface="メイリオ" panose="020B0604030504040204" pitchFamily="50" charset="-128"/>
              </a:rPr>
              <a:t>加えて水族館へ入館可能なチケットの購入</a:t>
            </a:r>
            <a:r>
              <a:rPr lang="ja-JP" altLang="en-US" sz="1100" b="1" dirty="0">
                <a:solidFill>
                  <a:srgbClr val="FF0000"/>
                </a:solidFill>
                <a:latin typeface="メイリオ" panose="020B0604030504040204" pitchFamily="50" charset="-128"/>
                <a:ea typeface="メイリオ" panose="020B0604030504040204" pitchFamily="50" charset="-128"/>
              </a:rPr>
              <a:t>が必要となります。</a:t>
            </a:r>
            <a:endParaRPr lang="en-US" altLang="ja-JP" sz="1100" b="1" dirty="0">
              <a:solidFill>
                <a:srgbClr val="FF0000"/>
              </a:solidFill>
              <a:latin typeface="メイリオ" panose="020B0604030504040204" pitchFamily="50" charset="-128"/>
              <a:ea typeface="メイリオ" panose="020B0604030504040204" pitchFamily="50" charset="-128"/>
            </a:endParaRPr>
          </a:p>
        </p:txBody>
      </p:sp>
      <p:grpSp>
        <p:nvGrpSpPr>
          <p:cNvPr id="105" name="グループ化 104">
            <a:extLst>
              <a:ext uri="{FF2B5EF4-FFF2-40B4-BE49-F238E27FC236}">
                <a16:creationId xmlns:a16="http://schemas.microsoft.com/office/drawing/2014/main" id="{8EADEBC6-4C94-4AF9-87DA-E1FC127853B8}"/>
              </a:ext>
            </a:extLst>
          </p:cNvPr>
          <p:cNvGrpSpPr/>
          <p:nvPr/>
        </p:nvGrpSpPr>
        <p:grpSpPr>
          <a:xfrm>
            <a:off x="3192456" y="348011"/>
            <a:ext cx="2586119" cy="970583"/>
            <a:chOff x="2941408" y="478397"/>
            <a:chExt cx="2586119" cy="970583"/>
          </a:xfrm>
        </p:grpSpPr>
        <p:sp>
          <p:nvSpPr>
            <p:cNvPr id="106" name="楕円 105">
              <a:extLst>
                <a:ext uri="{FF2B5EF4-FFF2-40B4-BE49-F238E27FC236}">
                  <a16:creationId xmlns:a16="http://schemas.microsoft.com/office/drawing/2014/main" id="{BC2F7B6E-FDF9-48C5-940A-6555D1730215}"/>
                </a:ext>
              </a:extLst>
            </p:cNvPr>
            <p:cNvSpPr/>
            <p:nvPr/>
          </p:nvSpPr>
          <p:spPr>
            <a:xfrm>
              <a:off x="4876591"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7" name="楕円 106">
              <a:extLst>
                <a:ext uri="{FF2B5EF4-FFF2-40B4-BE49-F238E27FC236}">
                  <a16:creationId xmlns:a16="http://schemas.microsoft.com/office/drawing/2014/main" id="{FCD9CD84-6181-4B9F-88B7-C00C32F78706}"/>
                </a:ext>
              </a:extLst>
            </p:cNvPr>
            <p:cNvSpPr/>
            <p:nvPr/>
          </p:nvSpPr>
          <p:spPr>
            <a:xfrm>
              <a:off x="2941408" y="5073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08" name="グループ化 107">
              <a:extLst>
                <a:ext uri="{FF2B5EF4-FFF2-40B4-BE49-F238E27FC236}">
                  <a16:creationId xmlns:a16="http://schemas.microsoft.com/office/drawing/2014/main" id="{75DEE782-A018-4D22-ACD6-0373D7AB128B}"/>
                </a:ext>
              </a:extLst>
            </p:cNvPr>
            <p:cNvGrpSpPr/>
            <p:nvPr/>
          </p:nvGrpSpPr>
          <p:grpSpPr>
            <a:xfrm>
              <a:off x="2981173" y="478397"/>
              <a:ext cx="2530799" cy="914400"/>
              <a:chOff x="441001" y="231405"/>
              <a:chExt cx="2530799" cy="914400"/>
            </a:xfrm>
          </p:grpSpPr>
          <p:sp>
            <p:nvSpPr>
              <p:cNvPr id="112" name="楕円 111">
                <a:extLst>
                  <a:ext uri="{FF2B5EF4-FFF2-40B4-BE49-F238E27FC236}">
                    <a16:creationId xmlns:a16="http://schemas.microsoft.com/office/drawing/2014/main" id="{EB66FF88-C82D-4F54-82EA-AB9421BF09F1}"/>
                  </a:ext>
                </a:extLst>
              </p:cNvPr>
              <p:cNvSpPr/>
              <p:nvPr/>
            </p:nvSpPr>
            <p:spPr>
              <a:xfrm>
                <a:off x="441001" y="231405"/>
                <a:ext cx="914400" cy="914400"/>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3" name="楕円 112">
                <a:extLst>
                  <a:ext uri="{FF2B5EF4-FFF2-40B4-BE49-F238E27FC236}">
                    <a16:creationId xmlns:a16="http://schemas.microsoft.com/office/drawing/2014/main" id="{6AEBA0B3-D04A-414C-81AB-A5461D055526}"/>
                  </a:ext>
                </a:extLst>
              </p:cNvPr>
              <p:cNvSpPr/>
              <p:nvPr/>
            </p:nvSpPr>
            <p:spPr>
              <a:xfrm>
                <a:off x="2378601" y="276529"/>
                <a:ext cx="593199" cy="594056"/>
              </a:xfrm>
              <a:prstGeom prst="ellipse">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4" name="楕円 113">
                <a:extLst>
                  <a:ext uri="{FF2B5EF4-FFF2-40B4-BE49-F238E27FC236}">
                    <a16:creationId xmlns:a16="http://schemas.microsoft.com/office/drawing/2014/main" id="{317B532F-4BC7-44B3-9475-FEC39B99A49A}"/>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09" name="楕円 108">
              <a:extLst>
                <a:ext uri="{FF2B5EF4-FFF2-40B4-BE49-F238E27FC236}">
                  <a16:creationId xmlns:a16="http://schemas.microsoft.com/office/drawing/2014/main" id="{1D068A5A-F2CF-4CC1-8865-66DFF5B74888}"/>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0" name="楕円 109">
              <a:extLst>
                <a:ext uri="{FF2B5EF4-FFF2-40B4-BE49-F238E27FC236}">
                  <a16:creationId xmlns:a16="http://schemas.microsoft.com/office/drawing/2014/main" id="{6CCA7BF0-33C2-4115-A0A6-C02C06A7D12C}"/>
                </a:ext>
              </a:extLst>
            </p:cNvPr>
            <p:cNvSpPr/>
            <p:nvPr/>
          </p:nvSpPr>
          <p:spPr>
            <a:xfrm>
              <a:off x="3778075" y="974389"/>
              <a:ext cx="480331" cy="474591"/>
            </a:xfrm>
            <a:prstGeom prst="ellips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1" name="テキスト ボックス 110">
              <a:extLst>
                <a:ext uri="{FF2B5EF4-FFF2-40B4-BE49-F238E27FC236}">
                  <a16:creationId xmlns:a16="http://schemas.microsoft.com/office/drawing/2014/main" id="{A7623440-2110-442C-86BE-C0154AFF64D9}"/>
                </a:ext>
              </a:extLst>
            </p:cNvPr>
            <p:cNvSpPr txBox="1"/>
            <p:nvPr/>
          </p:nvSpPr>
          <p:spPr>
            <a:xfrm>
              <a:off x="3079383" y="809800"/>
              <a:ext cx="2448144" cy="307777"/>
            </a:xfrm>
            <a:prstGeom prst="rect">
              <a:avLst/>
            </a:prstGeom>
            <a:noFill/>
          </p:spPr>
          <p:txBody>
            <a:bodyPr wrap="square">
              <a:spAutoFit/>
            </a:bodyPr>
            <a:lstStyle/>
            <a:p>
              <a:r>
                <a:rPr lang="en-US" altLang="ja-JP" sz="1400" dirty="0">
                  <a:ln w="3175">
                    <a:solidFill>
                      <a:schemeClr val="accent1"/>
                    </a:solidFill>
                  </a:ln>
                  <a:solidFill>
                    <a:srgbClr val="0070C0"/>
                  </a:solidFill>
                  <a:effectLst>
                    <a:outerShdw blurRad="50800" dist="38100" dir="5400000" algn="t" rotWithShape="0">
                      <a:schemeClr val="bg2">
                        <a:alpha val="40000"/>
                      </a:schemeClr>
                    </a:outerShdw>
                  </a:effectLst>
                  <a:latin typeface="メイリオ" panose="020B0604030504040204" pitchFamily="50" charset="-128"/>
                  <a:ea typeface="メイリオ" panose="020B0604030504040204" pitchFamily="50" charset="-128"/>
                </a:rPr>
                <a:t>‟</a:t>
              </a:r>
              <a:r>
                <a:rPr lang="ja-JP" altLang="en-US" sz="1400" dirty="0">
                  <a:ln w="3175">
                    <a:solidFill>
                      <a:schemeClr val="accent1"/>
                    </a:solidFill>
                  </a:ln>
                  <a:solidFill>
                    <a:srgbClr val="0070C0"/>
                  </a:solidFill>
                  <a:effectLst>
                    <a:outerShdw blurRad="50800" dist="38100" dir="5400000" algn="t" rotWithShape="0">
                      <a:schemeClr val="bg2">
                        <a:alpha val="40000"/>
                      </a:schemeClr>
                    </a:outerShdw>
                  </a:effectLst>
                  <a:latin typeface="メイリオ" panose="020B0604030504040204" pitchFamily="50" charset="-128"/>
                  <a:ea typeface="メイリオ" panose="020B0604030504040204" pitchFamily="50" charset="-128"/>
                </a:rPr>
                <a:t>海育“を体験できる水族館</a:t>
              </a:r>
            </a:p>
          </p:txBody>
        </p:sp>
      </p:grpSp>
      <p:grpSp>
        <p:nvGrpSpPr>
          <p:cNvPr id="23" name="グループ化 22">
            <a:extLst>
              <a:ext uri="{FF2B5EF4-FFF2-40B4-BE49-F238E27FC236}">
                <a16:creationId xmlns:a16="http://schemas.microsoft.com/office/drawing/2014/main" id="{CF4053F3-81E7-45B8-9E05-EF206DB7BA1B}"/>
              </a:ext>
            </a:extLst>
          </p:cNvPr>
          <p:cNvGrpSpPr/>
          <p:nvPr/>
        </p:nvGrpSpPr>
        <p:grpSpPr>
          <a:xfrm>
            <a:off x="313799" y="1108044"/>
            <a:ext cx="5554665" cy="519274"/>
            <a:chOff x="313799" y="1108044"/>
            <a:chExt cx="5554665" cy="519274"/>
          </a:xfrm>
        </p:grpSpPr>
        <p:sp>
          <p:nvSpPr>
            <p:cNvPr id="30" name="四角形: 角を丸くする 29">
              <a:extLst>
                <a:ext uri="{FF2B5EF4-FFF2-40B4-BE49-F238E27FC236}">
                  <a16:creationId xmlns:a16="http://schemas.microsoft.com/office/drawing/2014/main" id="{04C6DF79-FCDF-43C1-AF8F-A40EC0D55C93}"/>
                </a:ext>
              </a:extLst>
            </p:cNvPr>
            <p:cNvSpPr/>
            <p:nvPr/>
          </p:nvSpPr>
          <p:spPr>
            <a:xfrm>
              <a:off x="313799" y="1108044"/>
              <a:ext cx="5235251" cy="505247"/>
            </a:xfrm>
            <a:prstGeom prst="roundRect">
              <a:avLst>
                <a:gd name="adj" fmla="val 9914"/>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69525C44-985F-4B28-8A59-EE0544BFC488}"/>
                </a:ext>
              </a:extLst>
            </p:cNvPr>
            <p:cNvSpPr txBox="1"/>
            <p:nvPr/>
          </p:nvSpPr>
          <p:spPr>
            <a:xfrm>
              <a:off x="633214" y="1165653"/>
              <a:ext cx="5235250" cy="461665"/>
            </a:xfrm>
            <a:prstGeom prst="rect">
              <a:avLst/>
            </a:prstGeom>
            <a:noFill/>
          </p:spPr>
          <p:txBody>
            <a:bodyPr wrap="square">
              <a:spAutoFit/>
            </a:bodyPr>
            <a:lstStyle/>
            <a:p>
              <a:pPr algn="ctr"/>
              <a:r>
                <a:rPr kumimoji="1" lang="ja-JP" altLang="en-US" sz="2400" b="1" dirty="0">
                  <a:ln w="6350">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横浜・八景島シーパラダイス</a:t>
              </a:r>
            </a:p>
          </p:txBody>
        </p:sp>
      </p:grpSp>
      <p:grpSp>
        <p:nvGrpSpPr>
          <p:cNvPr id="14" name="グループ化 13">
            <a:extLst>
              <a:ext uri="{FF2B5EF4-FFF2-40B4-BE49-F238E27FC236}">
                <a16:creationId xmlns:a16="http://schemas.microsoft.com/office/drawing/2014/main" id="{17F4A22A-BB5E-4215-B122-8777935CF6D3}"/>
              </a:ext>
            </a:extLst>
          </p:cNvPr>
          <p:cNvGrpSpPr/>
          <p:nvPr/>
        </p:nvGrpSpPr>
        <p:grpSpPr>
          <a:xfrm>
            <a:off x="332848" y="6887899"/>
            <a:ext cx="7031031" cy="449668"/>
            <a:chOff x="332848" y="6859324"/>
            <a:chExt cx="7031031" cy="449668"/>
          </a:xfrm>
        </p:grpSpPr>
        <p:grpSp>
          <p:nvGrpSpPr>
            <p:cNvPr id="10" name="グループ化 9">
              <a:extLst>
                <a:ext uri="{FF2B5EF4-FFF2-40B4-BE49-F238E27FC236}">
                  <a16:creationId xmlns:a16="http://schemas.microsoft.com/office/drawing/2014/main" id="{E1DB883E-8AC4-41F6-8D72-F130EE13C5E4}"/>
                </a:ext>
              </a:extLst>
            </p:cNvPr>
            <p:cNvGrpSpPr/>
            <p:nvPr/>
          </p:nvGrpSpPr>
          <p:grpSpPr>
            <a:xfrm>
              <a:off x="332848" y="6859324"/>
              <a:ext cx="2350151" cy="439280"/>
              <a:chOff x="332848" y="6859324"/>
              <a:chExt cx="2350151" cy="439280"/>
            </a:xfrm>
          </p:grpSpPr>
          <p:sp>
            <p:nvSpPr>
              <p:cNvPr id="6" name="正方形/長方形 5">
                <a:extLst>
                  <a:ext uri="{FF2B5EF4-FFF2-40B4-BE49-F238E27FC236}">
                    <a16:creationId xmlns:a16="http://schemas.microsoft.com/office/drawing/2014/main" id="{A9CE3A5B-8D34-4CA5-B68B-9FBA5ACFDAF7}"/>
                  </a:ext>
                </a:extLst>
              </p:cNvPr>
              <p:cNvSpPr/>
              <p:nvPr/>
            </p:nvSpPr>
            <p:spPr>
              <a:xfrm>
                <a:off x="332848" y="6863727"/>
                <a:ext cx="2343677" cy="424223"/>
              </a:xfrm>
              <a:prstGeom prst="rect">
                <a:avLst/>
              </a:prstGeom>
              <a:solidFill>
                <a:schemeClr val="bg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55" name="矢印: 五方向 54">
                <a:extLst>
                  <a:ext uri="{FF2B5EF4-FFF2-40B4-BE49-F238E27FC236}">
                    <a16:creationId xmlns:a16="http://schemas.microsoft.com/office/drawing/2014/main" id="{5EB53B57-77E7-420A-93F6-B7E8770919BB}"/>
                  </a:ext>
                </a:extLst>
              </p:cNvPr>
              <p:cNvSpPr/>
              <p:nvPr/>
            </p:nvSpPr>
            <p:spPr>
              <a:xfrm>
                <a:off x="334575" y="6859324"/>
                <a:ext cx="764067" cy="424223"/>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0070C0"/>
                    </a:solidFill>
                    <a:latin typeface="メイリオ" panose="020B0604030504040204" pitchFamily="50" charset="-128"/>
                    <a:ea typeface="メイリオ" panose="020B0604030504040204" pitchFamily="50" charset="-128"/>
                  </a:rPr>
                  <a:t>目安時間</a:t>
                </a:r>
              </a:p>
            </p:txBody>
          </p:sp>
          <p:sp>
            <p:nvSpPr>
              <p:cNvPr id="57" name="テキスト ボックス 56">
                <a:extLst>
                  <a:ext uri="{FF2B5EF4-FFF2-40B4-BE49-F238E27FC236}">
                    <a16:creationId xmlns:a16="http://schemas.microsoft.com/office/drawing/2014/main" id="{282F6BBD-6498-4AD6-8D81-8E5DC5C4DA62}"/>
                  </a:ext>
                </a:extLst>
              </p:cNvPr>
              <p:cNvSpPr txBox="1"/>
              <p:nvPr/>
            </p:nvSpPr>
            <p:spPr>
              <a:xfrm>
                <a:off x="1077478" y="6929272"/>
                <a:ext cx="1605521" cy="369332"/>
              </a:xfrm>
              <a:prstGeom prst="rect">
                <a:avLst/>
              </a:prstGeom>
              <a:noFill/>
            </p:spPr>
            <p:txBody>
              <a:bodyPr wrap="square">
                <a:spAutoFit/>
              </a:bodyPr>
              <a:lstStyle/>
              <a:p>
                <a:pPr algn="ctr"/>
                <a:r>
                  <a:rPr kumimoji="1" lang="en-US" altLang="ja-JP" dirty="0">
                    <a:solidFill>
                      <a:srgbClr val="0070C0"/>
                    </a:solidFill>
                    <a:latin typeface="メイリオ" panose="020B0604030504040204" pitchFamily="50" charset="-128"/>
                    <a:ea typeface="メイリオ" panose="020B0604030504040204" pitchFamily="50" charset="-128"/>
                  </a:rPr>
                  <a:t>2</a:t>
                </a:r>
                <a:r>
                  <a:rPr kumimoji="1" lang="ja-JP" altLang="en-US" dirty="0">
                    <a:solidFill>
                      <a:srgbClr val="0070C0"/>
                    </a:solidFill>
                    <a:latin typeface="メイリオ" panose="020B0604030504040204" pitchFamily="50" charset="-128"/>
                    <a:ea typeface="メイリオ" panose="020B0604030504040204" pitchFamily="50" charset="-128"/>
                  </a:rPr>
                  <a:t>時間～半日</a:t>
                </a:r>
              </a:p>
            </p:txBody>
          </p:sp>
        </p:grpSp>
        <p:grpSp>
          <p:nvGrpSpPr>
            <p:cNvPr id="59" name="グループ化 58">
              <a:extLst>
                <a:ext uri="{FF2B5EF4-FFF2-40B4-BE49-F238E27FC236}">
                  <a16:creationId xmlns:a16="http://schemas.microsoft.com/office/drawing/2014/main" id="{87840042-6D92-4AB3-9928-ED88316E4AAE}"/>
                </a:ext>
              </a:extLst>
            </p:cNvPr>
            <p:cNvGrpSpPr/>
            <p:nvPr/>
          </p:nvGrpSpPr>
          <p:grpSpPr>
            <a:xfrm>
              <a:off x="2676525" y="6863727"/>
              <a:ext cx="2343677" cy="434877"/>
              <a:chOff x="332848" y="6863727"/>
              <a:chExt cx="2343677" cy="434877"/>
            </a:xfrm>
          </p:grpSpPr>
          <p:sp>
            <p:nvSpPr>
              <p:cNvPr id="60" name="正方形/長方形 59">
                <a:extLst>
                  <a:ext uri="{FF2B5EF4-FFF2-40B4-BE49-F238E27FC236}">
                    <a16:creationId xmlns:a16="http://schemas.microsoft.com/office/drawing/2014/main" id="{95ED876D-AFA3-4AD9-89FB-D1417D7126C5}"/>
                  </a:ext>
                </a:extLst>
              </p:cNvPr>
              <p:cNvSpPr/>
              <p:nvPr/>
            </p:nvSpPr>
            <p:spPr>
              <a:xfrm>
                <a:off x="332848" y="6863727"/>
                <a:ext cx="2343677" cy="424223"/>
              </a:xfrm>
              <a:prstGeom prst="rect">
                <a:avLst/>
              </a:prstGeom>
              <a:solidFill>
                <a:schemeClr val="bg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61" name="矢印: 五方向 60">
                <a:extLst>
                  <a:ext uri="{FF2B5EF4-FFF2-40B4-BE49-F238E27FC236}">
                    <a16:creationId xmlns:a16="http://schemas.microsoft.com/office/drawing/2014/main" id="{5969E627-5F0B-4C87-841B-7319FDCC20D2}"/>
                  </a:ext>
                </a:extLst>
              </p:cNvPr>
              <p:cNvSpPr/>
              <p:nvPr/>
            </p:nvSpPr>
            <p:spPr>
              <a:xfrm>
                <a:off x="334575" y="6866944"/>
                <a:ext cx="764067" cy="424223"/>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0070C0"/>
                    </a:solidFill>
                    <a:latin typeface="メイリオ" panose="020B0604030504040204" pitchFamily="50" charset="-128"/>
                    <a:ea typeface="メイリオ" panose="020B0604030504040204" pitchFamily="50" charset="-128"/>
                  </a:rPr>
                  <a:t>受け入れ可能人数</a:t>
                </a:r>
              </a:p>
            </p:txBody>
          </p:sp>
          <p:sp>
            <p:nvSpPr>
              <p:cNvPr id="62" name="テキスト ボックス 61">
                <a:extLst>
                  <a:ext uri="{FF2B5EF4-FFF2-40B4-BE49-F238E27FC236}">
                    <a16:creationId xmlns:a16="http://schemas.microsoft.com/office/drawing/2014/main" id="{42DF42AA-086A-4B38-976E-6582451B2C9F}"/>
                  </a:ext>
                </a:extLst>
              </p:cNvPr>
              <p:cNvSpPr txBox="1"/>
              <p:nvPr/>
            </p:nvSpPr>
            <p:spPr>
              <a:xfrm>
                <a:off x="1078238" y="6929272"/>
                <a:ext cx="1292960" cy="369332"/>
              </a:xfrm>
              <a:prstGeom prst="rect">
                <a:avLst/>
              </a:prstGeom>
              <a:noFill/>
            </p:spPr>
            <p:txBody>
              <a:bodyPr wrap="square">
                <a:spAutoFit/>
              </a:bodyPr>
              <a:lstStyle/>
              <a:p>
                <a:pPr algn="ctr"/>
                <a:r>
                  <a:rPr kumimoji="1" lang="ja-JP" altLang="en-US" dirty="0">
                    <a:solidFill>
                      <a:srgbClr val="0070C0"/>
                    </a:solidFill>
                    <a:latin typeface="メイリオ" panose="020B0604030504040204" pitchFamily="50" charset="-128"/>
                    <a:ea typeface="メイリオ" panose="020B0604030504040204" pitchFamily="50" charset="-128"/>
                  </a:rPr>
                  <a:t>～</a:t>
                </a:r>
                <a:r>
                  <a:rPr kumimoji="1" lang="en-US" altLang="ja-JP" dirty="0">
                    <a:solidFill>
                      <a:srgbClr val="0070C0"/>
                    </a:solidFill>
                    <a:latin typeface="メイリオ" panose="020B0604030504040204" pitchFamily="50" charset="-128"/>
                    <a:ea typeface="メイリオ" panose="020B0604030504040204" pitchFamily="50" charset="-128"/>
                  </a:rPr>
                  <a:t>300</a:t>
                </a:r>
                <a:r>
                  <a:rPr kumimoji="1" lang="ja-JP" altLang="en-US" dirty="0">
                    <a:solidFill>
                      <a:srgbClr val="0070C0"/>
                    </a:solidFill>
                    <a:latin typeface="メイリオ" panose="020B0604030504040204" pitchFamily="50" charset="-128"/>
                    <a:ea typeface="メイリオ" panose="020B0604030504040204" pitchFamily="50" charset="-128"/>
                  </a:rPr>
                  <a:t>人</a:t>
                </a:r>
              </a:p>
            </p:txBody>
          </p:sp>
        </p:grpSp>
        <p:grpSp>
          <p:nvGrpSpPr>
            <p:cNvPr id="63" name="グループ化 62">
              <a:extLst>
                <a:ext uri="{FF2B5EF4-FFF2-40B4-BE49-F238E27FC236}">
                  <a16:creationId xmlns:a16="http://schemas.microsoft.com/office/drawing/2014/main" id="{FD9C8F77-71D3-4498-8905-EF74A69C1B8E}"/>
                </a:ext>
              </a:extLst>
            </p:cNvPr>
            <p:cNvGrpSpPr/>
            <p:nvPr/>
          </p:nvGrpSpPr>
          <p:grpSpPr>
            <a:xfrm>
              <a:off x="5020202" y="6864590"/>
              <a:ext cx="2343677" cy="444402"/>
              <a:chOff x="332848" y="6854202"/>
              <a:chExt cx="2343677" cy="444402"/>
            </a:xfrm>
          </p:grpSpPr>
          <p:sp>
            <p:nvSpPr>
              <p:cNvPr id="64" name="正方形/長方形 63">
                <a:extLst>
                  <a:ext uri="{FF2B5EF4-FFF2-40B4-BE49-F238E27FC236}">
                    <a16:creationId xmlns:a16="http://schemas.microsoft.com/office/drawing/2014/main" id="{59C9F5F6-759B-450C-B475-9757EDD09C9C}"/>
                  </a:ext>
                </a:extLst>
              </p:cNvPr>
              <p:cNvSpPr/>
              <p:nvPr/>
            </p:nvSpPr>
            <p:spPr>
              <a:xfrm>
                <a:off x="332848" y="6854202"/>
                <a:ext cx="2343677" cy="424223"/>
              </a:xfrm>
              <a:prstGeom prst="rect">
                <a:avLst/>
              </a:prstGeom>
              <a:solidFill>
                <a:schemeClr val="bg1">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65" name="矢印: 五方向 64">
                <a:extLst>
                  <a:ext uri="{FF2B5EF4-FFF2-40B4-BE49-F238E27FC236}">
                    <a16:creationId xmlns:a16="http://schemas.microsoft.com/office/drawing/2014/main" id="{A8CCA145-2E60-4129-81A4-A74CE7D95E85}"/>
                  </a:ext>
                </a:extLst>
              </p:cNvPr>
              <p:cNvSpPr/>
              <p:nvPr/>
            </p:nvSpPr>
            <p:spPr>
              <a:xfrm>
                <a:off x="334575" y="6857420"/>
                <a:ext cx="764067" cy="41574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70C0"/>
                  </a:solidFill>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054556DD-1952-4B77-8AD4-6F0CD07FDD0B}"/>
                  </a:ext>
                </a:extLst>
              </p:cNvPr>
              <p:cNvSpPr txBox="1"/>
              <p:nvPr/>
            </p:nvSpPr>
            <p:spPr>
              <a:xfrm>
                <a:off x="1078238" y="6929272"/>
                <a:ext cx="1292960" cy="369332"/>
              </a:xfrm>
              <a:prstGeom prst="rect">
                <a:avLst/>
              </a:prstGeom>
              <a:noFill/>
            </p:spPr>
            <p:txBody>
              <a:bodyPr wrap="square">
                <a:spAutoFit/>
              </a:bodyPr>
              <a:lstStyle/>
              <a:p>
                <a:pPr algn="ctr"/>
                <a:r>
                  <a:rPr kumimoji="1" lang="ja-JP" altLang="en-US" dirty="0">
                    <a:solidFill>
                      <a:srgbClr val="0070C0"/>
                    </a:solidFill>
                    <a:latin typeface="メイリオ" panose="020B0604030504040204" pitchFamily="50" charset="-128"/>
                    <a:ea typeface="メイリオ" panose="020B0604030504040204" pitchFamily="50" charset="-128"/>
                  </a:rPr>
                  <a:t>有料</a:t>
                </a:r>
              </a:p>
            </p:txBody>
          </p:sp>
        </p:grpSp>
      </p:grpSp>
      <p:grpSp>
        <p:nvGrpSpPr>
          <p:cNvPr id="3" name="グループ化 2">
            <a:extLst>
              <a:ext uri="{FF2B5EF4-FFF2-40B4-BE49-F238E27FC236}">
                <a16:creationId xmlns:a16="http://schemas.microsoft.com/office/drawing/2014/main" id="{C4766E84-D802-4C65-80A2-683537311DDB}"/>
              </a:ext>
            </a:extLst>
          </p:cNvPr>
          <p:cNvGrpSpPr/>
          <p:nvPr/>
        </p:nvGrpSpPr>
        <p:grpSpPr>
          <a:xfrm>
            <a:off x="316522" y="831013"/>
            <a:ext cx="986649" cy="792000"/>
            <a:chOff x="277459" y="971627"/>
            <a:chExt cx="986649" cy="792000"/>
          </a:xfrm>
        </p:grpSpPr>
        <p:sp>
          <p:nvSpPr>
            <p:cNvPr id="75" name="楕円 74">
              <a:extLst>
                <a:ext uri="{FF2B5EF4-FFF2-40B4-BE49-F238E27FC236}">
                  <a16:creationId xmlns:a16="http://schemas.microsoft.com/office/drawing/2014/main" id="{099023A6-AE1F-4B30-994E-EC04EDC19035}"/>
                </a:ext>
              </a:extLst>
            </p:cNvPr>
            <p:cNvSpPr/>
            <p:nvPr/>
          </p:nvSpPr>
          <p:spPr>
            <a:xfrm>
              <a:off x="345834" y="1039377"/>
              <a:ext cx="648000" cy="648000"/>
            </a:xfrm>
            <a:prstGeom prst="ellipse">
              <a:avLst/>
            </a:prstGeom>
            <a:solidFill>
              <a:srgbClr val="0086D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3" name="楕円 72">
              <a:extLst>
                <a:ext uri="{FF2B5EF4-FFF2-40B4-BE49-F238E27FC236}">
                  <a16:creationId xmlns:a16="http://schemas.microsoft.com/office/drawing/2014/main" id="{C6D3D9C5-CF3A-43E2-8392-DC942AD19961}"/>
                </a:ext>
              </a:extLst>
            </p:cNvPr>
            <p:cNvSpPr/>
            <p:nvPr/>
          </p:nvSpPr>
          <p:spPr>
            <a:xfrm>
              <a:off x="277459" y="971627"/>
              <a:ext cx="792000" cy="792000"/>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6" name="テキスト ボックス 75">
              <a:extLst>
                <a:ext uri="{FF2B5EF4-FFF2-40B4-BE49-F238E27FC236}">
                  <a16:creationId xmlns:a16="http://schemas.microsoft.com/office/drawing/2014/main" id="{511AEF39-2176-47DE-AA00-BE1975B06168}"/>
                </a:ext>
              </a:extLst>
            </p:cNvPr>
            <p:cNvSpPr txBox="1"/>
            <p:nvPr/>
          </p:nvSpPr>
          <p:spPr>
            <a:xfrm>
              <a:off x="292607" y="1258925"/>
              <a:ext cx="971501" cy="261610"/>
            </a:xfrm>
            <a:prstGeom prst="rect">
              <a:avLst/>
            </a:prstGeom>
            <a:noFill/>
          </p:spPr>
          <p:txBody>
            <a:bodyPr wrap="square" rtlCol="0">
              <a:spAutoFit/>
            </a:bodyPr>
            <a:lstStyle/>
            <a:p>
              <a:r>
                <a:rPr kumimoji="1" lang="ja-JP" altLang="en-US" sz="1100" dirty="0">
                  <a:ln w="3175">
                    <a:solidFill>
                      <a:schemeClr val="bg1">
                        <a:lumMod val="95000"/>
                      </a:schemeClr>
                    </a:solidFill>
                  </a:ln>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横浜南部</a:t>
              </a:r>
            </a:p>
          </p:txBody>
        </p:sp>
      </p:grpSp>
      <p:sp>
        <p:nvSpPr>
          <p:cNvPr id="77" name="テキスト ボックス 76">
            <a:extLst>
              <a:ext uri="{FF2B5EF4-FFF2-40B4-BE49-F238E27FC236}">
                <a16:creationId xmlns:a16="http://schemas.microsoft.com/office/drawing/2014/main" id="{AE1EBAE0-3AE1-4CC6-923F-246B71F78AF6}"/>
              </a:ext>
            </a:extLst>
          </p:cNvPr>
          <p:cNvSpPr txBox="1"/>
          <p:nvPr/>
        </p:nvSpPr>
        <p:spPr>
          <a:xfrm>
            <a:off x="5084605" y="7008406"/>
            <a:ext cx="530878" cy="246221"/>
          </a:xfrm>
          <a:prstGeom prst="rect">
            <a:avLst/>
          </a:prstGeom>
          <a:noFill/>
        </p:spPr>
        <p:txBody>
          <a:bodyPr wrap="square">
            <a:spAutoFit/>
          </a:bodyPr>
          <a:lstStyle/>
          <a:p>
            <a:pPr algn="ctr"/>
            <a:r>
              <a:rPr kumimoji="1" lang="ja-JP" altLang="en-US" sz="1000" dirty="0">
                <a:solidFill>
                  <a:srgbClr val="0070C0"/>
                </a:solidFill>
                <a:latin typeface="メイリオ" panose="020B0604030504040204" pitchFamily="50" charset="-128"/>
                <a:ea typeface="メイリオ" panose="020B0604030504040204" pitchFamily="50" charset="-128"/>
              </a:rPr>
              <a:t>料金</a:t>
            </a:r>
          </a:p>
        </p:txBody>
      </p:sp>
      <p:sp>
        <p:nvSpPr>
          <p:cNvPr id="28" name="正方形/長方形 27">
            <a:extLst>
              <a:ext uri="{FF2B5EF4-FFF2-40B4-BE49-F238E27FC236}">
                <a16:creationId xmlns:a16="http://schemas.microsoft.com/office/drawing/2014/main" id="{E9EFE838-8606-4840-9D80-34F67472D76F}"/>
              </a:ext>
            </a:extLst>
          </p:cNvPr>
          <p:cNvSpPr/>
          <p:nvPr/>
        </p:nvSpPr>
        <p:spPr>
          <a:xfrm>
            <a:off x="10221485" y="1044002"/>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34A49CF0-7AAD-4D3A-B100-55F29E8B42B3}"/>
              </a:ext>
            </a:extLst>
          </p:cNvPr>
          <p:cNvSpPr/>
          <p:nvPr/>
        </p:nvSpPr>
        <p:spPr>
          <a:xfrm>
            <a:off x="10221485" y="4176562"/>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364C034F-56D7-4F4A-A838-A470CA4686F6}"/>
              </a:ext>
            </a:extLst>
          </p:cNvPr>
          <p:cNvSpPr/>
          <p:nvPr/>
        </p:nvSpPr>
        <p:spPr>
          <a:xfrm>
            <a:off x="10221485" y="5218639"/>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46BB8AC-CD7E-4C41-91E1-FC96802960DD}"/>
              </a:ext>
            </a:extLst>
          </p:cNvPr>
          <p:cNvSpPr/>
          <p:nvPr/>
        </p:nvSpPr>
        <p:spPr>
          <a:xfrm>
            <a:off x="10221485" y="313116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89E3C1C2-4357-4DD2-99A6-BBC76BECA863}"/>
              </a:ext>
            </a:extLst>
          </p:cNvPr>
          <p:cNvSpPr/>
          <p:nvPr/>
        </p:nvSpPr>
        <p:spPr>
          <a:xfrm>
            <a:off x="10221485" y="626241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4E42B578-4137-4870-8DDB-5E55DB1BA397}"/>
              </a:ext>
            </a:extLst>
          </p:cNvPr>
          <p:cNvSpPr/>
          <p:nvPr/>
        </p:nvSpPr>
        <p:spPr>
          <a:xfrm>
            <a:off x="10221485" y="2086881"/>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6F6EC234-B281-46A3-8B3C-056F00A76D97}"/>
              </a:ext>
            </a:extLst>
          </p:cNvPr>
          <p:cNvSpPr txBox="1"/>
          <p:nvPr/>
        </p:nvSpPr>
        <p:spPr>
          <a:xfrm>
            <a:off x="10252155" y="229727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43" name="テキスト ボックス 42">
            <a:extLst>
              <a:ext uri="{FF2B5EF4-FFF2-40B4-BE49-F238E27FC236}">
                <a16:creationId xmlns:a16="http://schemas.microsoft.com/office/drawing/2014/main" id="{E8336E8F-47B5-46C5-A617-CD99DF5FD28E}"/>
              </a:ext>
            </a:extLst>
          </p:cNvPr>
          <p:cNvSpPr txBox="1"/>
          <p:nvPr/>
        </p:nvSpPr>
        <p:spPr>
          <a:xfrm>
            <a:off x="10246266" y="342591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44" name="テキスト ボックス 43">
            <a:extLst>
              <a:ext uri="{FF2B5EF4-FFF2-40B4-BE49-F238E27FC236}">
                <a16:creationId xmlns:a16="http://schemas.microsoft.com/office/drawing/2014/main" id="{8AAF8D2E-2EE2-49D1-9801-989D3C72F852}"/>
              </a:ext>
            </a:extLst>
          </p:cNvPr>
          <p:cNvSpPr txBox="1"/>
          <p:nvPr/>
        </p:nvSpPr>
        <p:spPr>
          <a:xfrm>
            <a:off x="10252205" y="451533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45" name="テキスト ボックス 44">
            <a:extLst>
              <a:ext uri="{FF2B5EF4-FFF2-40B4-BE49-F238E27FC236}">
                <a16:creationId xmlns:a16="http://schemas.microsoft.com/office/drawing/2014/main" id="{0F1F6CA8-2793-4A4F-BD88-9ABC3F4F0022}"/>
              </a:ext>
            </a:extLst>
          </p:cNvPr>
          <p:cNvSpPr txBox="1"/>
          <p:nvPr/>
        </p:nvSpPr>
        <p:spPr>
          <a:xfrm>
            <a:off x="10261342" y="137572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観光</a:t>
            </a:r>
          </a:p>
        </p:txBody>
      </p:sp>
      <p:sp>
        <p:nvSpPr>
          <p:cNvPr id="46" name="テキスト ボックス 45">
            <a:extLst>
              <a:ext uri="{FF2B5EF4-FFF2-40B4-BE49-F238E27FC236}">
                <a16:creationId xmlns:a16="http://schemas.microsoft.com/office/drawing/2014/main" id="{E458FC1D-3025-49C5-ACA2-1A9AAAFE89EA}"/>
              </a:ext>
            </a:extLst>
          </p:cNvPr>
          <p:cNvSpPr txBox="1"/>
          <p:nvPr/>
        </p:nvSpPr>
        <p:spPr>
          <a:xfrm>
            <a:off x="10255142" y="537142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47" name="テキスト ボックス 46">
            <a:extLst>
              <a:ext uri="{FF2B5EF4-FFF2-40B4-BE49-F238E27FC236}">
                <a16:creationId xmlns:a16="http://schemas.microsoft.com/office/drawing/2014/main" id="{B7DE465D-0D2D-46C8-94F0-0F7C39C3FBDE}"/>
              </a:ext>
            </a:extLst>
          </p:cNvPr>
          <p:cNvSpPr txBox="1"/>
          <p:nvPr/>
        </p:nvSpPr>
        <p:spPr>
          <a:xfrm>
            <a:off x="10246266" y="640714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27" name="正方形/長方形 26">
            <a:extLst>
              <a:ext uri="{FF2B5EF4-FFF2-40B4-BE49-F238E27FC236}">
                <a16:creationId xmlns:a16="http://schemas.microsoft.com/office/drawing/2014/main" id="{FC206485-76CD-4A46-A2D1-02A268C1E0DE}"/>
              </a:ext>
            </a:extLst>
          </p:cNvPr>
          <p:cNvSpPr/>
          <p:nvPr/>
        </p:nvSpPr>
        <p:spPr>
          <a:xfrm>
            <a:off x="10206334" y="1296"/>
            <a:ext cx="450000" cy="1044000"/>
          </a:xfrm>
          <a:prstGeom prst="rect">
            <a:avLst/>
          </a:prstGeom>
          <a:solidFill>
            <a:srgbClr val="FFC000"/>
          </a:solidFill>
          <a:ln>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52C5B6CD-1EFC-41AE-B400-D199722A9AC3}"/>
              </a:ext>
            </a:extLst>
          </p:cNvPr>
          <p:cNvSpPr txBox="1"/>
          <p:nvPr/>
        </p:nvSpPr>
        <p:spPr>
          <a:xfrm>
            <a:off x="10255330" y="87069"/>
            <a:ext cx="338554" cy="998250"/>
          </a:xfrm>
          <a:prstGeom prst="rect">
            <a:avLst/>
          </a:prstGeom>
          <a:noFill/>
        </p:spPr>
        <p:txBody>
          <a:bodyPr vert="eaVert" wrap="squar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キャリア教育</a:t>
            </a:r>
          </a:p>
        </p:txBody>
      </p:sp>
      <p:pic>
        <p:nvPicPr>
          <p:cNvPr id="2" name="図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81650" y="1848749"/>
            <a:ext cx="4593901" cy="2323201"/>
          </a:xfrm>
          <a:prstGeom prst="rect">
            <a:avLst/>
          </a:prstGeom>
        </p:spPr>
      </p:pic>
      <p:pic>
        <p:nvPicPr>
          <p:cNvPr id="8" name="図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45375" y="4419600"/>
            <a:ext cx="2697159" cy="1798106"/>
          </a:xfrm>
          <a:prstGeom prst="rect">
            <a:avLst/>
          </a:prstGeom>
        </p:spPr>
      </p:pic>
      <p:pic>
        <p:nvPicPr>
          <p:cNvPr id="19" name="図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60903" y="4419600"/>
            <a:ext cx="2724150" cy="1816100"/>
          </a:xfrm>
          <a:prstGeom prst="rect">
            <a:avLst/>
          </a:prstGeom>
        </p:spPr>
      </p:pic>
      <p:sp>
        <p:nvSpPr>
          <p:cNvPr id="20" name="テキスト ボックス 19"/>
          <p:cNvSpPr txBox="1"/>
          <p:nvPr/>
        </p:nvSpPr>
        <p:spPr>
          <a:xfrm>
            <a:off x="7697787" y="6238875"/>
            <a:ext cx="2159566" cy="261610"/>
          </a:xfrm>
          <a:prstGeom prst="rect">
            <a:avLst/>
          </a:prstGeom>
          <a:noFill/>
        </p:spPr>
        <p:txBody>
          <a:bodyPr wrap="none" rtlCol="0">
            <a:spAutoFit/>
          </a:bodyPr>
          <a:lstStyle/>
          <a:p>
            <a:r>
              <a:rPr kumimoji="1" lang="ja-JP" altLang="en-US" sz="1100" b="1" dirty="0"/>
              <a:t>東京湾ワンダーウォッチャーズ</a:t>
            </a:r>
          </a:p>
        </p:txBody>
      </p:sp>
      <p:sp>
        <p:nvSpPr>
          <p:cNvPr id="68" name="テキスト ボックス 67"/>
          <p:cNvSpPr txBox="1"/>
          <p:nvPr/>
        </p:nvSpPr>
        <p:spPr>
          <a:xfrm>
            <a:off x="5343525" y="6249988"/>
            <a:ext cx="1454244" cy="261610"/>
          </a:xfrm>
          <a:prstGeom prst="rect">
            <a:avLst/>
          </a:prstGeom>
          <a:noFill/>
        </p:spPr>
        <p:txBody>
          <a:bodyPr wrap="none" rtlCol="0">
            <a:spAutoFit/>
          </a:bodyPr>
          <a:lstStyle/>
          <a:p>
            <a:r>
              <a:rPr kumimoji="1" lang="ja-JP" altLang="en-US" sz="1100" b="1" dirty="0"/>
              <a:t>バックヤードツアー</a:t>
            </a:r>
          </a:p>
        </p:txBody>
      </p:sp>
    </p:spTree>
    <p:extLst>
      <p:ext uri="{BB962C8B-B14F-4D97-AF65-F5344CB8AC3E}">
        <p14:creationId xmlns:p14="http://schemas.microsoft.com/office/powerpoint/2010/main" val="348920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4" name="正方形/長方形 93">
            <a:extLst>
              <a:ext uri="{FF2B5EF4-FFF2-40B4-BE49-F238E27FC236}">
                <a16:creationId xmlns:a16="http://schemas.microsoft.com/office/drawing/2014/main" id="{BE46A439-C4E0-4325-AC0B-B0CEE136F379}"/>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FF975AC4-FF81-4092-86E7-3B71F162510D}"/>
              </a:ext>
            </a:extLst>
          </p:cNvPr>
          <p:cNvSpPr/>
          <p:nvPr/>
        </p:nvSpPr>
        <p:spPr>
          <a:xfrm>
            <a:off x="239032" y="275484"/>
            <a:ext cx="4818141" cy="7096071"/>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98" name="正方形/長方形 97">
            <a:extLst>
              <a:ext uri="{FF2B5EF4-FFF2-40B4-BE49-F238E27FC236}">
                <a16:creationId xmlns:a16="http://schemas.microsoft.com/office/drawing/2014/main" id="{FDD6B00D-B823-402C-AC30-05C70A79A466}"/>
              </a:ext>
            </a:extLst>
          </p:cNvPr>
          <p:cNvSpPr/>
          <p:nvPr/>
        </p:nvSpPr>
        <p:spPr>
          <a:xfrm>
            <a:off x="489359" y="4404346"/>
            <a:ext cx="4420800" cy="1879117"/>
          </a:xfrm>
          <a:prstGeom prst="rect">
            <a:avLst/>
          </a:prstGeom>
          <a:blipFill>
            <a:blip r:embed="rId4">
              <a:extLst>
                <a:ext uri="{28A0092B-C50C-407E-A947-70E740481C1C}">
                  <a14:useLocalDpi xmlns:a14="http://schemas.microsoft.com/office/drawing/2010/main"/>
                </a:ext>
              </a:extLst>
            </a:blip>
            <a:tile tx="0" ty="0" sx="100000" sy="100000" flip="none" algn="tl"/>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0" name="テキスト ボックス 99">
            <a:extLst>
              <a:ext uri="{FF2B5EF4-FFF2-40B4-BE49-F238E27FC236}">
                <a16:creationId xmlns:a16="http://schemas.microsoft.com/office/drawing/2014/main" id="{1AB9F268-7D70-490F-8CC6-92D455176AFA}"/>
              </a:ext>
            </a:extLst>
          </p:cNvPr>
          <p:cNvSpPr txBox="1"/>
          <p:nvPr/>
        </p:nvSpPr>
        <p:spPr>
          <a:xfrm>
            <a:off x="471913" y="3043869"/>
            <a:ext cx="4431600" cy="1446550"/>
          </a:xfrm>
          <a:prstGeom prst="rect">
            <a:avLst/>
          </a:prstGeom>
          <a:noFill/>
        </p:spPr>
        <p:txBody>
          <a:bodyPr wrap="square">
            <a:spAutoFit/>
          </a:bodyPr>
          <a:lstStyle/>
          <a:p>
            <a:r>
              <a:rPr lang="ja-JP" altLang="en-US" sz="11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世界初のインスタントラーメン「チキンラーメン」を発明し、世界の食文化を革新した日清食品創業者・安藤百福の「クリエイティブシンキング＝創造的思考」を数々の展示や体験を通じて体感することができます。</a:t>
            </a:r>
            <a:endParaRPr lang="en-US" altLang="ja-JP" sz="11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endParaRPr lang="en-US" altLang="ja-JP" sz="8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1100" dirty="0">
                <a:solidFill>
                  <a:srgbClr val="DA6A38"/>
                </a:solidFill>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見て、さわって、遊んで、食べて</a:t>
            </a:r>
            <a:r>
              <a:rPr lang="ja-JP" altLang="en-US" sz="11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、楽しみながら発明・発見のヒントを学び取り、自分だけのクリエイティブシンキングを見つけましょう。</a:t>
            </a:r>
            <a:endParaRPr lang="en-US" altLang="ja-JP" sz="11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p:txBody>
      </p:sp>
      <p:pic>
        <p:nvPicPr>
          <p:cNvPr id="102" name="図 101" descr="食品, テーブル, 女性, 皿 が含まれている画像&#10;&#10;自動的に生成された説明">
            <a:extLst>
              <a:ext uri="{FF2B5EF4-FFF2-40B4-BE49-F238E27FC236}">
                <a16:creationId xmlns:a16="http://schemas.microsoft.com/office/drawing/2014/main" id="{502D026B-4F89-449A-BB7A-BABD6B31EB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815" y="1532162"/>
            <a:ext cx="2122303" cy="1423957"/>
          </a:xfrm>
          <a:prstGeom prst="rect">
            <a:avLst/>
          </a:prstGeom>
          <a:effectLst>
            <a:outerShdw blurRad="50800" dist="38100" dir="5400000" algn="t" rotWithShape="0">
              <a:prstClr val="black">
                <a:alpha val="40000"/>
              </a:prstClr>
            </a:outerShdw>
          </a:effectLst>
        </p:spPr>
      </p:pic>
      <p:pic>
        <p:nvPicPr>
          <p:cNvPr id="103" name="図 102" descr="若い, 立つ, 少年, 女性 が含まれている画像&#10;&#10;自動的に生成された説明">
            <a:extLst>
              <a:ext uri="{FF2B5EF4-FFF2-40B4-BE49-F238E27FC236}">
                <a16:creationId xmlns:a16="http://schemas.microsoft.com/office/drawing/2014/main" id="{9D1917A4-48FB-4844-9D51-D250B747C1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6920" y="1537963"/>
            <a:ext cx="2138399" cy="1425600"/>
          </a:xfrm>
          <a:prstGeom prst="rect">
            <a:avLst/>
          </a:prstGeom>
          <a:effectLst>
            <a:outerShdw blurRad="50800" dist="38100" dir="5400000" algn="t" rotWithShape="0">
              <a:prstClr val="black">
                <a:alpha val="40000"/>
              </a:prstClr>
            </a:outerShdw>
          </a:effectLst>
        </p:spPr>
      </p:pic>
      <p:sp>
        <p:nvSpPr>
          <p:cNvPr id="133" name="テキスト ボックス 132">
            <a:extLst>
              <a:ext uri="{FF2B5EF4-FFF2-40B4-BE49-F238E27FC236}">
                <a16:creationId xmlns:a16="http://schemas.microsoft.com/office/drawing/2014/main" id="{ADF36F97-9495-4E15-A143-69BE25DC58B2}"/>
              </a:ext>
            </a:extLst>
          </p:cNvPr>
          <p:cNvSpPr txBox="1"/>
          <p:nvPr/>
        </p:nvSpPr>
        <p:spPr>
          <a:xfrm>
            <a:off x="555792" y="6320660"/>
            <a:ext cx="4790114" cy="523220"/>
          </a:xfrm>
          <a:prstGeom prst="rect">
            <a:avLst/>
          </a:prstGeom>
          <a:noFill/>
        </p:spPr>
        <p:txBody>
          <a:bodyPr wrap="square">
            <a:spAutoFit/>
          </a:bodyPr>
          <a:lstStyle/>
          <a:p>
            <a:r>
              <a:rPr lang="en-US" altLang="ja-JP" sz="1000" dirty="0">
                <a:latin typeface="メイリオ" panose="020B0604030504040204" pitchFamily="50" charset="-128"/>
                <a:ea typeface="メイリオ" panose="020B0604030504040204" pitchFamily="50" charset="-128"/>
              </a:rPr>
              <a:t>TEL</a:t>
            </a:r>
            <a:r>
              <a:rPr lang="ja-JP" altLang="en-US" sz="10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345-0825</a:t>
            </a:r>
            <a:r>
              <a:rPr lang="ja-JP" altLang="en-US" sz="900" dirty="0">
                <a:latin typeface="メイリオ" panose="020B0604030504040204" pitchFamily="50" charset="-128"/>
                <a:ea typeface="メイリオ" panose="020B0604030504040204" pitchFamily="50" charset="-128"/>
              </a:rPr>
              <a:t>　　予約：要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駐車場（バス）：なし（乗降スペースあり。要予約）</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横浜市中区新港２丁目３−４</a:t>
            </a:r>
            <a:endParaRPr lang="ja-JP" altLang="en-US" sz="1000" dirty="0">
              <a:latin typeface="メイリオ" panose="020B0604030504040204" pitchFamily="50" charset="-128"/>
              <a:ea typeface="メイリオ" panose="020B0604030504040204" pitchFamily="50" charset="-128"/>
            </a:endParaRPr>
          </a:p>
        </p:txBody>
      </p:sp>
      <p:pic>
        <p:nvPicPr>
          <p:cNvPr id="134" name="グラフィックス 133" descr="物語 枠線">
            <a:extLst>
              <a:ext uri="{FF2B5EF4-FFF2-40B4-BE49-F238E27FC236}">
                <a16:creationId xmlns:a16="http://schemas.microsoft.com/office/drawing/2014/main" id="{3730F7AC-9686-44A2-8CE0-A8AED2B912C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53525" y="4280477"/>
            <a:ext cx="952246" cy="952246"/>
          </a:xfrm>
          <a:prstGeom prst="rect">
            <a:avLst/>
          </a:prstGeom>
        </p:spPr>
      </p:pic>
      <p:sp>
        <p:nvSpPr>
          <p:cNvPr id="137" name="テキスト ボックス 136">
            <a:extLst>
              <a:ext uri="{FF2B5EF4-FFF2-40B4-BE49-F238E27FC236}">
                <a16:creationId xmlns:a16="http://schemas.microsoft.com/office/drawing/2014/main" id="{5BD19EEE-AE50-4577-BB2E-478A8C5C9771}"/>
              </a:ext>
            </a:extLst>
          </p:cNvPr>
          <p:cNvSpPr txBox="1"/>
          <p:nvPr/>
        </p:nvSpPr>
        <p:spPr>
          <a:xfrm>
            <a:off x="610252" y="5429532"/>
            <a:ext cx="4210544" cy="569387"/>
          </a:xfrm>
          <a:prstGeom prst="rect">
            <a:avLst/>
          </a:prstGeom>
          <a:noFill/>
        </p:spPr>
        <p:txBody>
          <a:bodyPr wrap="square">
            <a:spAutoFit/>
          </a:bodyPr>
          <a:lstStyle/>
          <a:p>
            <a:r>
              <a:rPr lang="ja-JP" altLang="en-US" sz="1100" b="1" dirty="0">
                <a:latin typeface="メイリオ" panose="020B0604030504040204" pitchFamily="50" charset="-128"/>
                <a:ea typeface="メイリオ" panose="020B0604030504040204" pitchFamily="50" charset="-128"/>
              </a:rPr>
              <a:t>チキンラーメンファクトリー</a:t>
            </a:r>
            <a:endParaRPr lang="en-US" altLang="ja-JP" sz="1100" b="1"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小麦粉をこねるところから始める「チキンラーメン」手作り体験工房</a:t>
            </a:r>
            <a:endParaRPr lang="en-US" altLang="ja-JP" sz="1000" dirty="0">
              <a:latin typeface="メイリオ" panose="020B0604030504040204" pitchFamily="50" charset="-128"/>
              <a:ea typeface="メイリオ" panose="020B0604030504040204" pitchFamily="50" charset="-128"/>
            </a:endParaRPr>
          </a:p>
          <a:p>
            <a:pPr algn="r"/>
            <a:r>
              <a:rPr lang="ja-JP" altLang="en-US" sz="1000" dirty="0">
                <a:latin typeface="メイリオ" panose="020B0604030504040204" pitchFamily="50" charset="-128"/>
                <a:ea typeface="メイリオ" panose="020B0604030504040204" pitchFamily="50" charset="-128"/>
              </a:rPr>
              <a:t>所要時間：</a:t>
            </a:r>
            <a:r>
              <a:rPr lang="en-US" altLang="ja-JP" sz="1000" dirty="0">
                <a:latin typeface="メイリオ" panose="020B0604030504040204" pitchFamily="50" charset="-128"/>
                <a:ea typeface="メイリオ" panose="020B0604030504040204" pitchFamily="50" charset="-128"/>
              </a:rPr>
              <a:t>90</a:t>
            </a:r>
            <a:r>
              <a:rPr lang="ja-JP" altLang="en-US" sz="1000" dirty="0">
                <a:latin typeface="メイリオ" panose="020B0604030504040204" pitchFamily="50" charset="-128"/>
                <a:ea typeface="メイリオ" panose="020B0604030504040204" pitchFamily="50" charset="-128"/>
              </a:rPr>
              <a:t>分　料金：学校教育の場合は無料（要予約）</a:t>
            </a:r>
          </a:p>
        </p:txBody>
      </p:sp>
      <p:grpSp>
        <p:nvGrpSpPr>
          <p:cNvPr id="143" name="グループ化 142">
            <a:extLst>
              <a:ext uri="{FF2B5EF4-FFF2-40B4-BE49-F238E27FC236}">
                <a16:creationId xmlns:a16="http://schemas.microsoft.com/office/drawing/2014/main" id="{B1963CD6-2BDD-47A1-8738-F6D567CA573F}"/>
              </a:ext>
            </a:extLst>
          </p:cNvPr>
          <p:cNvGrpSpPr/>
          <p:nvPr/>
        </p:nvGrpSpPr>
        <p:grpSpPr>
          <a:xfrm>
            <a:off x="3017754" y="286363"/>
            <a:ext cx="1900326" cy="716699"/>
            <a:chOff x="2909658" y="478397"/>
            <a:chExt cx="2602314" cy="981451"/>
          </a:xfrm>
        </p:grpSpPr>
        <p:sp>
          <p:nvSpPr>
            <p:cNvPr id="144" name="楕円 143">
              <a:extLst>
                <a:ext uri="{FF2B5EF4-FFF2-40B4-BE49-F238E27FC236}">
                  <a16:creationId xmlns:a16="http://schemas.microsoft.com/office/drawing/2014/main" id="{EB4B411C-441D-4E48-90F9-82915E8FE242}"/>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5" name="楕円 144">
              <a:extLst>
                <a:ext uri="{FF2B5EF4-FFF2-40B4-BE49-F238E27FC236}">
                  <a16:creationId xmlns:a16="http://schemas.microsoft.com/office/drawing/2014/main" id="{63CC6B58-BA58-4B39-BC55-A38321202937}"/>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46" name="グループ化 145">
              <a:extLst>
                <a:ext uri="{FF2B5EF4-FFF2-40B4-BE49-F238E27FC236}">
                  <a16:creationId xmlns:a16="http://schemas.microsoft.com/office/drawing/2014/main" id="{C432C14D-46B7-49C2-84D6-00B03ACA8985}"/>
                </a:ext>
              </a:extLst>
            </p:cNvPr>
            <p:cNvGrpSpPr/>
            <p:nvPr/>
          </p:nvGrpSpPr>
          <p:grpSpPr>
            <a:xfrm>
              <a:off x="2981173" y="478397"/>
              <a:ext cx="2530799" cy="914400"/>
              <a:chOff x="441001" y="231405"/>
              <a:chExt cx="2530799" cy="914400"/>
            </a:xfrm>
          </p:grpSpPr>
          <p:sp>
            <p:nvSpPr>
              <p:cNvPr id="149" name="楕円 148">
                <a:extLst>
                  <a:ext uri="{FF2B5EF4-FFF2-40B4-BE49-F238E27FC236}">
                    <a16:creationId xmlns:a16="http://schemas.microsoft.com/office/drawing/2014/main" id="{0B10E01D-84AE-4E22-A971-FDB9A02A8F78}"/>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0" name="楕円 149">
                <a:extLst>
                  <a:ext uri="{FF2B5EF4-FFF2-40B4-BE49-F238E27FC236}">
                    <a16:creationId xmlns:a16="http://schemas.microsoft.com/office/drawing/2014/main" id="{790F0BF4-77DF-4370-9D78-BBE4A3589F99}"/>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1" name="楕円 150">
                <a:extLst>
                  <a:ext uri="{FF2B5EF4-FFF2-40B4-BE49-F238E27FC236}">
                    <a16:creationId xmlns:a16="http://schemas.microsoft.com/office/drawing/2014/main" id="{F0A5EB0A-4858-4218-A661-6FCD396AACC5}"/>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47" name="楕円 146">
              <a:extLst>
                <a:ext uri="{FF2B5EF4-FFF2-40B4-BE49-F238E27FC236}">
                  <a16:creationId xmlns:a16="http://schemas.microsoft.com/office/drawing/2014/main" id="{94000CCA-9ACD-4258-8F60-787A8BCA46F6}"/>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8" name="楕円 147">
              <a:extLst>
                <a:ext uri="{FF2B5EF4-FFF2-40B4-BE49-F238E27FC236}">
                  <a16:creationId xmlns:a16="http://schemas.microsoft.com/office/drawing/2014/main" id="{944EA571-E07A-4277-974D-AE6562534565}"/>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9" name="テキスト ボックス 98">
            <a:extLst>
              <a:ext uri="{FF2B5EF4-FFF2-40B4-BE49-F238E27FC236}">
                <a16:creationId xmlns:a16="http://schemas.microsoft.com/office/drawing/2014/main" id="{31BB6446-11DD-4E7B-B0E4-E88F91CD7B5A}"/>
              </a:ext>
            </a:extLst>
          </p:cNvPr>
          <p:cNvSpPr txBox="1"/>
          <p:nvPr/>
        </p:nvSpPr>
        <p:spPr>
          <a:xfrm>
            <a:off x="1776777" y="505634"/>
            <a:ext cx="3191995" cy="415498"/>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創造力や探究心の芽を吹かせ、</a:t>
            </a:r>
            <a:endParaRPr lang="en-US" altLang="ja-JP"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豊かに育てるための体験型食育ミュージアム</a:t>
            </a:r>
          </a:p>
        </p:txBody>
      </p:sp>
      <p:grpSp>
        <p:nvGrpSpPr>
          <p:cNvPr id="20" name="グループ化 19">
            <a:extLst>
              <a:ext uri="{FF2B5EF4-FFF2-40B4-BE49-F238E27FC236}">
                <a16:creationId xmlns:a16="http://schemas.microsoft.com/office/drawing/2014/main" id="{7D18B504-8FDF-4C0D-AE53-937D5CFD66AF}"/>
              </a:ext>
            </a:extLst>
          </p:cNvPr>
          <p:cNvGrpSpPr/>
          <p:nvPr/>
        </p:nvGrpSpPr>
        <p:grpSpPr>
          <a:xfrm>
            <a:off x="471913" y="968087"/>
            <a:ext cx="4591802" cy="573397"/>
            <a:chOff x="413857" y="968087"/>
            <a:chExt cx="4419438" cy="573397"/>
          </a:xfrm>
          <a:effectLst>
            <a:outerShdw blurRad="50800" dist="38100" dir="5400000" algn="t" rotWithShape="0">
              <a:prstClr val="black">
                <a:alpha val="40000"/>
              </a:prstClr>
            </a:outerShdw>
          </a:effectLst>
        </p:grpSpPr>
        <p:sp>
          <p:nvSpPr>
            <p:cNvPr id="129" name="四角形: 角を丸くする 128">
              <a:extLst>
                <a:ext uri="{FF2B5EF4-FFF2-40B4-BE49-F238E27FC236}">
                  <a16:creationId xmlns:a16="http://schemas.microsoft.com/office/drawing/2014/main" id="{4F052E63-6F23-4AF7-B4BE-8316C6289B58}"/>
                </a:ext>
              </a:extLst>
            </p:cNvPr>
            <p:cNvSpPr/>
            <p:nvPr/>
          </p:nvSpPr>
          <p:spPr>
            <a:xfrm>
              <a:off x="413857" y="968087"/>
              <a:ext cx="4419438" cy="512418"/>
            </a:xfrm>
            <a:prstGeom prst="roundRect">
              <a:avLst>
                <a:gd name="adj" fmla="val 99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　</a:t>
              </a:r>
            </a:p>
          </p:txBody>
        </p:sp>
        <p:sp>
          <p:nvSpPr>
            <p:cNvPr id="142" name="テキスト ボックス 141">
              <a:extLst>
                <a:ext uri="{FF2B5EF4-FFF2-40B4-BE49-F238E27FC236}">
                  <a16:creationId xmlns:a16="http://schemas.microsoft.com/office/drawing/2014/main" id="{131AA224-B2E9-4985-880B-21EBFFC7F100}"/>
                </a:ext>
              </a:extLst>
            </p:cNvPr>
            <p:cNvSpPr txBox="1"/>
            <p:nvPr/>
          </p:nvSpPr>
          <p:spPr>
            <a:xfrm>
              <a:off x="1003528" y="1010569"/>
              <a:ext cx="3610807" cy="530915"/>
            </a:xfrm>
            <a:prstGeom prst="rect">
              <a:avLst/>
            </a:prstGeom>
            <a:noFill/>
          </p:spPr>
          <p:txBody>
            <a:bodyPr wrap="square">
              <a:spAutoFit/>
            </a:bodyPr>
            <a:lstStyle/>
            <a:p>
              <a:pPr algn="ctr"/>
              <a:r>
                <a:rPr kumimoji="1" lang="ja-JP" altLang="en-US"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カップヌードルミュージアム 横浜</a:t>
              </a:r>
              <a:endParaRPr kumimoji="1" lang="en-US" altLang="ja-JP"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lang="ja-JP" altLang="en-US" sz="105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（安藤百福発明記念館 横浜）　</a:t>
              </a:r>
              <a:endParaRPr kumimoji="1" lang="ja-JP" altLang="en-US"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152" name="テキスト ボックス 151">
            <a:extLst>
              <a:ext uri="{FF2B5EF4-FFF2-40B4-BE49-F238E27FC236}">
                <a16:creationId xmlns:a16="http://schemas.microsoft.com/office/drawing/2014/main" id="{5C4EFC09-E4B2-496D-B14F-B84F4FC848D1}"/>
              </a:ext>
            </a:extLst>
          </p:cNvPr>
          <p:cNvSpPr txBox="1"/>
          <p:nvPr/>
        </p:nvSpPr>
        <p:spPr>
          <a:xfrm>
            <a:off x="635376" y="4637655"/>
            <a:ext cx="4089985" cy="569387"/>
          </a:xfrm>
          <a:prstGeom prst="rect">
            <a:avLst/>
          </a:prstGeom>
          <a:noFill/>
        </p:spPr>
        <p:txBody>
          <a:bodyPr wrap="square">
            <a:spAutoFit/>
          </a:bodyPr>
          <a:lstStyle/>
          <a:p>
            <a:r>
              <a:rPr lang="ja-JP" altLang="en-US" sz="1100" b="1" dirty="0">
                <a:latin typeface="メイリオ" panose="020B0604030504040204" pitchFamily="50" charset="-128"/>
                <a:ea typeface="メイリオ" panose="020B0604030504040204" pitchFamily="50" charset="-128"/>
              </a:rPr>
              <a:t>マイカップヌードルファクトリー</a:t>
            </a:r>
            <a:endParaRPr lang="en-US" altLang="ja-JP" sz="900" b="1"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世界にひとつだけのオリジナル「カップヌードル」を作る体験工房</a:t>
            </a:r>
          </a:p>
          <a:p>
            <a:pPr algn="ctr"/>
            <a:r>
              <a:rPr lang="ja-JP" altLang="en-US" sz="1000" dirty="0">
                <a:latin typeface="メイリオ" panose="020B0604030504040204" pitchFamily="50" charset="-128"/>
                <a:ea typeface="メイリオ" panose="020B0604030504040204" pitchFamily="50" charset="-128"/>
              </a:rPr>
              <a:t>             所要時間：</a:t>
            </a:r>
            <a:r>
              <a:rPr lang="en-US" altLang="ja-JP" sz="1000" dirty="0">
                <a:latin typeface="メイリオ" panose="020B0604030504040204" pitchFamily="50" charset="-128"/>
                <a:ea typeface="メイリオ" panose="020B0604030504040204" pitchFamily="50" charset="-128"/>
              </a:rPr>
              <a:t>45</a:t>
            </a:r>
            <a:r>
              <a:rPr lang="ja-JP" altLang="en-US" sz="1000" dirty="0">
                <a:latin typeface="メイリオ" panose="020B0604030504040204" pitchFamily="50" charset="-128"/>
                <a:ea typeface="メイリオ" panose="020B0604030504040204" pitchFamily="50" charset="-128"/>
              </a:rPr>
              <a:t>分　料金：学校教育の場合は無料（要予約）</a:t>
            </a:r>
            <a:endParaRPr lang="en-US" altLang="ja-JP" sz="1000" dirty="0">
              <a:latin typeface="メイリオ" panose="020B0604030504040204" pitchFamily="50" charset="-128"/>
              <a:ea typeface="メイリオ" panose="020B0604030504040204" pitchFamily="50" charset="-128"/>
            </a:endParaRPr>
          </a:p>
        </p:txBody>
      </p:sp>
      <p:sp>
        <p:nvSpPr>
          <p:cNvPr id="172" name="正方形/長方形 171">
            <a:extLst>
              <a:ext uri="{FF2B5EF4-FFF2-40B4-BE49-F238E27FC236}">
                <a16:creationId xmlns:a16="http://schemas.microsoft.com/office/drawing/2014/main" id="{6BCB1442-B54D-424F-88B3-1F06F8FC2620}"/>
              </a:ext>
            </a:extLst>
          </p:cNvPr>
          <p:cNvSpPr/>
          <p:nvPr/>
        </p:nvSpPr>
        <p:spPr>
          <a:xfrm>
            <a:off x="5255791" y="275483"/>
            <a:ext cx="4818141" cy="7096071"/>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pic>
        <p:nvPicPr>
          <p:cNvPr id="104" name="図 103" descr="屋内, 人, 男, 立つ が含まれている画像&#10;&#10;自動的に生成された説明">
            <a:extLst>
              <a:ext uri="{FF2B5EF4-FFF2-40B4-BE49-F238E27FC236}">
                <a16:creationId xmlns:a16="http://schemas.microsoft.com/office/drawing/2014/main" id="{7EB7F73E-CB26-4E95-9D5A-27312D478C7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561627" y="1608275"/>
            <a:ext cx="913270" cy="1611501"/>
          </a:xfrm>
          <a:prstGeom prst="rect">
            <a:avLst/>
          </a:prstGeom>
          <a:effectLst>
            <a:outerShdw blurRad="50800" dist="38100" dir="5400000" algn="t" rotWithShape="0">
              <a:prstClr val="black">
                <a:alpha val="40000"/>
              </a:prstClr>
            </a:outerShdw>
          </a:effectLst>
        </p:spPr>
      </p:pic>
      <p:sp>
        <p:nvSpPr>
          <p:cNvPr id="122" name="テキスト ボックス 121">
            <a:extLst>
              <a:ext uri="{FF2B5EF4-FFF2-40B4-BE49-F238E27FC236}">
                <a16:creationId xmlns:a16="http://schemas.microsoft.com/office/drawing/2014/main" id="{256A9FE2-C332-4061-9510-7E34598707D8}"/>
              </a:ext>
            </a:extLst>
          </p:cNvPr>
          <p:cNvSpPr txBox="1"/>
          <p:nvPr/>
        </p:nvSpPr>
        <p:spPr>
          <a:xfrm>
            <a:off x="5442113" y="3300098"/>
            <a:ext cx="4518789" cy="1269578"/>
          </a:xfrm>
          <a:prstGeom prst="rect">
            <a:avLst/>
          </a:prstGeom>
          <a:noFill/>
        </p:spPr>
        <p:txBody>
          <a:bodyPr wrap="square">
            <a:spAutoFit/>
          </a:bodyPr>
          <a:lstStyle/>
          <a:p>
            <a:r>
              <a:rPr lang="en-US" altLang="ja-JP"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JICA</a:t>
            </a:r>
            <a:r>
              <a:rPr lang="ja-JP" altLang="en-US"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横浜訪問プログラムでは</a:t>
            </a:r>
            <a:r>
              <a:rPr lang="en-US" altLang="ja-JP"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JICA</a:t>
            </a:r>
            <a:r>
              <a:rPr lang="ja-JP" altLang="en-US"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の活動や国際協力について学び、</a:t>
            </a:r>
            <a:r>
              <a:rPr lang="ja-JP" altLang="en-US" sz="1100" dirty="0">
                <a:solidFill>
                  <a:srgbClr val="DA6A38"/>
                </a:solidFill>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日本と世界のつながりについて気付きを得る</a:t>
            </a:r>
            <a:r>
              <a:rPr lang="ja-JP" altLang="en-US"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ことを目指します。</a:t>
            </a:r>
            <a:endParaRPr lang="en-US" altLang="ja-JP"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endParaRPr>
          </a:p>
          <a:p>
            <a:endParaRPr lang="en-US" altLang="ja-JP" sz="105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併設している海外移住資料館では、</a:t>
            </a:r>
            <a:r>
              <a:rPr lang="en-US" altLang="ja-JP"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150</a:t>
            </a:r>
            <a:r>
              <a:rPr lang="ja-JP" altLang="en-US"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年以上に渡る日本人の海外移住の歴史、海外で暮らす日本人移住者と日系人の移住先国での経験や貢献が学べるほか、旅券（パスポート）の元になる江戸末期</a:t>
            </a:r>
            <a:r>
              <a:rPr lang="en-US" altLang="ja-JP"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1866</a:t>
            </a:r>
            <a:r>
              <a:rPr lang="ja-JP" altLang="en-US"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年に発行された「御免の印章」等の歴史的資料を閲覧できます。</a:t>
            </a:r>
          </a:p>
        </p:txBody>
      </p:sp>
      <p:sp>
        <p:nvSpPr>
          <p:cNvPr id="125" name="正方形/長方形 124">
            <a:extLst>
              <a:ext uri="{FF2B5EF4-FFF2-40B4-BE49-F238E27FC236}">
                <a16:creationId xmlns:a16="http://schemas.microsoft.com/office/drawing/2014/main" id="{DE603E48-21F3-4077-9D49-8F0DAF9090B6}"/>
              </a:ext>
            </a:extLst>
          </p:cNvPr>
          <p:cNvSpPr/>
          <p:nvPr/>
        </p:nvSpPr>
        <p:spPr>
          <a:xfrm>
            <a:off x="5480107" y="4591335"/>
            <a:ext cx="4420800" cy="1882564"/>
          </a:xfrm>
          <a:prstGeom prst="rect">
            <a:avLst/>
          </a:prstGeom>
          <a:blipFill>
            <a:blip r:embed="rId4">
              <a:extLst>
                <a:ext uri="{28A0092B-C50C-407E-A947-70E740481C1C}">
                  <a14:useLocalDpi xmlns:a14="http://schemas.microsoft.com/office/drawing/2010/main"/>
                </a:ext>
              </a:extLst>
            </a:blip>
            <a:tile tx="0" ty="0" sx="100000" sy="100000" flip="none" algn="tl"/>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36" name="テキスト ボックス 135">
            <a:extLst>
              <a:ext uri="{FF2B5EF4-FFF2-40B4-BE49-F238E27FC236}">
                <a16:creationId xmlns:a16="http://schemas.microsoft.com/office/drawing/2014/main" id="{CD33E5FC-D273-483F-A90D-4C1C23FF9866}"/>
              </a:ext>
            </a:extLst>
          </p:cNvPr>
          <p:cNvSpPr txBox="1"/>
          <p:nvPr/>
        </p:nvSpPr>
        <p:spPr>
          <a:xfrm>
            <a:off x="5624737" y="4736856"/>
            <a:ext cx="4080247" cy="1508105"/>
          </a:xfrm>
          <a:prstGeom prst="rect">
            <a:avLst/>
          </a:prstGeom>
          <a:noFill/>
        </p:spPr>
        <p:txBody>
          <a:bodyPr wrap="square">
            <a:spAutoFit/>
          </a:bodyPr>
          <a:lstStyle/>
          <a:p>
            <a:r>
              <a:rPr lang="en-US" altLang="ja-JP" sz="1100" b="1" dirty="0">
                <a:latin typeface="メイリオ" panose="020B0604030504040204" pitchFamily="50" charset="-128"/>
                <a:ea typeface="メイリオ" panose="020B0604030504040204" pitchFamily="50" charset="-128"/>
              </a:rPr>
              <a:t>JICA</a:t>
            </a:r>
            <a:r>
              <a:rPr lang="ja-JP" altLang="en-US" sz="1100" b="1" dirty="0">
                <a:latin typeface="メイリオ" panose="020B0604030504040204" pitchFamily="50" charset="-128"/>
                <a:ea typeface="メイリオ" panose="020B0604030504040204" pitchFamily="50" charset="-128"/>
              </a:rPr>
              <a:t>横浜訪問プログラム</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対象 ：小学校高学年以上</a:t>
            </a:r>
            <a:r>
              <a:rPr lang="en-US" altLang="ja-JP" sz="900" b="1" dirty="0">
                <a:latin typeface="メイリオ" panose="020B0604030504040204" pitchFamily="50" charset="-128"/>
                <a:ea typeface="メイリオ" panose="020B0604030504040204" pitchFamily="50" charset="-128"/>
              </a:rPr>
              <a:t>)</a:t>
            </a:r>
            <a:endParaRPr lang="ja-JP" altLang="en-US" sz="700" b="1"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開館時間 ：火～金曜日　</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00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12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00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13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17</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00</a:t>
            </a:r>
          </a:p>
          <a:p>
            <a:r>
              <a:rPr lang="ja-JP" altLang="en-US" sz="1000" dirty="0">
                <a:latin typeface="メイリオ" panose="020B0604030504040204" pitchFamily="50" charset="-128"/>
                <a:ea typeface="メイリオ" panose="020B0604030504040204" pitchFamily="50" charset="-128"/>
              </a:rPr>
              <a:t>所要時間 ：</a:t>
            </a:r>
            <a:r>
              <a:rPr lang="en-US" altLang="ja-JP" sz="1000" dirty="0">
                <a:latin typeface="メイリオ" panose="020B0604030504040204" pitchFamily="50" charset="-128"/>
                <a:ea typeface="メイリオ" panose="020B0604030504040204" pitchFamily="50" charset="-128"/>
              </a:rPr>
              <a:t>90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120</a:t>
            </a:r>
            <a:r>
              <a:rPr lang="ja-JP" altLang="en-US" sz="1000" dirty="0">
                <a:latin typeface="メイリオ" panose="020B0604030504040204" pitchFamily="50" charset="-128"/>
                <a:ea typeface="メイリオ" panose="020B0604030504040204" pitchFamily="50" charset="-128"/>
              </a:rPr>
              <a:t>分　　</a:t>
            </a:r>
          </a:p>
          <a:p>
            <a:r>
              <a:rPr lang="ja-JP" altLang="en-US" sz="1000" dirty="0">
                <a:latin typeface="メイリオ" panose="020B0604030504040204" pitchFamily="50" charset="-128"/>
                <a:ea typeface="メイリオ" panose="020B0604030504040204" pitchFamily="50" charset="-128"/>
              </a:rPr>
              <a:t>定　　員 ：</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300</a:t>
            </a:r>
            <a:r>
              <a:rPr lang="ja-JP" altLang="en-US" sz="1000" dirty="0">
                <a:latin typeface="メイリオ" panose="020B0604030504040204" pitchFamily="50" charset="-128"/>
                <a:ea typeface="メイリオ" panose="020B0604030504040204" pitchFamily="50" charset="-128"/>
              </a:rPr>
              <a:t>名（要相談）</a:t>
            </a:r>
            <a:endParaRPr lang="en-US" altLang="ja-JP" sz="1000" dirty="0">
              <a:latin typeface="メイリオ" panose="020B0604030504040204" pitchFamily="50" charset="-128"/>
              <a:ea typeface="メイリオ" panose="020B0604030504040204" pitchFamily="50" charset="-128"/>
            </a:endParaRPr>
          </a:p>
          <a:p>
            <a:endParaRPr lang="ja-JP" altLang="en-US" sz="1000"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海外移住資料館見学</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対象 ：小学生高学年以上</a:t>
            </a:r>
            <a:r>
              <a:rPr lang="en-US" altLang="ja-JP" sz="900" b="1" dirty="0">
                <a:latin typeface="メイリオ" panose="020B0604030504040204" pitchFamily="50" charset="-128"/>
                <a:ea typeface="メイリオ" panose="020B0604030504040204" pitchFamily="50" charset="-128"/>
              </a:rPr>
              <a:t>)</a:t>
            </a:r>
            <a:endParaRPr lang="ja-JP" altLang="en-US" sz="900" b="1"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開館時間 ：火～日曜日　</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00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18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00</a:t>
            </a:r>
            <a:r>
              <a:rPr lang="ja-JP" altLang="en-US" sz="1000" dirty="0">
                <a:latin typeface="メイリオ" panose="020B0604030504040204" pitchFamily="50" charset="-128"/>
                <a:ea typeface="メイリオ" panose="020B0604030504040204" pitchFamily="50" charset="-128"/>
              </a:rPr>
              <a:t>（入館は</a:t>
            </a:r>
            <a:r>
              <a:rPr lang="en-US" altLang="ja-JP" sz="1000" dirty="0">
                <a:latin typeface="メイリオ" panose="020B0604030504040204" pitchFamily="50" charset="-128"/>
                <a:ea typeface="メイリオ" panose="020B0604030504040204" pitchFamily="50" charset="-128"/>
              </a:rPr>
              <a:t>17:30</a:t>
            </a:r>
            <a:r>
              <a:rPr lang="ja-JP" altLang="en-US" sz="1000" dirty="0">
                <a:latin typeface="メイリオ" panose="020B0604030504040204" pitchFamily="50" charset="-128"/>
                <a:ea typeface="メイリオ" panose="020B0604030504040204" pitchFamily="50" charset="-128"/>
              </a:rPr>
              <a:t>まで）</a:t>
            </a:r>
          </a:p>
          <a:p>
            <a:r>
              <a:rPr lang="ja-JP" altLang="en-US" sz="1000" dirty="0">
                <a:latin typeface="メイリオ" panose="020B0604030504040204" pitchFamily="50" charset="-128"/>
                <a:ea typeface="メイリオ" panose="020B0604030504040204" pitchFamily="50" charset="-128"/>
              </a:rPr>
              <a:t>所要時間 ：</a:t>
            </a:r>
            <a:r>
              <a:rPr lang="en-US" altLang="ja-JP" sz="1000" dirty="0">
                <a:latin typeface="メイリオ" panose="020B0604030504040204" pitchFamily="50" charset="-128"/>
                <a:ea typeface="メイリオ" panose="020B0604030504040204" pitchFamily="50" charset="-128"/>
              </a:rPr>
              <a:t>60</a:t>
            </a:r>
            <a:r>
              <a:rPr lang="ja-JP" altLang="en-US" sz="1000" dirty="0">
                <a:latin typeface="メイリオ" panose="020B0604030504040204" pitchFamily="50" charset="-128"/>
                <a:ea typeface="メイリオ" panose="020B0604030504040204" pitchFamily="50" charset="-128"/>
              </a:rPr>
              <a:t>分程度</a:t>
            </a:r>
          </a:p>
          <a:p>
            <a:r>
              <a:rPr lang="ja-JP" altLang="en-US" sz="1000" dirty="0">
                <a:latin typeface="メイリオ" panose="020B0604030504040204" pitchFamily="50" charset="-128"/>
                <a:ea typeface="メイリオ" panose="020B0604030504040204" pitchFamily="50" charset="-128"/>
              </a:rPr>
              <a:t>定　　員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グループ </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名程度（要相談）</a:t>
            </a:r>
          </a:p>
        </p:txBody>
      </p:sp>
      <p:grpSp>
        <p:nvGrpSpPr>
          <p:cNvPr id="159" name="グループ化 158">
            <a:extLst>
              <a:ext uri="{FF2B5EF4-FFF2-40B4-BE49-F238E27FC236}">
                <a16:creationId xmlns:a16="http://schemas.microsoft.com/office/drawing/2014/main" id="{78D77460-3F07-4567-927E-33528B4D1C94}"/>
              </a:ext>
            </a:extLst>
          </p:cNvPr>
          <p:cNvGrpSpPr/>
          <p:nvPr/>
        </p:nvGrpSpPr>
        <p:grpSpPr>
          <a:xfrm>
            <a:off x="8033346" y="286363"/>
            <a:ext cx="1900326" cy="716699"/>
            <a:chOff x="2909658" y="478397"/>
            <a:chExt cx="2602314" cy="981451"/>
          </a:xfrm>
        </p:grpSpPr>
        <p:sp>
          <p:nvSpPr>
            <p:cNvPr id="160" name="楕円 159">
              <a:extLst>
                <a:ext uri="{FF2B5EF4-FFF2-40B4-BE49-F238E27FC236}">
                  <a16:creationId xmlns:a16="http://schemas.microsoft.com/office/drawing/2014/main" id="{50E68B5F-0B83-46FE-B431-D86054D62566}"/>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1" name="楕円 160">
              <a:extLst>
                <a:ext uri="{FF2B5EF4-FFF2-40B4-BE49-F238E27FC236}">
                  <a16:creationId xmlns:a16="http://schemas.microsoft.com/office/drawing/2014/main" id="{D3139968-8E21-4050-B8A0-291F37676B65}"/>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62" name="グループ化 161">
              <a:extLst>
                <a:ext uri="{FF2B5EF4-FFF2-40B4-BE49-F238E27FC236}">
                  <a16:creationId xmlns:a16="http://schemas.microsoft.com/office/drawing/2014/main" id="{638CC952-AF93-415C-BBAE-954C7E69F29F}"/>
                </a:ext>
              </a:extLst>
            </p:cNvPr>
            <p:cNvGrpSpPr/>
            <p:nvPr/>
          </p:nvGrpSpPr>
          <p:grpSpPr>
            <a:xfrm>
              <a:off x="2981173" y="478397"/>
              <a:ext cx="2530799" cy="914400"/>
              <a:chOff x="441001" y="231405"/>
              <a:chExt cx="2530799" cy="914400"/>
            </a:xfrm>
          </p:grpSpPr>
          <p:sp>
            <p:nvSpPr>
              <p:cNvPr id="165" name="楕円 164">
                <a:extLst>
                  <a:ext uri="{FF2B5EF4-FFF2-40B4-BE49-F238E27FC236}">
                    <a16:creationId xmlns:a16="http://schemas.microsoft.com/office/drawing/2014/main" id="{A6C61DC3-537A-444C-ACA8-5DCF2250F837}"/>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6" name="楕円 165">
                <a:extLst>
                  <a:ext uri="{FF2B5EF4-FFF2-40B4-BE49-F238E27FC236}">
                    <a16:creationId xmlns:a16="http://schemas.microsoft.com/office/drawing/2014/main" id="{891BF9F9-D6C7-45E5-880C-30D7BBA2E402}"/>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7" name="楕円 166">
                <a:extLst>
                  <a:ext uri="{FF2B5EF4-FFF2-40B4-BE49-F238E27FC236}">
                    <a16:creationId xmlns:a16="http://schemas.microsoft.com/office/drawing/2014/main" id="{83BA0584-C492-4877-B27C-EFED6FF993CD}"/>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63" name="楕円 162">
              <a:extLst>
                <a:ext uri="{FF2B5EF4-FFF2-40B4-BE49-F238E27FC236}">
                  <a16:creationId xmlns:a16="http://schemas.microsoft.com/office/drawing/2014/main" id="{73FB09EA-0BD8-42E8-B704-C7223945F52B}"/>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4" name="楕円 163">
              <a:extLst>
                <a:ext uri="{FF2B5EF4-FFF2-40B4-BE49-F238E27FC236}">
                  <a16:creationId xmlns:a16="http://schemas.microsoft.com/office/drawing/2014/main" id="{D16730EB-FC23-430F-8AF3-8E18747285FF}"/>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68" name="テキスト ボックス 167">
            <a:extLst>
              <a:ext uri="{FF2B5EF4-FFF2-40B4-BE49-F238E27FC236}">
                <a16:creationId xmlns:a16="http://schemas.microsoft.com/office/drawing/2014/main" id="{E28B2F74-E002-42F4-B981-5903B0FA4BE6}"/>
              </a:ext>
            </a:extLst>
          </p:cNvPr>
          <p:cNvSpPr txBox="1"/>
          <p:nvPr/>
        </p:nvSpPr>
        <p:spPr>
          <a:xfrm>
            <a:off x="6790065" y="506335"/>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海外移住の発祥地 “横浜”で移住の歴史を学ぶ</a:t>
            </a:r>
          </a:p>
        </p:txBody>
      </p:sp>
      <p:grpSp>
        <p:nvGrpSpPr>
          <p:cNvPr id="25" name="グループ化 24">
            <a:extLst>
              <a:ext uri="{FF2B5EF4-FFF2-40B4-BE49-F238E27FC236}">
                <a16:creationId xmlns:a16="http://schemas.microsoft.com/office/drawing/2014/main" id="{7B99C790-C8F6-4F5C-B2E8-639CF16130EF}"/>
              </a:ext>
            </a:extLst>
          </p:cNvPr>
          <p:cNvGrpSpPr/>
          <p:nvPr/>
        </p:nvGrpSpPr>
        <p:grpSpPr>
          <a:xfrm>
            <a:off x="5454409" y="938646"/>
            <a:ext cx="4432230" cy="558000"/>
            <a:chOff x="5286136" y="967674"/>
            <a:chExt cx="4432230" cy="512418"/>
          </a:xfrm>
        </p:grpSpPr>
        <p:sp>
          <p:nvSpPr>
            <p:cNvPr id="132" name="四角形: 角を丸くする 131">
              <a:extLst>
                <a:ext uri="{FF2B5EF4-FFF2-40B4-BE49-F238E27FC236}">
                  <a16:creationId xmlns:a16="http://schemas.microsoft.com/office/drawing/2014/main" id="{2719578E-CC1A-4413-8ED7-C65E1841066D}"/>
                </a:ext>
              </a:extLst>
            </p:cNvPr>
            <p:cNvSpPr/>
            <p:nvPr/>
          </p:nvSpPr>
          <p:spPr>
            <a:xfrm>
              <a:off x="5291183" y="967674"/>
              <a:ext cx="4419438" cy="512418"/>
            </a:xfrm>
            <a:prstGeom prst="roundRect">
              <a:avLst>
                <a:gd name="adj" fmla="val 9914"/>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メイリオ" panose="020B0604030504040204" pitchFamily="50" charset="-128"/>
                <a:ea typeface="メイリオ" panose="020B0604030504040204" pitchFamily="50" charset="-128"/>
              </a:endParaRPr>
            </a:p>
          </p:txBody>
        </p:sp>
        <p:sp>
          <p:nvSpPr>
            <p:cNvPr id="169" name="テキスト ボックス 168">
              <a:extLst>
                <a:ext uri="{FF2B5EF4-FFF2-40B4-BE49-F238E27FC236}">
                  <a16:creationId xmlns:a16="http://schemas.microsoft.com/office/drawing/2014/main" id="{71CCA3F6-256B-4B8A-8334-61C06FA1D5AA}"/>
                </a:ext>
              </a:extLst>
            </p:cNvPr>
            <p:cNvSpPr txBox="1"/>
            <p:nvPr/>
          </p:nvSpPr>
          <p:spPr>
            <a:xfrm>
              <a:off x="5286136" y="1062025"/>
              <a:ext cx="4432230" cy="367426"/>
            </a:xfrm>
            <a:prstGeom prst="rect">
              <a:avLst/>
            </a:prstGeom>
            <a:noFill/>
          </p:spPr>
          <p:txBody>
            <a:bodyPr wrap="square">
              <a:spAutoFit/>
            </a:bodyPr>
            <a:lstStyle/>
            <a:p>
              <a:pPr algn="ctr"/>
              <a:r>
                <a:rPr kumimoji="1" lang="en-US" altLang="ja-JP" sz="20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JICA</a:t>
              </a:r>
              <a:r>
                <a:rPr kumimoji="1" lang="ja-JP" altLang="en-US" sz="20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　</a:t>
              </a:r>
            </a:p>
          </p:txBody>
        </p:sp>
      </p:grpSp>
      <p:grpSp>
        <p:nvGrpSpPr>
          <p:cNvPr id="2" name="グループ化 1">
            <a:extLst>
              <a:ext uri="{FF2B5EF4-FFF2-40B4-BE49-F238E27FC236}">
                <a16:creationId xmlns:a16="http://schemas.microsoft.com/office/drawing/2014/main" id="{51D36009-743C-431C-A377-BCDFF9FEB744}"/>
              </a:ext>
            </a:extLst>
          </p:cNvPr>
          <p:cNvGrpSpPr/>
          <p:nvPr/>
        </p:nvGrpSpPr>
        <p:grpSpPr>
          <a:xfrm>
            <a:off x="554453" y="6901436"/>
            <a:ext cx="4362499" cy="462425"/>
            <a:chOff x="620328" y="6588634"/>
            <a:chExt cx="4362499" cy="462425"/>
          </a:xfrm>
        </p:grpSpPr>
        <p:sp>
          <p:nvSpPr>
            <p:cNvPr id="183" name="正方形/長方形 182">
              <a:extLst>
                <a:ext uri="{FF2B5EF4-FFF2-40B4-BE49-F238E27FC236}">
                  <a16:creationId xmlns:a16="http://schemas.microsoft.com/office/drawing/2014/main" id="{931E5A4E-3E04-4B8E-BB93-736DDDB34F4A}"/>
                </a:ext>
              </a:extLst>
            </p:cNvPr>
            <p:cNvSpPr/>
            <p:nvPr/>
          </p:nvSpPr>
          <p:spPr>
            <a:xfrm>
              <a:off x="620328" y="6616487"/>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84" name="矢印: 五方向 183">
              <a:extLst>
                <a:ext uri="{FF2B5EF4-FFF2-40B4-BE49-F238E27FC236}">
                  <a16:creationId xmlns:a16="http://schemas.microsoft.com/office/drawing/2014/main" id="{643172C0-2840-4BE7-87CC-1B25395456D5}"/>
                </a:ext>
              </a:extLst>
            </p:cNvPr>
            <p:cNvSpPr/>
            <p:nvPr/>
          </p:nvSpPr>
          <p:spPr>
            <a:xfrm>
              <a:off x="621968" y="6614441"/>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185" name="テキスト ボックス 184">
              <a:extLst>
                <a:ext uri="{FF2B5EF4-FFF2-40B4-BE49-F238E27FC236}">
                  <a16:creationId xmlns:a16="http://schemas.microsoft.com/office/drawing/2014/main" id="{9F4E7859-D247-4413-9391-71C935D04C76}"/>
                </a:ext>
              </a:extLst>
            </p:cNvPr>
            <p:cNvSpPr txBox="1"/>
            <p:nvPr/>
          </p:nvSpPr>
          <p:spPr>
            <a:xfrm>
              <a:off x="1502273" y="6592824"/>
              <a:ext cx="892201"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～３時間</a:t>
              </a:r>
            </a:p>
          </p:txBody>
        </p:sp>
        <p:sp>
          <p:nvSpPr>
            <p:cNvPr id="180" name="正方形/長方形 179">
              <a:extLst>
                <a:ext uri="{FF2B5EF4-FFF2-40B4-BE49-F238E27FC236}">
                  <a16:creationId xmlns:a16="http://schemas.microsoft.com/office/drawing/2014/main" id="{1655DD9A-B33F-4E09-A580-DFF0259E51AF}"/>
                </a:ext>
              </a:extLst>
            </p:cNvPr>
            <p:cNvSpPr/>
            <p:nvPr/>
          </p:nvSpPr>
          <p:spPr>
            <a:xfrm>
              <a:off x="2848704" y="6608994"/>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81" name="矢印: 五方向 180">
              <a:extLst>
                <a:ext uri="{FF2B5EF4-FFF2-40B4-BE49-F238E27FC236}">
                  <a16:creationId xmlns:a16="http://schemas.microsoft.com/office/drawing/2014/main" id="{DC3505D5-4F0A-40E0-B63D-851C0BE4C991}"/>
                </a:ext>
              </a:extLst>
            </p:cNvPr>
            <p:cNvSpPr/>
            <p:nvPr/>
          </p:nvSpPr>
          <p:spPr>
            <a:xfrm>
              <a:off x="2850344" y="6606948"/>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82" name="テキスト ボックス 181">
              <a:extLst>
                <a:ext uri="{FF2B5EF4-FFF2-40B4-BE49-F238E27FC236}">
                  <a16:creationId xmlns:a16="http://schemas.microsoft.com/office/drawing/2014/main" id="{25866FFC-6F2E-4BB8-8500-00CB1D330E23}"/>
                </a:ext>
              </a:extLst>
            </p:cNvPr>
            <p:cNvSpPr txBox="1"/>
            <p:nvPr/>
          </p:nvSpPr>
          <p:spPr>
            <a:xfrm>
              <a:off x="3886850" y="6588634"/>
              <a:ext cx="1095977" cy="261610"/>
            </a:xfrm>
            <a:prstGeom prst="rect">
              <a:avLst/>
            </a:prstGeom>
            <a:noFill/>
          </p:spPr>
          <p:txBody>
            <a:bodyPr wrap="square">
              <a:spAutoFit/>
            </a:bodyP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200</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77" name="正方形/長方形 176">
              <a:extLst>
                <a:ext uri="{FF2B5EF4-FFF2-40B4-BE49-F238E27FC236}">
                  <a16:creationId xmlns:a16="http://schemas.microsoft.com/office/drawing/2014/main" id="{FBEF7674-5CCC-4CE8-B808-B3E334C6991A}"/>
                </a:ext>
              </a:extLst>
            </p:cNvPr>
            <p:cNvSpPr/>
            <p:nvPr/>
          </p:nvSpPr>
          <p:spPr>
            <a:xfrm>
              <a:off x="620444" y="6810222"/>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78" name="矢印: 五方向 177">
              <a:extLst>
                <a:ext uri="{FF2B5EF4-FFF2-40B4-BE49-F238E27FC236}">
                  <a16:creationId xmlns:a16="http://schemas.microsoft.com/office/drawing/2014/main" id="{9F107529-AF27-4386-B178-FFEB6158A4D5}"/>
                </a:ext>
              </a:extLst>
            </p:cNvPr>
            <p:cNvSpPr/>
            <p:nvPr/>
          </p:nvSpPr>
          <p:spPr>
            <a:xfrm>
              <a:off x="625259" y="6815796"/>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料金</a:t>
              </a:r>
            </a:p>
          </p:txBody>
        </p:sp>
        <p:sp>
          <p:nvSpPr>
            <p:cNvPr id="179" name="テキスト ボックス 178">
              <a:extLst>
                <a:ext uri="{FF2B5EF4-FFF2-40B4-BE49-F238E27FC236}">
                  <a16:creationId xmlns:a16="http://schemas.microsoft.com/office/drawing/2014/main" id="{5DF0ACD5-4306-4E78-B434-F27A796950F4}"/>
                </a:ext>
              </a:extLst>
            </p:cNvPr>
            <p:cNvSpPr txBox="1"/>
            <p:nvPr/>
          </p:nvSpPr>
          <p:spPr>
            <a:xfrm>
              <a:off x="1311264" y="6797143"/>
              <a:ext cx="1227964" cy="253916"/>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高校生以下無料</a:t>
              </a:r>
            </a:p>
          </p:txBody>
        </p:sp>
      </p:grpSp>
      <p:sp>
        <p:nvSpPr>
          <p:cNvPr id="186" name="テキスト ボックス 185">
            <a:extLst>
              <a:ext uri="{FF2B5EF4-FFF2-40B4-BE49-F238E27FC236}">
                <a16:creationId xmlns:a16="http://schemas.microsoft.com/office/drawing/2014/main" id="{BA35A816-DE02-40AD-B24C-14A20722E567}"/>
              </a:ext>
            </a:extLst>
          </p:cNvPr>
          <p:cNvSpPr txBox="1"/>
          <p:nvPr/>
        </p:nvSpPr>
        <p:spPr>
          <a:xfrm>
            <a:off x="5649519" y="6464246"/>
            <a:ext cx="4447129" cy="384721"/>
          </a:xfrm>
          <a:prstGeom prst="rect">
            <a:avLst/>
          </a:prstGeom>
          <a:noFill/>
        </p:spPr>
        <p:txBody>
          <a:bodyPr wrap="square">
            <a:spAutoFit/>
          </a:bodyPr>
          <a:lstStyle/>
          <a:p>
            <a:r>
              <a:rPr lang="en-US" altLang="ja-JP" sz="1000" dirty="0">
                <a:latin typeface="メイリオ" panose="020B0604030504040204" pitchFamily="50" charset="-128"/>
                <a:ea typeface="メイリオ" panose="020B0604030504040204" pitchFamily="50" charset="-128"/>
              </a:rPr>
              <a:t>TEL</a:t>
            </a:r>
            <a:r>
              <a:rPr lang="ja-JP" altLang="en-US" sz="10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045-222-7161</a:t>
            </a:r>
            <a:r>
              <a:rPr lang="ja-JP" altLang="en-US" sz="900" dirty="0">
                <a:latin typeface="メイリオ" panose="020B0604030504040204" pitchFamily="50" charset="-128"/>
                <a:ea typeface="メイリオ" panose="020B0604030504040204" pitchFamily="50" charset="-128"/>
              </a:rPr>
              <a:t>　　予約：要　　駐車場（バス） ：なし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横浜市中区新港２丁目３−１</a:t>
            </a:r>
            <a:endParaRPr lang="ja-JP" altLang="en-US" sz="900" dirty="0">
              <a:latin typeface="メイリオ" panose="020B0604030504040204" pitchFamily="50" charset="-128"/>
              <a:ea typeface="メイリオ" panose="020B0604030504040204" pitchFamily="50" charset="-128"/>
            </a:endParaRPr>
          </a:p>
        </p:txBody>
      </p:sp>
      <p:grpSp>
        <p:nvGrpSpPr>
          <p:cNvPr id="50" name="グループ化 49">
            <a:extLst>
              <a:ext uri="{FF2B5EF4-FFF2-40B4-BE49-F238E27FC236}">
                <a16:creationId xmlns:a16="http://schemas.microsoft.com/office/drawing/2014/main" id="{EED9DE33-0D4A-44AD-B1FC-978570683122}"/>
              </a:ext>
            </a:extLst>
          </p:cNvPr>
          <p:cNvGrpSpPr/>
          <p:nvPr/>
        </p:nvGrpSpPr>
        <p:grpSpPr>
          <a:xfrm>
            <a:off x="5604719" y="6919216"/>
            <a:ext cx="4322759" cy="477739"/>
            <a:chOff x="5694348" y="6847714"/>
            <a:chExt cx="4322759" cy="477739"/>
          </a:xfrm>
        </p:grpSpPr>
        <p:sp>
          <p:nvSpPr>
            <p:cNvPr id="187" name="正方形/長方形 186">
              <a:extLst>
                <a:ext uri="{FF2B5EF4-FFF2-40B4-BE49-F238E27FC236}">
                  <a16:creationId xmlns:a16="http://schemas.microsoft.com/office/drawing/2014/main" id="{0338D591-D370-4BD0-B6E4-7335EF036042}"/>
                </a:ext>
              </a:extLst>
            </p:cNvPr>
            <p:cNvSpPr/>
            <p:nvPr/>
          </p:nvSpPr>
          <p:spPr>
            <a:xfrm>
              <a:off x="5700328" y="6857787"/>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88" name="矢印: 五方向 187">
              <a:extLst>
                <a:ext uri="{FF2B5EF4-FFF2-40B4-BE49-F238E27FC236}">
                  <a16:creationId xmlns:a16="http://schemas.microsoft.com/office/drawing/2014/main" id="{1D54EB31-748E-4D3A-A0BB-C26EDA56C018}"/>
                </a:ext>
              </a:extLst>
            </p:cNvPr>
            <p:cNvSpPr/>
            <p:nvPr/>
          </p:nvSpPr>
          <p:spPr>
            <a:xfrm>
              <a:off x="5694348" y="6855741"/>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189" name="テキスト ボックス 188">
              <a:extLst>
                <a:ext uri="{FF2B5EF4-FFF2-40B4-BE49-F238E27FC236}">
                  <a16:creationId xmlns:a16="http://schemas.microsoft.com/office/drawing/2014/main" id="{3623F7BE-764D-4202-A790-7D3F3E21D6AC}"/>
                </a:ext>
              </a:extLst>
            </p:cNvPr>
            <p:cNvSpPr txBox="1"/>
            <p:nvPr/>
          </p:nvSpPr>
          <p:spPr>
            <a:xfrm>
              <a:off x="6582273" y="6859524"/>
              <a:ext cx="892201"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2</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時間</a:t>
              </a:r>
            </a:p>
          </p:txBody>
        </p:sp>
        <p:sp>
          <p:nvSpPr>
            <p:cNvPr id="190" name="正方形/長方形 189">
              <a:extLst>
                <a:ext uri="{FF2B5EF4-FFF2-40B4-BE49-F238E27FC236}">
                  <a16:creationId xmlns:a16="http://schemas.microsoft.com/office/drawing/2014/main" id="{9A409937-C39C-403C-A5C6-B491AFF4E726}"/>
                </a:ext>
              </a:extLst>
            </p:cNvPr>
            <p:cNvSpPr/>
            <p:nvPr/>
          </p:nvSpPr>
          <p:spPr>
            <a:xfrm>
              <a:off x="7928704" y="6850294"/>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91" name="矢印: 五方向 190">
              <a:extLst>
                <a:ext uri="{FF2B5EF4-FFF2-40B4-BE49-F238E27FC236}">
                  <a16:creationId xmlns:a16="http://schemas.microsoft.com/office/drawing/2014/main" id="{01AE0DCF-2E2C-4DE6-BBBA-51B3F8B7936F}"/>
                </a:ext>
              </a:extLst>
            </p:cNvPr>
            <p:cNvSpPr/>
            <p:nvPr/>
          </p:nvSpPr>
          <p:spPr>
            <a:xfrm>
              <a:off x="7930344" y="6848248"/>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92" name="テキスト ボックス 191">
              <a:extLst>
                <a:ext uri="{FF2B5EF4-FFF2-40B4-BE49-F238E27FC236}">
                  <a16:creationId xmlns:a16="http://schemas.microsoft.com/office/drawing/2014/main" id="{CCA774FF-9FB0-4F6A-A65E-80C874DD78AB}"/>
                </a:ext>
              </a:extLst>
            </p:cNvPr>
            <p:cNvSpPr txBox="1"/>
            <p:nvPr/>
          </p:nvSpPr>
          <p:spPr>
            <a:xfrm>
              <a:off x="8921130" y="6847714"/>
              <a:ext cx="1095977" cy="261610"/>
            </a:xfrm>
            <a:prstGeom prst="rect">
              <a:avLst/>
            </a:prstGeom>
            <a:noFill/>
          </p:spPr>
          <p:txBody>
            <a:bodyPr wrap="square">
              <a:spAutoFit/>
            </a:bodyP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300</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93" name="正方形/長方形 192">
              <a:extLst>
                <a:ext uri="{FF2B5EF4-FFF2-40B4-BE49-F238E27FC236}">
                  <a16:creationId xmlns:a16="http://schemas.microsoft.com/office/drawing/2014/main" id="{F148DF6D-D2D7-41FA-B9BF-2E6E6FE853E5}"/>
                </a:ext>
              </a:extLst>
            </p:cNvPr>
            <p:cNvSpPr/>
            <p:nvPr/>
          </p:nvSpPr>
          <p:spPr>
            <a:xfrm>
              <a:off x="5700444" y="7051522"/>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94" name="矢印: 五方向 193">
              <a:extLst>
                <a:ext uri="{FF2B5EF4-FFF2-40B4-BE49-F238E27FC236}">
                  <a16:creationId xmlns:a16="http://schemas.microsoft.com/office/drawing/2014/main" id="{FAD9065E-CEE6-419E-8E03-6C02DF344419}"/>
                </a:ext>
              </a:extLst>
            </p:cNvPr>
            <p:cNvSpPr/>
            <p:nvPr/>
          </p:nvSpPr>
          <p:spPr>
            <a:xfrm>
              <a:off x="5697639" y="7057096"/>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料金</a:t>
              </a:r>
            </a:p>
          </p:txBody>
        </p:sp>
        <p:sp>
          <p:nvSpPr>
            <p:cNvPr id="195" name="テキスト ボックス 194">
              <a:extLst>
                <a:ext uri="{FF2B5EF4-FFF2-40B4-BE49-F238E27FC236}">
                  <a16:creationId xmlns:a16="http://schemas.microsoft.com/office/drawing/2014/main" id="{4D7D0C3E-5D5A-41EA-8998-13DDF26CF8EC}"/>
                </a:ext>
              </a:extLst>
            </p:cNvPr>
            <p:cNvSpPr txBox="1"/>
            <p:nvPr/>
          </p:nvSpPr>
          <p:spPr>
            <a:xfrm>
              <a:off x="6391264" y="7063843"/>
              <a:ext cx="1227964"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無料</a:t>
              </a:r>
            </a:p>
          </p:txBody>
        </p:sp>
      </p:grpSp>
      <p:pic>
        <p:nvPicPr>
          <p:cNvPr id="196" name="グラフィックス 195" descr="物語 枠線">
            <a:extLst>
              <a:ext uri="{FF2B5EF4-FFF2-40B4-BE49-F238E27FC236}">
                <a16:creationId xmlns:a16="http://schemas.microsoft.com/office/drawing/2014/main" id="{87D9A9D4-F6ED-4C2B-B95E-1ABE106AE62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51185" y="4280477"/>
            <a:ext cx="952246" cy="952246"/>
          </a:xfrm>
          <a:prstGeom prst="rect">
            <a:avLst/>
          </a:prstGeom>
        </p:spPr>
      </p:pic>
      <p:grpSp>
        <p:nvGrpSpPr>
          <p:cNvPr id="3" name="グループ化 2">
            <a:extLst>
              <a:ext uri="{FF2B5EF4-FFF2-40B4-BE49-F238E27FC236}">
                <a16:creationId xmlns:a16="http://schemas.microsoft.com/office/drawing/2014/main" id="{74F732C6-B6ED-4097-9922-D1A4CA381C92}"/>
              </a:ext>
            </a:extLst>
          </p:cNvPr>
          <p:cNvGrpSpPr/>
          <p:nvPr/>
        </p:nvGrpSpPr>
        <p:grpSpPr>
          <a:xfrm>
            <a:off x="430089" y="687543"/>
            <a:ext cx="792000" cy="792000"/>
            <a:chOff x="313836" y="201264"/>
            <a:chExt cx="792000" cy="792000"/>
          </a:xfrm>
        </p:grpSpPr>
        <p:sp>
          <p:nvSpPr>
            <p:cNvPr id="107" name="楕円 106">
              <a:extLst>
                <a:ext uri="{FF2B5EF4-FFF2-40B4-BE49-F238E27FC236}">
                  <a16:creationId xmlns:a16="http://schemas.microsoft.com/office/drawing/2014/main" id="{9C474F7C-5D8C-4BC5-B69A-F72CE44775F1}"/>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8" name="楕円 107">
              <a:extLst>
                <a:ext uri="{FF2B5EF4-FFF2-40B4-BE49-F238E27FC236}">
                  <a16:creationId xmlns:a16="http://schemas.microsoft.com/office/drawing/2014/main" id="{EBA84BA9-0727-43E6-99F5-A32A84564028}"/>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6" name="テキスト ボックス 105">
              <a:extLst>
                <a:ext uri="{FF2B5EF4-FFF2-40B4-BE49-F238E27FC236}">
                  <a16:creationId xmlns:a16="http://schemas.microsoft.com/office/drawing/2014/main" id="{867990B8-0F3D-4F9A-8FD9-162C0B0ADF76}"/>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
        <p:nvSpPr>
          <p:cNvPr id="95" name="正方形/長方形 94">
            <a:extLst>
              <a:ext uri="{FF2B5EF4-FFF2-40B4-BE49-F238E27FC236}">
                <a16:creationId xmlns:a16="http://schemas.microsoft.com/office/drawing/2014/main" id="{6EF07ED4-BDB7-4E70-88CC-367302F3F3AC}"/>
              </a:ext>
            </a:extLst>
          </p:cNvPr>
          <p:cNvSpPr/>
          <p:nvPr/>
        </p:nvSpPr>
        <p:spPr>
          <a:xfrm>
            <a:off x="10221485" y="1044002"/>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6" name="正方形/長方形 95">
            <a:extLst>
              <a:ext uri="{FF2B5EF4-FFF2-40B4-BE49-F238E27FC236}">
                <a16:creationId xmlns:a16="http://schemas.microsoft.com/office/drawing/2014/main" id="{83466A65-D842-4DA0-A8E5-B3ABC346A3D4}"/>
              </a:ext>
            </a:extLst>
          </p:cNvPr>
          <p:cNvSpPr/>
          <p:nvPr/>
        </p:nvSpPr>
        <p:spPr>
          <a:xfrm>
            <a:off x="10221485" y="4176562"/>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9" name="正方形/長方形 108">
            <a:extLst>
              <a:ext uri="{FF2B5EF4-FFF2-40B4-BE49-F238E27FC236}">
                <a16:creationId xmlns:a16="http://schemas.microsoft.com/office/drawing/2014/main" id="{A3352403-23A8-4C58-87CF-8CE171025B12}"/>
              </a:ext>
            </a:extLst>
          </p:cNvPr>
          <p:cNvSpPr/>
          <p:nvPr/>
        </p:nvSpPr>
        <p:spPr>
          <a:xfrm>
            <a:off x="10221485" y="5218639"/>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0" name="正方形/長方形 109">
            <a:extLst>
              <a:ext uri="{FF2B5EF4-FFF2-40B4-BE49-F238E27FC236}">
                <a16:creationId xmlns:a16="http://schemas.microsoft.com/office/drawing/2014/main" id="{9F74F9A6-B57A-4AB1-9122-2AE1AC5282DD}"/>
              </a:ext>
            </a:extLst>
          </p:cNvPr>
          <p:cNvSpPr/>
          <p:nvPr/>
        </p:nvSpPr>
        <p:spPr>
          <a:xfrm>
            <a:off x="10221485" y="313116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1" name="正方形/長方形 110">
            <a:extLst>
              <a:ext uri="{FF2B5EF4-FFF2-40B4-BE49-F238E27FC236}">
                <a16:creationId xmlns:a16="http://schemas.microsoft.com/office/drawing/2014/main" id="{136E7EE9-E44E-4D8C-85E9-39459BE5753B}"/>
              </a:ext>
            </a:extLst>
          </p:cNvPr>
          <p:cNvSpPr/>
          <p:nvPr/>
        </p:nvSpPr>
        <p:spPr>
          <a:xfrm>
            <a:off x="10221485" y="6262415"/>
            <a:ext cx="396000" cy="1044000"/>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2" name="正方形/長方形 111">
            <a:extLst>
              <a:ext uri="{FF2B5EF4-FFF2-40B4-BE49-F238E27FC236}">
                <a16:creationId xmlns:a16="http://schemas.microsoft.com/office/drawing/2014/main" id="{B7F9F6FF-44F4-4BDF-AC6E-9796B9E5414D}"/>
              </a:ext>
            </a:extLst>
          </p:cNvPr>
          <p:cNvSpPr/>
          <p:nvPr/>
        </p:nvSpPr>
        <p:spPr>
          <a:xfrm>
            <a:off x="10221485" y="2086881"/>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3" name="テキスト ボックス 112">
            <a:extLst>
              <a:ext uri="{FF2B5EF4-FFF2-40B4-BE49-F238E27FC236}">
                <a16:creationId xmlns:a16="http://schemas.microsoft.com/office/drawing/2014/main" id="{0D750746-4354-48EA-9039-EF96C4367D92}"/>
              </a:ext>
            </a:extLst>
          </p:cNvPr>
          <p:cNvSpPr txBox="1"/>
          <p:nvPr/>
        </p:nvSpPr>
        <p:spPr>
          <a:xfrm>
            <a:off x="10252155" y="229727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114" name="テキスト ボックス 113">
            <a:extLst>
              <a:ext uri="{FF2B5EF4-FFF2-40B4-BE49-F238E27FC236}">
                <a16:creationId xmlns:a16="http://schemas.microsoft.com/office/drawing/2014/main" id="{E71F9F02-F8E6-4075-A8C9-72A443E45920}"/>
              </a:ext>
            </a:extLst>
          </p:cNvPr>
          <p:cNvSpPr txBox="1"/>
          <p:nvPr/>
        </p:nvSpPr>
        <p:spPr>
          <a:xfrm>
            <a:off x="10246266" y="342591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116" name="テキスト ボックス 115">
            <a:extLst>
              <a:ext uri="{FF2B5EF4-FFF2-40B4-BE49-F238E27FC236}">
                <a16:creationId xmlns:a16="http://schemas.microsoft.com/office/drawing/2014/main" id="{F189B26C-F018-4544-AA99-A946A39AB9F7}"/>
              </a:ext>
            </a:extLst>
          </p:cNvPr>
          <p:cNvSpPr txBox="1"/>
          <p:nvPr/>
        </p:nvSpPr>
        <p:spPr>
          <a:xfrm>
            <a:off x="10252205" y="451533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117" name="テキスト ボックス 116">
            <a:extLst>
              <a:ext uri="{FF2B5EF4-FFF2-40B4-BE49-F238E27FC236}">
                <a16:creationId xmlns:a16="http://schemas.microsoft.com/office/drawing/2014/main" id="{4CED476A-88D8-4CAF-B4F6-2A1152E6B253}"/>
              </a:ext>
            </a:extLst>
          </p:cNvPr>
          <p:cNvSpPr txBox="1"/>
          <p:nvPr/>
        </p:nvSpPr>
        <p:spPr>
          <a:xfrm>
            <a:off x="10261342" y="137572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観光</a:t>
            </a:r>
          </a:p>
        </p:txBody>
      </p:sp>
      <p:sp>
        <p:nvSpPr>
          <p:cNvPr id="118" name="テキスト ボックス 117">
            <a:extLst>
              <a:ext uri="{FF2B5EF4-FFF2-40B4-BE49-F238E27FC236}">
                <a16:creationId xmlns:a16="http://schemas.microsoft.com/office/drawing/2014/main" id="{C836B6EA-3087-463E-BBA3-31AD39064AE6}"/>
              </a:ext>
            </a:extLst>
          </p:cNvPr>
          <p:cNvSpPr txBox="1"/>
          <p:nvPr/>
        </p:nvSpPr>
        <p:spPr>
          <a:xfrm>
            <a:off x="10255142" y="537142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119" name="テキスト ボックス 118">
            <a:extLst>
              <a:ext uri="{FF2B5EF4-FFF2-40B4-BE49-F238E27FC236}">
                <a16:creationId xmlns:a16="http://schemas.microsoft.com/office/drawing/2014/main" id="{9F3D8D78-C604-452D-AD60-5C6CA9BC10A1}"/>
              </a:ext>
            </a:extLst>
          </p:cNvPr>
          <p:cNvSpPr txBox="1"/>
          <p:nvPr/>
        </p:nvSpPr>
        <p:spPr>
          <a:xfrm>
            <a:off x="10246266" y="6407147"/>
            <a:ext cx="338554" cy="799745"/>
          </a:xfrm>
          <a:prstGeom prst="rect">
            <a:avLst/>
          </a:prstGeom>
          <a:solidFill>
            <a:schemeClr val="bg1">
              <a:lumMod val="95000"/>
            </a:schemeClr>
          </a:solid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120" name="正方形/長方形 119">
            <a:extLst>
              <a:ext uri="{FF2B5EF4-FFF2-40B4-BE49-F238E27FC236}">
                <a16:creationId xmlns:a16="http://schemas.microsoft.com/office/drawing/2014/main" id="{B203D827-DB19-49A8-A611-F72C8F687D12}"/>
              </a:ext>
            </a:extLst>
          </p:cNvPr>
          <p:cNvSpPr/>
          <p:nvPr/>
        </p:nvSpPr>
        <p:spPr>
          <a:xfrm>
            <a:off x="10206334" y="1296"/>
            <a:ext cx="450000" cy="1044000"/>
          </a:xfrm>
          <a:prstGeom prst="rect">
            <a:avLst/>
          </a:prstGeom>
          <a:solidFill>
            <a:srgbClr val="FFC000"/>
          </a:solidFill>
          <a:ln>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21" name="テキスト ボックス 120">
            <a:extLst>
              <a:ext uri="{FF2B5EF4-FFF2-40B4-BE49-F238E27FC236}">
                <a16:creationId xmlns:a16="http://schemas.microsoft.com/office/drawing/2014/main" id="{4E32C8C4-4563-4692-993A-0D9BD34A49D8}"/>
              </a:ext>
            </a:extLst>
          </p:cNvPr>
          <p:cNvSpPr txBox="1"/>
          <p:nvPr/>
        </p:nvSpPr>
        <p:spPr>
          <a:xfrm>
            <a:off x="10255330" y="87069"/>
            <a:ext cx="338554" cy="998250"/>
          </a:xfrm>
          <a:prstGeom prst="rect">
            <a:avLst/>
          </a:prstGeom>
          <a:noFill/>
        </p:spPr>
        <p:txBody>
          <a:bodyPr vert="eaVert" wrap="squar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キャリア教育</a:t>
            </a:r>
          </a:p>
        </p:txBody>
      </p:sp>
      <p:grpSp>
        <p:nvGrpSpPr>
          <p:cNvPr id="126" name="グループ化 125">
            <a:extLst>
              <a:ext uri="{FF2B5EF4-FFF2-40B4-BE49-F238E27FC236}">
                <a16:creationId xmlns:a16="http://schemas.microsoft.com/office/drawing/2014/main" id="{8BA01BEE-EE17-4BE0-B6DB-BF808AF285E0}"/>
              </a:ext>
            </a:extLst>
          </p:cNvPr>
          <p:cNvGrpSpPr/>
          <p:nvPr/>
        </p:nvGrpSpPr>
        <p:grpSpPr>
          <a:xfrm>
            <a:off x="5459456" y="715904"/>
            <a:ext cx="792000" cy="792000"/>
            <a:chOff x="313836" y="201264"/>
            <a:chExt cx="792000" cy="792000"/>
          </a:xfrm>
        </p:grpSpPr>
        <p:sp>
          <p:nvSpPr>
            <p:cNvPr id="127" name="楕円 126">
              <a:extLst>
                <a:ext uri="{FF2B5EF4-FFF2-40B4-BE49-F238E27FC236}">
                  <a16:creationId xmlns:a16="http://schemas.microsoft.com/office/drawing/2014/main" id="{80DB6BEA-A88E-4FAA-87AE-104FBD98DDF1}"/>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28" name="楕円 127">
              <a:extLst>
                <a:ext uri="{FF2B5EF4-FFF2-40B4-BE49-F238E27FC236}">
                  <a16:creationId xmlns:a16="http://schemas.microsoft.com/office/drawing/2014/main" id="{D80750D6-03B6-4332-A22A-E5F6444C5E24}"/>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30" name="テキスト ボックス 129">
              <a:extLst>
                <a:ext uri="{FF2B5EF4-FFF2-40B4-BE49-F238E27FC236}">
                  <a16:creationId xmlns:a16="http://schemas.microsoft.com/office/drawing/2014/main" id="{FA06EE12-36F1-44D4-8B3F-73A1D04F2238}"/>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pic>
        <p:nvPicPr>
          <p:cNvPr id="4" name="図 3">
            <a:extLst>
              <a:ext uri="{FF2B5EF4-FFF2-40B4-BE49-F238E27FC236}">
                <a16:creationId xmlns:a16="http://schemas.microsoft.com/office/drawing/2014/main" id="{3CFBA387-75C4-4459-ACCA-9EBF027B61D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87384" y="1604857"/>
            <a:ext cx="2504524" cy="1678148"/>
          </a:xfrm>
          <a:prstGeom prst="rect">
            <a:avLst/>
          </a:prstGeom>
        </p:spPr>
      </p:pic>
    </p:spTree>
    <p:extLst>
      <p:ext uri="{BB962C8B-B14F-4D97-AF65-F5344CB8AC3E}">
        <p14:creationId xmlns:p14="http://schemas.microsoft.com/office/powerpoint/2010/main" val="202813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7" name="正方形/長方形 106">
            <a:extLst>
              <a:ext uri="{FF2B5EF4-FFF2-40B4-BE49-F238E27FC236}">
                <a16:creationId xmlns:a16="http://schemas.microsoft.com/office/drawing/2014/main" id="{0E1B2B96-CEA6-4C96-B68D-351633E6FB89}"/>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FF975AC4-FF81-4092-86E7-3B71F162510D}"/>
              </a:ext>
            </a:extLst>
          </p:cNvPr>
          <p:cNvSpPr/>
          <p:nvPr/>
        </p:nvSpPr>
        <p:spPr>
          <a:xfrm>
            <a:off x="239032" y="275483"/>
            <a:ext cx="4818141" cy="7099863"/>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98" name="正方形/長方形 97">
            <a:extLst>
              <a:ext uri="{FF2B5EF4-FFF2-40B4-BE49-F238E27FC236}">
                <a16:creationId xmlns:a16="http://schemas.microsoft.com/office/drawing/2014/main" id="{FDD6B00D-B823-402C-AC30-05C70A79A466}"/>
              </a:ext>
            </a:extLst>
          </p:cNvPr>
          <p:cNvSpPr/>
          <p:nvPr/>
        </p:nvSpPr>
        <p:spPr>
          <a:xfrm>
            <a:off x="486520" y="4383851"/>
            <a:ext cx="4420800" cy="1937386"/>
          </a:xfrm>
          <a:prstGeom prst="rect">
            <a:avLst/>
          </a:prstGeom>
          <a:blipFill>
            <a:blip r:embed="rId4">
              <a:extLst>
                <a:ext uri="{28A0092B-C50C-407E-A947-70E740481C1C}">
                  <a14:useLocalDpi xmlns:a14="http://schemas.microsoft.com/office/drawing/2010/main"/>
                </a:ext>
              </a:extLst>
            </a:blip>
            <a:tile tx="0" ty="0" sx="100000" sy="100000" flip="none" algn="tl"/>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0" name="テキスト ボックス 99">
            <a:extLst>
              <a:ext uri="{FF2B5EF4-FFF2-40B4-BE49-F238E27FC236}">
                <a16:creationId xmlns:a16="http://schemas.microsoft.com/office/drawing/2014/main" id="{1AB9F268-7D70-490F-8CC6-92D455176AFA}"/>
              </a:ext>
            </a:extLst>
          </p:cNvPr>
          <p:cNvSpPr txBox="1"/>
          <p:nvPr/>
        </p:nvSpPr>
        <p:spPr>
          <a:xfrm>
            <a:off x="485965" y="3196269"/>
            <a:ext cx="4392864" cy="1107996"/>
          </a:xfrm>
          <a:prstGeom prst="rect">
            <a:avLst/>
          </a:prstGeom>
          <a:noFill/>
        </p:spPr>
        <p:txBody>
          <a:bodyPr wrap="square">
            <a:spAutoFit/>
          </a:bodyPr>
          <a:lstStyle/>
          <a:p>
            <a:r>
              <a:rPr lang="ja-JP" altLang="en-US" sz="11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印刷を通じて社会や地域に共有価値創造を提案する企業です。</a:t>
            </a:r>
          </a:p>
          <a:p>
            <a:r>
              <a:rPr lang="ja-JP" altLang="en-US" sz="11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業務内容、取り組み、会社の歴史の説明を受けたあと、工場を見学し、活版印刷の体験をすることができます。</a:t>
            </a:r>
          </a:p>
          <a:p>
            <a:endParaRPr lang="ja-JP" altLang="en-US" sz="11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11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ワークショップでは</a:t>
            </a:r>
            <a:r>
              <a:rPr lang="ja-JP" altLang="en-US" sz="1100" dirty="0">
                <a:solidFill>
                  <a:srgbClr val="0070C0"/>
                </a:solidFill>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環境やメディアユニバーサルデザイン</a:t>
            </a:r>
            <a:r>
              <a:rPr lang="ja-JP" altLang="en-US" sz="11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などについて、印刷という切り口で考えます。</a:t>
            </a:r>
          </a:p>
        </p:txBody>
      </p:sp>
      <p:sp>
        <p:nvSpPr>
          <p:cNvPr id="133" name="テキスト ボックス 132">
            <a:extLst>
              <a:ext uri="{FF2B5EF4-FFF2-40B4-BE49-F238E27FC236}">
                <a16:creationId xmlns:a16="http://schemas.microsoft.com/office/drawing/2014/main" id="{ADF36F97-9495-4E15-A143-69BE25DC58B2}"/>
              </a:ext>
            </a:extLst>
          </p:cNvPr>
          <p:cNvSpPr txBox="1"/>
          <p:nvPr/>
        </p:nvSpPr>
        <p:spPr>
          <a:xfrm>
            <a:off x="649264" y="6287375"/>
            <a:ext cx="3570019"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045-812-1131 </a:t>
            </a:r>
            <a:r>
              <a:rPr lang="ja-JP" altLang="en-US" sz="900" dirty="0">
                <a:latin typeface="メイリオ" panose="020B0604030504040204" pitchFamily="50" charset="-128"/>
                <a:ea typeface="メイリオ" panose="020B0604030504040204" pitchFamily="50" charset="-128"/>
              </a:rPr>
              <a:t>　　予約：要　　駐車場（バス）：なし</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横浜市戸塚区上矢部町</a:t>
            </a:r>
            <a:r>
              <a:rPr lang="en-US" altLang="zh-CN" sz="900" dirty="0">
                <a:latin typeface="メイリオ" panose="020B0604030504040204" pitchFamily="50" charset="-128"/>
                <a:ea typeface="メイリオ" panose="020B0604030504040204" pitchFamily="50" charset="-128"/>
              </a:rPr>
              <a:t>2053</a:t>
            </a:r>
            <a:endParaRPr lang="ja-JP" altLang="en-US" sz="1000" dirty="0">
              <a:latin typeface="メイリオ" panose="020B0604030504040204" pitchFamily="50" charset="-128"/>
              <a:ea typeface="メイリオ" panose="020B0604030504040204" pitchFamily="50" charset="-128"/>
            </a:endParaRPr>
          </a:p>
        </p:txBody>
      </p:sp>
      <p:pic>
        <p:nvPicPr>
          <p:cNvPr id="134" name="グラフィックス 133" descr="物語 枠線">
            <a:extLst>
              <a:ext uri="{FF2B5EF4-FFF2-40B4-BE49-F238E27FC236}">
                <a16:creationId xmlns:a16="http://schemas.microsoft.com/office/drawing/2014/main" id="{3730F7AC-9686-44A2-8CE0-A8AED2B912C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86850" y="4137602"/>
            <a:ext cx="952246" cy="952246"/>
          </a:xfrm>
          <a:prstGeom prst="rect">
            <a:avLst/>
          </a:prstGeom>
        </p:spPr>
      </p:pic>
      <p:sp>
        <p:nvSpPr>
          <p:cNvPr id="137" name="テキスト ボックス 136">
            <a:extLst>
              <a:ext uri="{FF2B5EF4-FFF2-40B4-BE49-F238E27FC236}">
                <a16:creationId xmlns:a16="http://schemas.microsoft.com/office/drawing/2014/main" id="{5BD19EEE-AE50-4577-BB2E-478A8C5C9771}"/>
              </a:ext>
            </a:extLst>
          </p:cNvPr>
          <p:cNvSpPr txBox="1"/>
          <p:nvPr/>
        </p:nvSpPr>
        <p:spPr>
          <a:xfrm>
            <a:off x="649265" y="4573801"/>
            <a:ext cx="4210544" cy="1492716"/>
          </a:xfrm>
          <a:prstGeom prst="rect">
            <a:avLst/>
          </a:prstGeom>
          <a:noFill/>
        </p:spPr>
        <p:txBody>
          <a:bodyPr wrap="square">
            <a:spAutoFit/>
          </a:bodyPr>
          <a:lstStyle/>
          <a:p>
            <a:r>
              <a:rPr lang="ja-JP" altLang="en-US" sz="1100" b="1" dirty="0">
                <a:latin typeface="メイリオ" panose="020B0604030504040204" pitchFamily="50" charset="-128"/>
                <a:ea typeface="メイリオ" panose="020B0604030504040204" pitchFamily="50" charset="-128"/>
              </a:rPr>
              <a:t>企業訪問と活版印刷体験</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内容：①業務内容・取り組み・会社の歴史を説明</a:t>
            </a:r>
          </a:p>
          <a:p>
            <a:pPr fontAlgn="base">
              <a:spcBef>
                <a:spcPct val="0"/>
              </a:spcBef>
              <a:spcAft>
                <a:spcPct val="0"/>
              </a:spcAf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②工場見学（活版印刷体験を含む）</a:t>
            </a:r>
          </a:p>
          <a:p>
            <a:pPr fontAlgn="base">
              <a:spcBef>
                <a:spcPct val="0"/>
              </a:spcBef>
              <a:spcAft>
                <a:spcPct val="0"/>
              </a:spcAf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③ワークショップ</a:t>
            </a:r>
          </a:p>
          <a:p>
            <a:pPr fontAlgn="base">
              <a:spcBef>
                <a:spcPct val="0"/>
              </a:spcBef>
              <a:spcAft>
                <a:spcPct val="0"/>
              </a:spcAf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④質疑応答</a:t>
            </a:r>
          </a:p>
          <a:p>
            <a:pPr fontAlgn="base">
              <a:spcBef>
                <a:spcPct val="0"/>
              </a:spcBef>
              <a:spcAft>
                <a:spcPct val="0"/>
              </a:spcAft>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⑤まとめ</a:t>
            </a:r>
            <a:endParaRPr lang="en-US" altLang="ja-JP" sz="10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実施時間：</a:t>
            </a:r>
            <a:r>
              <a:rPr lang="en-US" altLang="ja-JP" sz="1000" dirty="0">
                <a:latin typeface="メイリオ" panose="020B0604030504040204" pitchFamily="50" charset="-128"/>
                <a:ea typeface="メイリオ" panose="020B0604030504040204" pitchFamily="50" charset="-128"/>
              </a:rPr>
              <a:t>14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00</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16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00</a:t>
            </a:r>
            <a:r>
              <a:rPr lang="ja-JP" altLang="en-US" sz="1000" dirty="0">
                <a:latin typeface="メイリオ" panose="020B0604030504040204" pitchFamily="50" charset="-128"/>
                <a:ea typeface="メイリオ" panose="020B0604030504040204" pitchFamily="50" charset="-128"/>
              </a:rPr>
              <a:t>　　所要時間：</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時間</a:t>
            </a:r>
          </a:p>
          <a:p>
            <a:r>
              <a:rPr lang="ja-JP" altLang="en-US" sz="1000" dirty="0">
                <a:latin typeface="メイリオ" panose="020B0604030504040204" pitchFamily="50" charset="-128"/>
                <a:ea typeface="メイリオ" panose="020B0604030504040204" pitchFamily="50" charset="-128"/>
              </a:rPr>
              <a:t>対　　象：中学生・高校生　　　定　　員：最大</a:t>
            </a:r>
            <a:r>
              <a:rPr lang="en-US" altLang="ja-JP" sz="1000" dirty="0">
                <a:latin typeface="メイリオ" panose="020B0604030504040204" pitchFamily="50" charset="-128"/>
                <a:ea typeface="メイリオ" panose="020B0604030504040204" pitchFamily="50" charset="-128"/>
              </a:rPr>
              <a:t>20</a:t>
            </a:r>
            <a:r>
              <a:rPr lang="ja-JP" altLang="en-US" sz="1000" dirty="0">
                <a:latin typeface="メイリオ" panose="020B0604030504040204" pitchFamily="50" charset="-128"/>
                <a:ea typeface="メイリオ" panose="020B0604030504040204" pitchFamily="50" charset="-128"/>
              </a:rPr>
              <a:t>名</a:t>
            </a:r>
          </a:p>
        </p:txBody>
      </p:sp>
      <p:sp>
        <p:nvSpPr>
          <p:cNvPr id="172" name="正方形/長方形 171">
            <a:extLst>
              <a:ext uri="{FF2B5EF4-FFF2-40B4-BE49-F238E27FC236}">
                <a16:creationId xmlns:a16="http://schemas.microsoft.com/office/drawing/2014/main" id="{6BCB1442-B54D-424F-88B3-1F06F8FC2620}"/>
              </a:ext>
            </a:extLst>
          </p:cNvPr>
          <p:cNvSpPr/>
          <p:nvPr/>
        </p:nvSpPr>
        <p:spPr>
          <a:xfrm>
            <a:off x="5255791" y="288003"/>
            <a:ext cx="4818141" cy="7099862"/>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122" name="テキスト ボックス 121">
            <a:extLst>
              <a:ext uri="{FF2B5EF4-FFF2-40B4-BE49-F238E27FC236}">
                <a16:creationId xmlns:a16="http://schemas.microsoft.com/office/drawing/2014/main" id="{256A9FE2-C332-4061-9510-7E34598707D8}"/>
              </a:ext>
            </a:extLst>
          </p:cNvPr>
          <p:cNvSpPr txBox="1"/>
          <p:nvPr/>
        </p:nvSpPr>
        <p:spPr>
          <a:xfrm>
            <a:off x="5480107" y="3520160"/>
            <a:ext cx="4413282" cy="600164"/>
          </a:xfrm>
          <a:prstGeom prst="rect">
            <a:avLst/>
          </a:prstGeom>
          <a:noFill/>
        </p:spPr>
        <p:txBody>
          <a:bodyPr wrap="square">
            <a:spAutoFit/>
          </a:bodyPr>
          <a:lstStyle/>
          <a:p>
            <a:r>
              <a:rPr lang="ja-JP" altLang="en-US"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様々な疑似体験を通し、いつ発生するかわからない災害に備えましょう。</a:t>
            </a:r>
            <a:endParaRPr lang="en-US" altLang="ja-JP"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1100" dirty="0">
                <a:effectLst>
                  <a:outerShdw blurRad="50800" dist="38100" algn="l" rotWithShape="0">
                    <a:schemeClr val="bg2">
                      <a:lumMod val="90000"/>
                      <a:alpha val="40000"/>
                    </a:schemeClr>
                  </a:outerShdw>
                </a:effectLst>
                <a:latin typeface="メイリオ" panose="020B0604030504040204" pitchFamily="50" charset="-128"/>
                <a:ea typeface="メイリオ" panose="020B0604030504040204" pitchFamily="50" charset="-128"/>
              </a:rPr>
              <a:t>ガイドが丁寧にわかりやすく案内します。</a:t>
            </a:r>
          </a:p>
        </p:txBody>
      </p:sp>
      <p:sp>
        <p:nvSpPr>
          <p:cNvPr id="125" name="正方形/長方形 124">
            <a:extLst>
              <a:ext uri="{FF2B5EF4-FFF2-40B4-BE49-F238E27FC236}">
                <a16:creationId xmlns:a16="http://schemas.microsoft.com/office/drawing/2014/main" id="{DE603E48-21F3-4077-9D49-8F0DAF9090B6}"/>
              </a:ext>
            </a:extLst>
          </p:cNvPr>
          <p:cNvSpPr/>
          <p:nvPr/>
        </p:nvSpPr>
        <p:spPr>
          <a:xfrm>
            <a:off x="5402116" y="4189712"/>
            <a:ext cx="4420800" cy="1869415"/>
          </a:xfrm>
          <a:prstGeom prst="rect">
            <a:avLst/>
          </a:prstGeom>
          <a:blipFill>
            <a:blip r:embed="rId4">
              <a:extLst>
                <a:ext uri="{28A0092B-C50C-407E-A947-70E740481C1C}">
                  <a14:useLocalDpi xmlns:a14="http://schemas.microsoft.com/office/drawing/2010/main"/>
                </a:ext>
              </a:extLst>
            </a:blip>
            <a:tile tx="0" ty="0" sx="100000" sy="100000" flip="none" algn="tl"/>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6" name="テキスト ボックス 135">
            <a:extLst>
              <a:ext uri="{FF2B5EF4-FFF2-40B4-BE49-F238E27FC236}">
                <a16:creationId xmlns:a16="http://schemas.microsoft.com/office/drawing/2014/main" id="{CD33E5FC-D273-483F-A90D-4C1C23FF9866}"/>
              </a:ext>
            </a:extLst>
          </p:cNvPr>
          <p:cNvSpPr txBox="1"/>
          <p:nvPr/>
        </p:nvSpPr>
        <p:spPr>
          <a:xfrm>
            <a:off x="5545146" y="4349688"/>
            <a:ext cx="4264815" cy="1715854"/>
          </a:xfrm>
          <a:prstGeom prst="rect">
            <a:avLst/>
          </a:prstGeom>
          <a:noFill/>
        </p:spPr>
        <p:txBody>
          <a:bodyPr wrap="square">
            <a:spAutoFit/>
          </a:bodyPr>
          <a:lstStyle/>
          <a:p>
            <a:r>
              <a:rPr lang="ja-JP" altLang="en-US" sz="1100" b="1" dirty="0">
                <a:latin typeface="メイリオ" panose="020B0604030504040204" pitchFamily="50" charset="-128"/>
                <a:ea typeface="メイリオ" panose="020B0604030504040204" pitchFamily="50" charset="-128"/>
              </a:rPr>
              <a:t>防災学習体験</a:t>
            </a:r>
            <a:endParaRPr lang="en-US" altLang="ja-JP" sz="1100" b="1" dirty="0">
              <a:latin typeface="メイリオ" panose="020B0604030504040204" pitchFamily="50" charset="-128"/>
              <a:ea typeface="メイリオ" panose="020B0604030504040204" pitchFamily="50" charset="-128"/>
            </a:endParaRPr>
          </a:p>
          <a:p>
            <a:endParaRPr lang="ja-JP" altLang="en-US" sz="1100" b="1"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内　　容：①地震・火災体験ツアー②風水害体験ツアー</a:t>
            </a:r>
          </a:p>
          <a:p>
            <a:r>
              <a:rPr lang="ja-JP" altLang="en-US" sz="1050" dirty="0">
                <a:latin typeface="メイリオ" panose="020B0604030504040204" pitchFamily="50" charset="-128"/>
                <a:ea typeface="メイリオ" panose="020B0604030504040204" pitchFamily="50" charset="-128"/>
              </a:rPr>
              <a:t>　　　　　③体験プログラム　</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名から体験できます。</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　放水体験など実際に体験し、学習することができます。）</a:t>
            </a:r>
            <a:endParaRPr lang="en-US" altLang="ja-JP" sz="1000" dirty="0">
              <a:latin typeface="メイリオ" panose="020B0604030504040204" pitchFamily="50" charset="-128"/>
              <a:ea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実施時間：</a:t>
            </a:r>
            <a:r>
              <a:rPr lang="en-US" altLang="ja-JP" sz="1050" dirty="0">
                <a:latin typeface="メイリオ" panose="020B0604030504040204" pitchFamily="50" charset="-128"/>
                <a:ea typeface="メイリオ" panose="020B0604030504040204" pitchFamily="50" charset="-128"/>
              </a:rPr>
              <a:t>9</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16</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rPr>
              <a:t>（最終受付</a:t>
            </a:r>
            <a:r>
              <a:rPr lang="en-US" altLang="ja-JP" sz="1050" dirty="0">
                <a:latin typeface="メイリオ" panose="020B0604030504040204" pitchFamily="50" charset="-128"/>
                <a:ea typeface="メイリオ" panose="020B0604030504040204" pitchFamily="50" charset="-128"/>
              </a:rPr>
              <a:t>16</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00</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所要時間：</a:t>
            </a:r>
            <a:r>
              <a:rPr lang="en-US" altLang="ja-JP" sz="1050" dirty="0">
                <a:latin typeface="メイリオ" panose="020B0604030504040204" pitchFamily="50" charset="-128"/>
                <a:ea typeface="メイリオ" panose="020B0604030504040204" pitchFamily="50" charset="-128"/>
              </a:rPr>
              <a:t>60</a:t>
            </a:r>
            <a:r>
              <a:rPr lang="ja-JP" altLang="en-US" sz="1050" dirty="0">
                <a:latin typeface="メイリオ" panose="020B0604030504040204" pitchFamily="50" charset="-128"/>
                <a:ea typeface="メイリオ" panose="020B0604030504040204" pitchFamily="50" charset="-128"/>
              </a:rPr>
              <a:t>分</a:t>
            </a:r>
          </a:p>
          <a:p>
            <a:r>
              <a:rPr lang="ja-JP" altLang="en-US" sz="1050" dirty="0">
                <a:latin typeface="メイリオ" panose="020B0604030504040204" pitchFamily="50" charset="-128"/>
                <a:ea typeface="メイリオ" panose="020B0604030504040204" pitchFamily="50" charset="-128"/>
              </a:rPr>
              <a:t>定　　員：最大</a:t>
            </a:r>
            <a:r>
              <a:rPr lang="en-US" altLang="ja-JP" sz="1050" dirty="0">
                <a:latin typeface="メイリオ" panose="020B0604030504040204" pitchFamily="50" charset="-128"/>
                <a:ea typeface="メイリオ" panose="020B0604030504040204" pitchFamily="50" charset="-128"/>
              </a:rPr>
              <a:t>60</a:t>
            </a:r>
            <a:r>
              <a:rPr lang="ja-JP" altLang="en-US" sz="1050" dirty="0">
                <a:latin typeface="メイリオ" panose="020B0604030504040204" pitchFamily="50" charset="-128"/>
                <a:ea typeface="メイリオ" panose="020B0604030504040204" pitchFamily="50" charset="-128"/>
              </a:rPr>
              <a:t>名（</a:t>
            </a:r>
            <a:r>
              <a:rPr lang="en-US" altLang="ja-JP" sz="1050" dirty="0">
                <a:latin typeface="メイリオ" panose="020B0604030504040204" pitchFamily="50" charset="-128"/>
                <a:ea typeface="メイリオ" panose="020B0604030504040204" pitchFamily="50" charset="-128"/>
              </a:rPr>
              <a:t>60</a:t>
            </a:r>
            <a:r>
              <a:rPr lang="ja-JP" altLang="en-US" sz="1050" dirty="0">
                <a:latin typeface="メイリオ" panose="020B0604030504040204" pitchFamily="50" charset="-128"/>
                <a:ea typeface="メイリオ" panose="020B0604030504040204" pitchFamily="50" charset="-128"/>
              </a:rPr>
              <a:t>名を超える場合は要相談）</a:t>
            </a:r>
          </a:p>
          <a:p>
            <a:endParaRPr lang="en-US" altLang="ja-JP" sz="105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493B0DB5-3E2B-41CD-9183-99E9116635DE}"/>
              </a:ext>
            </a:extLst>
          </p:cNvPr>
          <p:cNvGrpSpPr/>
          <p:nvPr/>
        </p:nvGrpSpPr>
        <p:grpSpPr>
          <a:xfrm>
            <a:off x="608063" y="6733778"/>
            <a:ext cx="4219585" cy="470119"/>
            <a:chOff x="615734" y="6588634"/>
            <a:chExt cx="4219585" cy="470119"/>
          </a:xfrm>
        </p:grpSpPr>
        <p:sp>
          <p:nvSpPr>
            <p:cNvPr id="183" name="正方形/長方形 182">
              <a:extLst>
                <a:ext uri="{FF2B5EF4-FFF2-40B4-BE49-F238E27FC236}">
                  <a16:creationId xmlns:a16="http://schemas.microsoft.com/office/drawing/2014/main" id="{931E5A4E-3E04-4B8E-BB93-736DDDB34F4A}"/>
                </a:ext>
              </a:extLst>
            </p:cNvPr>
            <p:cNvSpPr/>
            <p:nvPr/>
          </p:nvSpPr>
          <p:spPr>
            <a:xfrm>
              <a:off x="620328" y="6608867"/>
              <a:ext cx="2014499" cy="197117"/>
            </a:xfrm>
            <a:prstGeom prst="rect">
              <a:avLst/>
            </a:prstGeom>
            <a:solidFill>
              <a:schemeClr val="bg1">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84" name="矢印: 五方向 183">
              <a:extLst>
                <a:ext uri="{FF2B5EF4-FFF2-40B4-BE49-F238E27FC236}">
                  <a16:creationId xmlns:a16="http://schemas.microsoft.com/office/drawing/2014/main" id="{643172C0-2840-4BE7-87CC-1B25395456D5}"/>
                </a:ext>
              </a:extLst>
            </p:cNvPr>
            <p:cNvSpPr/>
            <p:nvPr/>
          </p:nvSpPr>
          <p:spPr>
            <a:xfrm>
              <a:off x="621968" y="6606821"/>
              <a:ext cx="725658" cy="197117"/>
            </a:xfrm>
            <a:prstGeom prst="homePlat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0070C0"/>
                  </a:solidFill>
                  <a:latin typeface="メイリオ" panose="020B0604030504040204" pitchFamily="50" charset="-128"/>
                  <a:ea typeface="メイリオ" panose="020B0604030504040204" pitchFamily="50" charset="-128"/>
                </a:rPr>
                <a:t>目安時間</a:t>
              </a:r>
            </a:p>
          </p:txBody>
        </p:sp>
        <p:sp>
          <p:nvSpPr>
            <p:cNvPr id="185" name="テキスト ボックス 184">
              <a:extLst>
                <a:ext uri="{FF2B5EF4-FFF2-40B4-BE49-F238E27FC236}">
                  <a16:creationId xmlns:a16="http://schemas.microsoft.com/office/drawing/2014/main" id="{9F4E7859-D247-4413-9391-71C935D04C76}"/>
                </a:ext>
              </a:extLst>
            </p:cNvPr>
            <p:cNvSpPr txBox="1"/>
            <p:nvPr/>
          </p:nvSpPr>
          <p:spPr>
            <a:xfrm>
              <a:off x="1502273" y="6592824"/>
              <a:ext cx="892201" cy="261610"/>
            </a:xfrm>
            <a:prstGeom prst="rect">
              <a:avLst/>
            </a:prstGeom>
            <a:noFill/>
          </p:spPr>
          <p:txBody>
            <a:bodyPr wrap="square">
              <a:spAutoFit/>
            </a:bodyPr>
            <a:lstStyle/>
            <a:p>
              <a:pPr algn="ctr"/>
              <a:r>
                <a:rPr kumimoji="1" lang="en-US" altLang="ja-JP" sz="1050" dirty="0">
                  <a:solidFill>
                    <a:srgbClr val="0070C0"/>
                  </a:solidFill>
                  <a:latin typeface="メイリオ" panose="020B0604030504040204" pitchFamily="50" charset="-128"/>
                  <a:ea typeface="メイリオ" panose="020B0604030504040204" pitchFamily="50" charset="-128"/>
                </a:rPr>
                <a:t>2</a:t>
              </a:r>
              <a:r>
                <a:rPr kumimoji="1" lang="ja-JP" altLang="en-US" sz="1050" dirty="0">
                  <a:solidFill>
                    <a:srgbClr val="0070C0"/>
                  </a:solidFill>
                  <a:latin typeface="メイリオ" panose="020B0604030504040204" pitchFamily="50" charset="-128"/>
                  <a:ea typeface="メイリオ" panose="020B0604030504040204" pitchFamily="50" charset="-128"/>
                </a:rPr>
                <a:t>時間</a:t>
              </a:r>
            </a:p>
          </p:txBody>
        </p:sp>
        <p:sp>
          <p:nvSpPr>
            <p:cNvPr id="180" name="正方形/長方形 179">
              <a:extLst>
                <a:ext uri="{FF2B5EF4-FFF2-40B4-BE49-F238E27FC236}">
                  <a16:creationId xmlns:a16="http://schemas.microsoft.com/office/drawing/2014/main" id="{1655DD9A-B33F-4E09-A580-DFF0259E51AF}"/>
                </a:ext>
              </a:extLst>
            </p:cNvPr>
            <p:cNvSpPr/>
            <p:nvPr/>
          </p:nvSpPr>
          <p:spPr>
            <a:xfrm>
              <a:off x="2848704" y="6608994"/>
              <a:ext cx="1986615" cy="197117"/>
            </a:xfrm>
            <a:prstGeom prst="rect">
              <a:avLst/>
            </a:prstGeom>
            <a:solidFill>
              <a:schemeClr val="bg1">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81" name="矢印: 五方向 180">
              <a:extLst>
                <a:ext uri="{FF2B5EF4-FFF2-40B4-BE49-F238E27FC236}">
                  <a16:creationId xmlns:a16="http://schemas.microsoft.com/office/drawing/2014/main" id="{DC3505D5-4F0A-40E0-B63D-851C0BE4C991}"/>
                </a:ext>
              </a:extLst>
            </p:cNvPr>
            <p:cNvSpPr/>
            <p:nvPr/>
          </p:nvSpPr>
          <p:spPr>
            <a:xfrm>
              <a:off x="2850344" y="6606948"/>
              <a:ext cx="1095976" cy="197117"/>
            </a:xfrm>
            <a:prstGeom prst="homePlat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0070C0"/>
                  </a:solidFill>
                  <a:latin typeface="メイリオ" panose="020B0604030504040204" pitchFamily="50" charset="-128"/>
                  <a:ea typeface="メイリオ" panose="020B0604030504040204" pitchFamily="50" charset="-128"/>
                </a:rPr>
                <a:t>受け入れ可能人数</a:t>
              </a:r>
            </a:p>
          </p:txBody>
        </p:sp>
        <p:sp>
          <p:nvSpPr>
            <p:cNvPr id="182" name="テキスト ボックス 181">
              <a:extLst>
                <a:ext uri="{FF2B5EF4-FFF2-40B4-BE49-F238E27FC236}">
                  <a16:creationId xmlns:a16="http://schemas.microsoft.com/office/drawing/2014/main" id="{25866FFC-6F2E-4BB8-8500-00CB1D330E23}"/>
                </a:ext>
              </a:extLst>
            </p:cNvPr>
            <p:cNvSpPr txBox="1"/>
            <p:nvPr/>
          </p:nvSpPr>
          <p:spPr>
            <a:xfrm>
              <a:off x="3924951" y="6588634"/>
              <a:ext cx="821860" cy="261610"/>
            </a:xfrm>
            <a:prstGeom prst="rect">
              <a:avLst/>
            </a:prstGeom>
            <a:noFill/>
          </p:spPr>
          <p:txBody>
            <a:bodyPr wrap="square">
              <a:spAutoFit/>
            </a:bodyPr>
            <a:lstStyle/>
            <a:p>
              <a:pPr algn="ctr"/>
              <a:r>
                <a:rPr kumimoji="1" lang="ja-JP" altLang="en-US" sz="1100" dirty="0">
                  <a:solidFill>
                    <a:srgbClr val="0070C0"/>
                  </a:solidFill>
                  <a:latin typeface="メイリオ" panose="020B0604030504040204" pitchFamily="50" charset="-128"/>
                  <a:ea typeface="メイリオ" panose="020B0604030504040204" pitchFamily="50" charset="-128"/>
                </a:rPr>
                <a:t>～</a:t>
              </a:r>
              <a:r>
                <a:rPr kumimoji="1" lang="en-US" altLang="ja-JP" sz="1050" dirty="0">
                  <a:solidFill>
                    <a:srgbClr val="0070C0"/>
                  </a:solidFill>
                  <a:latin typeface="メイリオ" panose="020B0604030504040204" pitchFamily="50" charset="-128"/>
                  <a:ea typeface="メイリオ" panose="020B0604030504040204" pitchFamily="50" charset="-128"/>
                </a:rPr>
                <a:t>20</a:t>
              </a:r>
              <a:r>
                <a:rPr kumimoji="1" lang="ja-JP" altLang="en-US" sz="1050" dirty="0">
                  <a:solidFill>
                    <a:srgbClr val="0070C0"/>
                  </a:solidFill>
                  <a:latin typeface="メイリオ" panose="020B0604030504040204" pitchFamily="50" charset="-128"/>
                  <a:ea typeface="メイリオ" panose="020B0604030504040204" pitchFamily="50" charset="-128"/>
                </a:rPr>
                <a:t>人</a:t>
              </a:r>
              <a:endParaRPr kumimoji="1" lang="ja-JP" altLang="en-US" sz="1100" dirty="0">
                <a:solidFill>
                  <a:srgbClr val="0070C0"/>
                </a:solidFill>
                <a:latin typeface="メイリオ" panose="020B0604030504040204" pitchFamily="50" charset="-128"/>
                <a:ea typeface="メイリオ" panose="020B0604030504040204" pitchFamily="50" charset="-128"/>
              </a:endParaRPr>
            </a:p>
          </p:txBody>
        </p:sp>
        <p:sp>
          <p:nvSpPr>
            <p:cNvPr id="177" name="正方形/長方形 176">
              <a:extLst>
                <a:ext uri="{FF2B5EF4-FFF2-40B4-BE49-F238E27FC236}">
                  <a16:creationId xmlns:a16="http://schemas.microsoft.com/office/drawing/2014/main" id="{FBEF7674-5CCC-4CE8-B808-B3E334C6991A}"/>
                </a:ext>
              </a:extLst>
            </p:cNvPr>
            <p:cNvSpPr/>
            <p:nvPr/>
          </p:nvSpPr>
          <p:spPr>
            <a:xfrm>
              <a:off x="620444" y="6810222"/>
              <a:ext cx="2014499" cy="197117"/>
            </a:xfrm>
            <a:prstGeom prst="rect">
              <a:avLst/>
            </a:prstGeom>
            <a:solidFill>
              <a:schemeClr val="bg1">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78" name="矢印: 五方向 177">
              <a:extLst>
                <a:ext uri="{FF2B5EF4-FFF2-40B4-BE49-F238E27FC236}">
                  <a16:creationId xmlns:a16="http://schemas.microsoft.com/office/drawing/2014/main" id="{9F107529-AF27-4386-B178-FFEB6158A4D5}"/>
                </a:ext>
              </a:extLst>
            </p:cNvPr>
            <p:cNvSpPr/>
            <p:nvPr/>
          </p:nvSpPr>
          <p:spPr>
            <a:xfrm>
              <a:off x="615734" y="6808176"/>
              <a:ext cx="725658" cy="197117"/>
            </a:xfrm>
            <a:prstGeom prst="homePlat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0070C0"/>
                  </a:solidFill>
                  <a:latin typeface="メイリオ" panose="020B0604030504040204" pitchFamily="50" charset="-128"/>
                  <a:ea typeface="メイリオ" panose="020B0604030504040204" pitchFamily="50" charset="-128"/>
                </a:rPr>
                <a:t>料金</a:t>
              </a:r>
            </a:p>
          </p:txBody>
        </p:sp>
        <p:sp>
          <p:nvSpPr>
            <p:cNvPr id="179" name="テキスト ボックス 178">
              <a:extLst>
                <a:ext uri="{FF2B5EF4-FFF2-40B4-BE49-F238E27FC236}">
                  <a16:creationId xmlns:a16="http://schemas.microsoft.com/office/drawing/2014/main" id="{5DF0ACD5-4306-4E78-B434-F27A796950F4}"/>
                </a:ext>
              </a:extLst>
            </p:cNvPr>
            <p:cNvSpPr txBox="1"/>
            <p:nvPr/>
          </p:nvSpPr>
          <p:spPr>
            <a:xfrm>
              <a:off x="1311264" y="6797143"/>
              <a:ext cx="1227964" cy="261610"/>
            </a:xfrm>
            <a:prstGeom prst="rect">
              <a:avLst/>
            </a:prstGeom>
            <a:noFill/>
          </p:spPr>
          <p:txBody>
            <a:bodyPr wrap="square">
              <a:spAutoFit/>
            </a:bodyPr>
            <a:lstStyle/>
            <a:p>
              <a:pPr algn="ctr"/>
              <a:r>
                <a:rPr kumimoji="1" lang="ja-JP" altLang="en-US" sz="1050" dirty="0">
                  <a:solidFill>
                    <a:srgbClr val="0070C0"/>
                  </a:solidFill>
                  <a:latin typeface="メイリオ" panose="020B0604030504040204" pitchFamily="50" charset="-128"/>
                  <a:ea typeface="メイリオ" panose="020B0604030504040204" pitchFamily="50" charset="-128"/>
                </a:rPr>
                <a:t>無料</a:t>
              </a:r>
            </a:p>
          </p:txBody>
        </p:sp>
      </p:grpSp>
      <p:sp>
        <p:nvSpPr>
          <p:cNvPr id="186" name="テキスト ボックス 185">
            <a:extLst>
              <a:ext uri="{FF2B5EF4-FFF2-40B4-BE49-F238E27FC236}">
                <a16:creationId xmlns:a16="http://schemas.microsoft.com/office/drawing/2014/main" id="{BA35A816-DE02-40AD-B24C-14A20722E567}"/>
              </a:ext>
            </a:extLst>
          </p:cNvPr>
          <p:cNvSpPr txBox="1"/>
          <p:nvPr/>
        </p:nvSpPr>
        <p:spPr>
          <a:xfrm>
            <a:off x="5606093" y="6124976"/>
            <a:ext cx="4080247"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045-411-0119</a:t>
            </a:r>
            <a:r>
              <a:rPr lang="ja-JP" altLang="en-US" sz="900" dirty="0">
                <a:latin typeface="メイリオ" panose="020B0604030504040204" pitchFamily="50" charset="-128"/>
                <a:ea typeface="メイリオ" panose="020B0604030504040204" pitchFamily="50" charset="-128"/>
              </a:rPr>
              <a:t>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駐車場（バス）</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あり（</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週間前までに要予約）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横浜市神奈川区沢渡４−７</a:t>
            </a:r>
            <a:endParaRPr lang="ja-JP" altLang="en-US" sz="900" dirty="0">
              <a:latin typeface="メイリオ" panose="020B0604030504040204" pitchFamily="50" charset="-128"/>
              <a:ea typeface="メイリオ" panose="020B0604030504040204" pitchFamily="50" charset="-128"/>
            </a:endParaRPr>
          </a:p>
        </p:txBody>
      </p:sp>
      <p:grpSp>
        <p:nvGrpSpPr>
          <p:cNvPr id="50" name="グループ化 49">
            <a:extLst>
              <a:ext uri="{FF2B5EF4-FFF2-40B4-BE49-F238E27FC236}">
                <a16:creationId xmlns:a16="http://schemas.microsoft.com/office/drawing/2014/main" id="{EED9DE33-0D4A-44AD-B1FC-978570683122}"/>
              </a:ext>
            </a:extLst>
          </p:cNvPr>
          <p:cNvGrpSpPr/>
          <p:nvPr/>
        </p:nvGrpSpPr>
        <p:grpSpPr>
          <a:xfrm>
            <a:off x="5606093" y="6656707"/>
            <a:ext cx="4362499" cy="470119"/>
            <a:chOff x="5700328" y="6829934"/>
            <a:chExt cx="4362499" cy="470119"/>
          </a:xfrm>
        </p:grpSpPr>
        <p:sp>
          <p:nvSpPr>
            <p:cNvPr id="187" name="正方形/長方形 186">
              <a:extLst>
                <a:ext uri="{FF2B5EF4-FFF2-40B4-BE49-F238E27FC236}">
                  <a16:creationId xmlns:a16="http://schemas.microsoft.com/office/drawing/2014/main" id="{0338D591-D370-4BD0-B6E4-7335EF036042}"/>
                </a:ext>
              </a:extLst>
            </p:cNvPr>
            <p:cNvSpPr/>
            <p:nvPr/>
          </p:nvSpPr>
          <p:spPr>
            <a:xfrm>
              <a:off x="5700328" y="6850167"/>
              <a:ext cx="2014499"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188" name="矢印: 五方向 187">
              <a:extLst>
                <a:ext uri="{FF2B5EF4-FFF2-40B4-BE49-F238E27FC236}">
                  <a16:creationId xmlns:a16="http://schemas.microsoft.com/office/drawing/2014/main" id="{1D54EB31-748E-4D3A-A0BB-C26EDA56C018}"/>
                </a:ext>
              </a:extLst>
            </p:cNvPr>
            <p:cNvSpPr/>
            <p:nvPr/>
          </p:nvSpPr>
          <p:spPr>
            <a:xfrm>
              <a:off x="5701968" y="6848121"/>
              <a:ext cx="725658"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目安時間</a:t>
              </a:r>
            </a:p>
          </p:txBody>
        </p:sp>
        <p:sp>
          <p:nvSpPr>
            <p:cNvPr id="189" name="テキスト ボックス 188">
              <a:extLst>
                <a:ext uri="{FF2B5EF4-FFF2-40B4-BE49-F238E27FC236}">
                  <a16:creationId xmlns:a16="http://schemas.microsoft.com/office/drawing/2014/main" id="{3623F7BE-764D-4202-A790-7D3F3E21D6AC}"/>
                </a:ext>
              </a:extLst>
            </p:cNvPr>
            <p:cNvSpPr txBox="1"/>
            <p:nvPr/>
          </p:nvSpPr>
          <p:spPr>
            <a:xfrm>
              <a:off x="6582273" y="6834124"/>
              <a:ext cx="892201" cy="261610"/>
            </a:xfrm>
            <a:prstGeom prst="rect">
              <a:avLst/>
            </a:prstGeom>
            <a:noFill/>
            <a:ln>
              <a:noFill/>
            </a:ln>
          </p:spPr>
          <p:txBody>
            <a:bodyPr wrap="square">
              <a:spAutoFit/>
            </a:bodyPr>
            <a:lstStyle/>
            <a:p>
              <a:pPr algn="ctr"/>
              <a:r>
                <a:rPr kumimoji="1" lang="en-US" altLang="ja-JP" sz="1050" dirty="0">
                  <a:solidFill>
                    <a:srgbClr val="FF6D09"/>
                  </a:solidFill>
                  <a:latin typeface="メイリオ" panose="020B0604030504040204" pitchFamily="50" charset="-128"/>
                  <a:ea typeface="メイリオ" panose="020B0604030504040204" pitchFamily="50" charset="-128"/>
                </a:rPr>
                <a:t>1</a:t>
              </a:r>
              <a:r>
                <a:rPr kumimoji="1" lang="ja-JP" altLang="en-US" sz="1050" dirty="0">
                  <a:solidFill>
                    <a:srgbClr val="FF6D09"/>
                  </a:solidFill>
                  <a:latin typeface="メイリオ" panose="020B0604030504040204" pitchFamily="50" charset="-128"/>
                  <a:ea typeface="メイリオ" panose="020B0604030504040204" pitchFamily="50" charset="-128"/>
                </a:rPr>
                <a:t>時間</a:t>
              </a:r>
            </a:p>
          </p:txBody>
        </p:sp>
        <p:sp>
          <p:nvSpPr>
            <p:cNvPr id="190" name="正方形/長方形 189">
              <a:extLst>
                <a:ext uri="{FF2B5EF4-FFF2-40B4-BE49-F238E27FC236}">
                  <a16:creationId xmlns:a16="http://schemas.microsoft.com/office/drawing/2014/main" id="{9A409937-C39C-403C-A5C6-B491AFF4E726}"/>
                </a:ext>
              </a:extLst>
            </p:cNvPr>
            <p:cNvSpPr/>
            <p:nvPr/>
          </p:nvSpPr>
          <p:spPr>
            <a:xfrm>
              <a:off x="7928704" y="6850294"/>
              <a:ext cx="1986615"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191" name="矢印: 五方向 190">
              <a:extLst>
                <a:ext uri="{FF2B5EF4-FFF2-40B4-BE49-F238E27FC236}">
                  <a16:creationId xmlns:a16="http://schemas.microsoft.com/office/drawing/2014/main" id="{01AE0DCF-2E2C-4DE6-BBBA-51B3F8B7936F}"/>
                </a:ext>
              </a:extLst>
            </p:cNvPr>
            <p:cNvSpPr/>
            <p:nvPr/>
          </p:nvSpPr>
          <p:spPr>
            <a:xfrm>
              <a:off x="7930344" y="6848248"/>
              <a:ext cx="1095976"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受け入れ可能人数</a:t>
              </a:r>
            </a:p>
          </p:txBody>
        </p:sp>
        <p:sp>
          <p:nvSpPr>
            <p:cNvPr id="192" name="テキスト ボックス 191">
              <a:extLst>
                <a:ext uri="{FF2B5EF4-FFF2-40B4-BE49-F238E27FC236}">
                  <a16:creationId xmlns:a16="http://schemas.microsoft.com/office/drawing/2014/main" id="{CCA774FF-9FB0-4F6A-A65E-80C874DD78AB}"/>
                </a:ext>
              </a:extLst>
            </p:cNvPr>
            <p:cNvSpPr txBox="1"/>
            <p:nvPr/>
          </p:nvSpPr>
          <p:spPr>
            <a:xfrm>
              <a:off x="8966850" y="6829934"/>
              <a:ext cx="1095977" cy="261610"/>
            </a:xfrm>
            <a:prstGeom prst="rect">
              <a:avLst/>
            </a:prstGeom>
            <a:noFill/>
            <a:ln>
              <a:noFill/>
            </a:ln>
          </p:spPr>
          <p:txBody>
            <a:bodyPr wrap="square">
              <a:spAutoFit/>
            </a:bodyPr>
            <a:lstStyle/>
            <a:p>
              <a:pPr algn="ctr"/>
              <a:r>
                <a:rPr kumimoji="1" lang="ja-JP" altLang="en-US" sz="1100" dirty="0">
                  <a:solidFill>
                    <a:srgbClr val="FF6D09"/>
                  </a:solidFill>
                  <a:latin typeface="メイリオ" panose="020B0604030504040204" pitchFamily="50" charset="-128"/>
                  <a:ea typeface="メイリオ" panose="020B0604030504040204" pitchFamily="50" charset="-128"/>
                </a:rPr>
                <a:t>～</a:t>
              </a:r>
              <a:r>
                <a:rPr kumimoji="1" lang="en-US" altLang="ja-JP" sz="1050" dirty="0">
                  <a:solidFill>
                    <a:srgbClr val="FF6D09"/>
                  </a:solidFill>
                  <a:latin typeface="メイリオ" panose="020B0604030504040204" pitchFamily="50" charset="-128"/>
                  <a:ea typeface="メイリオ" panose="020B0604030504040204" pitchFamily="50" charset="-128"/>
                </a:rPr>
                <a:t>60</a:t>
              </a:r>
              <a:r>
                <a:rPr kumimoji="1" lang="ja-JP" altLang="en-US" sz="1050" dirty="0">
                  <a:solidFill>
                    <a:srgbClr val="FF6D09"/>
                  </a:solidFill>
                  <a:latin typeface="メイリオ" panose="020B0604030504040204" pitchFamily="50" charset="-128"/>
                  <a:ea typeface="メイリオ" panose="020B0604030504040204" pitchFamily="50" charset="-128"/>
                </a:rPr>
                <a:t>人</a:t>
              </a:r>
              <a:endParaRPr kumimoji="1" lang="ja-JP" altLang="en-US" sz="1100" dirty="0">
                <a:solidFill>
                  <a:srgbClr val="FF6D09"/>
                </a:solidFill>
                <a:latin typeface="メイリオ" panose="020B0604030504040204" pitchFamily="50" charset="-128"/>
                <a:ea typeface="メイリオ" panose="020B0604030504040204" pitchFamily="50" charset="-128"/>
              </a:endParaRPr>
            </a:p>
          </p:txBody>
        </p:sp>
        <p:sp>
          <p:nvSpPr>
            <p:cNvPr id="193" name="正方形/長方形 192">
              <a:extLst>
                <a:ext uri="{FF2B5EF4-FFF2-40B4-BE49-F238E27FC236}">
                  <a16:creationId xmlns:a16="http://schemas.microsoft.com/office/drawing/2014/main" id="{F148DF6D-D2D7-41FA-B9BF-2E6E6FE853E5}"/>
                </a:ext>
              </a:extLst>
            </p:cNvPr>
            <p:cNvSpPr/>
            <p:nvPr/>
          </p:nvSpPr>
          <p:spPr>
            <a:xfrm>
              <a:off x="5700444" y="7051522"/>
              <a:ext cx="2014499"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194" name="矢印: 五方向 193">
              <a:extLst>
                <a:ext uri="{FF2B5EF4-FFF2-40B4-BE49-F238E27FC236}">
                  <a16:creationId xmlns:a16="http://schemas.microsoft.com/office/drawing/2014/main" id="{FAD9065E-CEE6-419E-8E03-6C02DF344419}"/>
                </a:ext>
              </a:extLst>
            </p:cNvPr>
            <p:cNvSpPr/>
            <p:nvPr/>
          </p:nvSpPr>
          <p:spPr>
            <a:xfrm>
              <a:off x="5705259" y="7049476"/>
              <a:ext cx="725658"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FF6D09"/>
                  </a:solidFill>
                  <a:latin typeface="メイリオ" panose="020B0604030504040204" pitchFamily="50" charset="-128"/>
                  <a:ea typeface="メイリオ" panose="020B0604030504040204" pitchFamily="50" charset="-128"/>
                </a:rPr>
                <a:t>料金</a:t>
              </a:r>
            </a:p>
          </p:txBody>
        </p:sp>
        <p:sp>
          <p:nvSpPr>
            <p:cNvPr id="195" name="テキスト ボックス 194">
              <a:extLst>
                <a:ext uri="{FF2B5EF4-FFF2-40B4-BE49-F238E27FC236}">
                  <a16:creationId xmlns:a16="http://schemas.microsoft.com/office/drawing/2014/main" id="{4D7D0C3E-5D5A-41EA-8998-13DDF26CF8EC}"/>
                </a:ext>
              </a:extLst>
            </p:cNvPr>
            <p:cNvSpPr txBox="1"/>
            <p:nvPr/>
          </p:nvSpPr>
          <p:spPr>
            <a:xfrm>
              <a:off x="6391264" y="7038443"/>
              <a:ext cx="1227964" cy="261610"/>
            </a:xfrm>
            <a:prstGeom prst="rect">
              <a:avLst/>
            </a:prstGeom>
            <a:noFill/>
            <a:ln>
              <a:noFill/>
            </a:ln>
          </p:spPr>
          <p:txBody>
            <a:bodyPr wrap="square">
              <a:spAutoFit/>
            </a:bodyPr>
            <a:lstStyle/>
            <a:p>
              <a:pPr algn="ctr"/>
              <a:r>
                <a:rPr kumimoji="1" lang="ja-JP" altLang="en-US" sz="1050" dirty="0">
                  <a:solidFill>
                    <a:srgbClr val="FF6D09"/>
                  </a:solidFill>
                  <a:latin typeface="メイリオ" panose="020B0604030504040204" pitchFamily="50" charset="-128"/>
                  <a:ea typeface="メイリオ" panose="020B0604030504040204" pitchFamily="50" charset="-128"/>
                </a:rPr>
                <a:t>無料</a:t>
              </a:r>
            </a:p>
          </p:txBody>
        </p:sp>
      </p:grpSp>
      <p:pic>
        <p:nvPicPr>
          <p:cNvPr id="196" name="グラフィックス 195" descr="物語 枠線">
            <a:extLst>
              <a:ext uri="{FF2B5EF4-FFF2-40B4-BE49-F238E27FC236}">
                <a16:creationId xmlns:a16="http://schemas.microsoft.com/office/drawing/2014/main" id="{87D9A9D4-F6ED-4C2B-B95E-1ABE106AE62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51185" y="4309052"/>
            <a:ext cx="952246" cy="952246"/>
          </a:xfrm>
          <a:prstGeom prst="rect">
            <a:avLst/>
          </a:prstGeom>
        </p:spPr>
      </p:pic>
      <p:grpSp>
        <p:nvGrpSpPr>
          <p:cNvPr id="91" name="グループ化 90">
            <a:extLst>
              <a:ext uri="{FF2B5EF4-FFF2-40B4-BE49-F238E27FC236}">
                <a16:creationId xmlns:a16="http://schemas.microsoft.com/office/drawing/2014/main" id="{BD8FB3B6-F0EB-44E8-9C8A-60AEB3EAD109}"/>
              </a:ext>
            </a:extLst>
          </p:cNvPr>
          <p:cNvGrpSpPr/>
          <p:nvPr/>
        </p:nvGrpSpPr>
        <p:grpSpPr>
          <a:xfrm>
            <a:off x="3040194" y="335628"/>
            <a:ext cx="1884207" cy="710620"/>
            <a:chOff x="2909658" y="478397"/>
            <a:chExt cx="2602314" cy="981451"/>
          </a:xfrm>
        </p:grpSpPr>
        <p:sp>
          <p:nvSpPr>
            <p:cNvPr id="92" name="楕円 91">
              <a:extLst>
                <a:ext uri="{FF2B5EF4-FFF2-40B4-BE49-F238E27FC236}">
                  <a16:creationId xmlns:a16="http://schemas.microsoft.com/office/drawing/2014/main" id="{FC9AD2B4-29C9-46C6-AAC1-60097309E3AA}"/>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3" name="楕円 92">
              <a:extLst>
                <a:ext uri="{FF2B5EF4-FFF2-40B4-BE49-F238E27FC236}">
                  <a16:creationId xmlns:a16="http://schemas.microsoft.com/office/drawing/2014/main" id="{06739B07-1DCF-4C2D-9FD0-9C613BE66B8D}"/>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94" name="グループ化 93">
              <a:extLst>
                <a:ext uri="{FF2B5EF4-FFF2-40B4-BE49-F238E27FC236}">
                  <a16:creationId xmlns:a16="http://schemas.microsoft.com/office/drawing/2014/main" id="{275EEB03-CFA1-4775-9475-7E46F4A8BF5D}"/>
                </a:ext>
              </a:extLst>
            </p:cNvPr>
            <p:cNvGrpSpPr/>
            <p:nvPr/>
          </p:nvGrpSpPr>
          <p:grpSpPr>
            <a:xfrm>
              <a:off x="2981173" y="478397"/>
              <a:ext cx="2530799" cy="914400"/>
              <a:chOff x="441001" y="231405"/>
              <a:chExt cx="2530799" cy="914400"/>
            </a:xfrm>
          </p:grpSpPr>
          <p:sp>
            <p:nvSpPr>
              <p:cNvPr id="97" name="楕円 96">
                <a:extLst>
                  <a:ext uri="{FF2B5EF4-FFF2-40B4-BE49-F238E27FC236}">
                    <a16:creationId xmlns:a16="http://schemas.microsoft.com/office/drawing/2014/main" id="{5610649E-6F0A-4DB7-9473-2DE5D41B3A0A}"/>
                  </a:ext>
                </a:extLst>
              </p:cNvPr>
              <p:cNvSpPr/>
              <p:nvPr/>
            </p:nvSpPr>
            <p:spPr>
              <a:xfrm>
                <a:off x="441001" y="231405"/>
                <a:ext cx="914400" cy="914400"/>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5" name="楕円 104">
                <a:extLst>
                  <a:ext uri="{FF2B5EF4-FFF2-40B4-BE49-F238E27FC236}">
                    <a16:creationId xmlns:a16="http://schemas.microsoft.com/office/drawing/2014/main" id="{4DCFB036-A47E-4F9B-943E-A4E027EEEAF1}"/>
                  </a:ext>
                </a:extLst>
              </p:cNvPr>
              <p:cNvSpPr/>
              <p:nvPr/>
            </p:nvSpPr>
            <p:spPr>
              <a:xfrm>
                <a:off x="2378601" y="276529"/>
                <a:ext cx="593199" cy="594056"/>
              </a:xfrm>
              <a:prstGeom prst="ellipse">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6" name="楕円 105">
                <a:extLst>
                  <a:ext uri="{FF2B5EF4-FFF2-40B4-BE49-F238E27FC236}">
                    <a16:creationId xmlns:a16="http://schemas.microsoft.com/office/drawing/2014/main" id="{5C2E6012-7DB0-4FA2-9AAD-6C454664DD72}"/>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5" name="楕円 94">
              <a:extLst>
                <a:ext uri="{FF2B5EF4-FFF2-40B4-BE49-F238E27FC236}">
                  <a16:creationId xmlns:a16="http://schemas.microsoft.com/office/drawing/2014/main" id="{17D99530-52EB-4F38-8084-0B1C7D86D3A2}"/>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6" name="楕円 95">
              <a:extLst>
                <a:ext uri="{FF2B5EF4-FFF2-40B4-BE49-F238E27FC236}">
                  <a16:creationId xmlns:a16="http://schemas.microsoft.com/office/drawing/2014/main" id="{47C10CD4-3408-40F7-BEC7-6D28C6D97F0A}"/>
                </a:ext>
              </a:extLst>
            </p:cNvPr>
            <p:cNvSpPr/>
            <p:nvPr/>
          </p:nvSpPr>
          <p:spPr>
            <a:xfrm>
              <a:off x="3778075" y="974389"/>
              <a:ext cx="480331" cy="474591"/>
            </a:xfrm>
            <a:prstGeom prst="ellips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9" name="テキスト ボックス 98">
            <a:extLst>
              <a:ext uri="{FF2B5EF4-FFF2-40B4-BE49-F238E27FC236}">
                <a16:creationId xmlns:a16="http://schemas.microsoft.com/office/drawing/2014/main" id="{31BB6446-11DD-4E7B-B0E4-E88F91CD7B5A}"/>
              </a:ext>
            </a:extLst>
          </p:cNvPr>
          <p:cNvSpPr txBox="1"/>
          <p:nvPr/>
        </p:nvSpPr>
        <p:spPr>
          <a:xfrm>
            <a:off x="1791723" y="459053"/>
            <a:ext cx="3191995" cy="415498"/>
          </a:xfrm>
          <a:prstGeom prst="rect">
            <a:avLst/>
          </a:prstGeom>
          <a:noFill/>
        </p:spPr>
        <p:txBody>
          <a:bodyPr wrap="square">
            <a:spAutoFit/>
          </a:bodyPr>
          <a:lstStyle/>
          <a:p>
            <a:pPr algn="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聴いて、観て、触れて、知って、</a:t>
            </a:r>
          </a:p>
          <a:p>
            <a:pPr algn="ct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                　　　　　　　　体感する企業見学</a:t>
            </a:r>
            <a:endParaRPr lang="en-US" altLang="ja-JP"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grpSp>
        <p:nvGrpSpPr>
          <p:cNvPr id="20" name="グループ化 19">
            <a:extLst>
              <a:ext uri="{FF2B5EF4-FFF2-40B4-BE49-F238E27FC236}">
                <a16:creationId xmlns:a16="http://schemas.microsoft.com/office/drawing/2014/main" id="{7D18B504-8FDF-4C0D-AE53-937D5CFD66AF}"/>
              </a:ext>
            </a:extLst>
          </p:cNvPr>
          <p:cNvGrpSpPr/>
          <p:nvPr/>
        </p:nvGrpSpPr>
        <p:grpSpPr>
          <a:xfrm>
            <a:off x="471913" y="968087"/>
            <a:ext cx="4431600" cy="518237"/>
            <a:chOff x="413857" y="968087"/>
            <a:chExt cx="4419438" cy="518237"/>
          </a:xfrm>
          <a:effectLst>
            <a:outerShdw blurRad="50800" dist="38100" dir="5400000" algn="t" rotWithShape="0">
              <a:prstClr val="black">
                <a:alpha val="40000"/>
              </a:prstClr>
            </a:outerShdw>
          </a:effectLst>
        </p:grpSpPr>
        <p:sp>
          <p:nvSpPr>
            <p:cNvPr id="129" name="四角形: 角を丸くする 128">
              <a:extLst>
                <a:ext uri="{FF2B5EF4-FFF2-40B4-BE49-F238E27FC236}">
                  <a16:creationId xmlns:a16="http://schemas.microsoft.com/office/drawing/2014/main" id="{4F052E63-6F23-4AF7-B4BE-8316C6289B58}"/>
                </a:ext>
              </a:extLst>
            </p:cNvPr>
            <p:cNvSpPr/>
            <p:nvPr/>
          </p:nvSpPr>
          <p:spPr>
            <a:xfrm>
              <a:off x="413857" y="968087"/>
              <a:ext cx="4419438" cy="512418"/>
            </a:xfrm>
            <a:prstGeom prst="roundRect">
              <a:avLst>
                <a:gd name="adj" fmla="val 99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　</a:t>
              </a:r>
            </a:p>
          </p:txBody>
        </p:sp>
        <p:sp>
          <p:nvSpPr>
            <p:cNvPr id="142" name="テキスト ボックス 141">
              <a:extLst>
                <a:ext uri="{FF2B5EF4-FFF2-40B4-BE49-F238E27FC236}">
                  <a16:creationId xmlns:a16="http://schemas.microsoft.com/office/drawing/2014/main" id="{131AA224-B2E9-4985-880B-21EBFFC7F100}"/>
                </a:ext>
              </a:extLst>
            </p:cNvPr>
            <p:cNvSpPr txBox="1"/>
            <p:nvPr/>
          </p:nvSpPr>
          <p:spPr>
            <a:xfrm>
              <a:off x="1088606" y="1024659"/>
              <a:ext cx="3370088" cy="461665"/>
            </a:xfrm>
            <a:prstGeom prst="rect">
              <a:avLst/>
            </a:prstGeom>
            <a:noFill/>
          </p:spPr>
          <p:txBody>
            <a:bodyPr wrap="square">
              <a:spAutoFit/>
            </a:bodyPr>
            <a:lstStyle/>
            <a:p>
              <a:pPr algn="ctr"/>
              <a:r>
                <a:rPr kumimoji="1" lang="ja-JP" altLang="en-US" sz="24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大川印刷</a:t>
              </a:r>
            </a:p>
          </p:txBody>
        </p:sp>
      </p:grpSp>
      <p:pic>
        <p:nvPicPr>
          <p:cNvPr id="9" name="図 8" descr="キッチンで作業をしている人たち&#10;&#10;中程度の精度で自動的に生成された説明">
            <a:extLst>
              <a:ext uri="{FF2B5EF4-FFF2-40B4-BE49-F238E27FC236}">
                <a16:creationId xmlns:a16="http://schemas.microsoft.com/office/drawing/2014/main" id="{AD1686EF-3F0B-4177-B6B9-EE02B221488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5218" y="1536097"/>
            <a:ext cx="2125255" cy="1581190"/>
          </a:xfrm>
          <a:prstGeom prst="rect">
            <a:avLst/>
          </a:prstGeom>
          <a:effectLst>
            <a:outerShdw blurRad="50800" dist="38100" dir="5400000" algn="t" rotWithShape="0">
              <a:prstClr val="black">
                <a:alpha val="40000"/>
              </a:prstClr>
            </a:outerShdw>
          </a:effectLst>
        </p:spPr>
      </p:pic>
      <p:pic>
        <p:nvPicPr>
          <p:cNvPr id="11" name="図 10" descr="屋内, テーブル, 天井, 人 が含まれている画像&#10;&#10;自動的に生成された説明">
            <a:extLst>
              <a:ext uri="{FF2B5EF4-FFF2-40B4-BE49-F238E27FC236}">
                <a16:creationId xmlns:a16="http://schemas.microsoft.com/office/drawing/2014/main" id="{768A8804-E605-479E-BF3C-3227B5D4526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28102" y="1536570"/>
            <a:ext cx="2115226" cy="1563786"/>
          </a:xfrm>
          <a:prstGeom prst="rect">
            <a:avLst/>
          </a:prstGeom>
          <a:effectLst>
            <a:outerShdw blurRad="50800" dist="38100" dir="5400000" algn="t" rotWithShape="0">
              <a:prstClr val="black">
                <a:alpha val="40000"/>
              </a:prstClr>
            </a:outerShdw>
          </a:effectLst>
        </p:spPr>
      </p:pic>
      <p:grpSp>
        <p:nvGrpSpPr>
          <p:cNvPr id="111" name="グループ化 110">
            <a:extLst>
              <a:ext uri="{FF2B5EF4-FFF2-40B4-BE49-F238E27FC236}">
                <a16:creationId xmlns:a16="http://schemas.microsoft.com/office/drawing/2014/main" id="{6161614F-9929-4DAA-B995-DFA8C6830F1D}"/>
              </a:ext>
            </a:extLst>
          </p:cNvPr>
          <p:cNvGrpSpPr/>
          <p:nvPr/>
        </p:nvGrpSpPr>
        <p:grpSpPr>
          <a:xfrm>
            <a:off x="8043600" y="289814"/>
            <a:ext cx="1916608" cy="722840"/>
            <a:chOff x="2909658" y="478397"/>
            <a:chExt cx="2602314" cy="981451"/>
          </a:xfrm>
        </p:grpSpPr>
        <p:sp>
          <p:nvSpPr>
            <p:cNvPr id="112" name="楕円 111">
              <a:extLst>
                <a:ext uri="{FF2B5EF4-FFF2-40B4-BE49-F238E27FC236}">
                  <a16:creationId xmlns:a16="http://schemas.microsoft.com/office/drawing/2014/main" id="{5520C95B-048D-436C-B97F-59CAC8C7EA61}"/>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3" name="楕円 112">
              <a:extLst>
                <a:ext uri="{FF2B5EF4-FFF2-40B4-BE49-F238E27FC236}">
                  <a16:creationId xmlns:a16="http://schemas.microsoft.com/office/drawing/2014/main" id="{17D7E50B-760E-49E4-BD4B-861EC534F43F}"/>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14" name="グループ化 113">
              <a:extLst>
                <a:ext uri="{FF2B5EF4-FFF2-40B4-BE49-F238E27FC236}">
                  <a16:creationId xmlns:a16="http://schemas.microsoft.com/office/drawing/2014/main" id="{8B79CDC4-698F-41BE-9B1C-139EB1F5D4F4}"/>
                </a:ext>
              </a:extLst>
            </p:cNvPr>
            <p:cNvGrpSpPr/>
            <p:nvPr/>
          </p:nvGrpSpPr>
          <p:grpSpPr>
            <a:xfrm>
              <a:off x="2981173" y="478397"/>
              <a:ext cx="2530799" cy="914400"/>
              <a:chOff x="441001" y="231405"/>
              <a:chExt cx="2530799" cy="914400"/>
            </a:xfrm>
          </p:grpSpPr>
          <p:sp>
            <p:nvSpPr>
              <p:cNvPr id="118" name="楕円 117">
                <a:extLst>
                  <a:ext uri="{FF2B5EF4-FFF2-40B4-BE49-F238E27FC236}">
                    <a16:creationId xmlns:a16="http://schemas.microsoft.com/office/drawing/2014/main" id="{0775B7AE-CC92-4747-B694-7B33B76A64F6}"/>
                  </a:ext>
                </a:extLst>
              </p:cNvPr>
              <p:cNvSpPr/>
              <p:nvPr/>
            </p:nvSpPr>
            <p:spPr>
              <a:xfrm>
                <a:off x="441001" y="231405"/>
                <a:ext cx="914400" cy="914400"/>
              </a:xfrm>
              <a:prstGeom prst="ellipse">
                <a:avLst/>
              </a:prstGeom>
              <a:solidFill>
                <a:srgbClr val="FF812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9" name="楕円 118">
                <a:extLst>
                  <a:ext uri="{FF2B5EF4-FFF2-40B4-BE49-F238E27FC236}">
                    <a16:creationId xmlns:a16="http://schemas.microsoft.com/office/drawing/2014/main" id="{DCD069A8-F069-451C-907D-3397A6C84AD8}"/>
                  </a:ext>
                </a:extLst>
              </p:cNvPr>
              <p:cNvSpPr/>
              <p:nvPr/>
            </p:nvSpPr>
            <p:spPr>
              <a:xfrm>
                <a:off x="2378601" y="276529"/>
                <a:ext cx="593199" cy="594056"/>
              </a:xfrm>
              <a:prstGeom prst="ellipse">
                <a:avLst/>
              </a:prstGeom>
              <a:solidFill>
                <a:srgbClr val="FF81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0" name="楕円 119">
                <a:extLst>
                  <a:ext uri="{FF2B5EF4-FFF2-40B4-BE49-F238E27FC236}">
                    <a16:creationId xmlns:a16="http://schemas.microsoft.com/office/drawing/2014/main" id="{24B54BD8-3BE0-49A4-A3E9-F3128EB24EAE}"/>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16" name="楕円 115">
              <a:extLst>
                <a:ext uri="{FF2B5EF4-FFF2-40B4-BE49-F238E27FC236}">
                  <a16:creationId xmlns:a16="http://schemas.microsoft.com/office/drawing/2014/main" id="{6237C278-DDF1-47FC-BD9D-90006CCCF03E}"/>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7" name="楕円 116">
              <a:extLst>
                <a:ext uri="{FF2B5EF4-FFF2-40B4-BE49-F238E27FC236}">
                  <a16:creationId xmlns:a16="http://schemas.microsoft.com/office/drawing/2014/main" id="{ED93AFB6-84F3-43F5-BEE0-02A33D3BD09D}"/>
                </a:ext>
              </a:extLst>
            </p:cNvPr>
            <p:cNvSpPr/>
            <p:nvPr/>
          </p:nvSpPr>
          <p:spPr>
            <a:xfrm>
              <a:off x="3778075" y="974389"/>
              <a:ext cx="480331" cy="474591"/>
            </a:xfrm>
            <a:prstGeom prst="ellipse">
              <a:avLst/>
            </a:prstGeom>
            <a:solidFill>
              <a:srgbClr val="FF6D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68" name="テキスト ボックス 167">
            <a:extLst>
              <a:ext uri="{FF2B5EF4-FFF2-40B4-BE49-F238E27FC236}">
                <a16:creationId xmlns:a16="http://schemas.microsoft.com/office/drawing/2014/main" id="{E28B2F74-E002-42F4-B981-5903B0FA4BE6}"/>
              </a:ext>
            </a:extLst>
          </p:cNvPr>
          <p:cNvSpPr txBox="1"/>
          <p:nvPr/>
        </p:nvSpPr>
        <p:spPr>
          <a:xfrm>
            <a:off x="6790065" y="496810"/>
            <a:ext cx="3191995" cy="415498"/>
          </a:xfrm>
          <a:prstGeom prst="rect">
            <a:avLst/>
          </a:prstGeom>
          <a:noFill/>
        </p:spPr>
        <p:txBody>
          <a:bodyPr wrap="square">
            <a:spAutoFit/>
          </a:bodyPr>
          <a:lstStyle/>
          <a:p>
            <a:pPr algn="r"/>
            <a:r>
              <a:rPr lang="ja-JP" altLang="en-US" sz="1050" dirty="0">
                <a:ln w="3175">
                  <a:solidFill>
                    <a:srgbClr val="FF812F"/>
                  </a:solidFill>
                </a:ln>
                <a:solidFill>
                  <a:srgbClr val="FF6D09"/>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防災学習体験</a:t>
            </a:r>
            <a:endParaRPr lang="en-US" altLang="ja-JP" sz="1050" dirty="0">
              <a:ln w="3175">
                <a:solidFill>
                  <a:srgbClr val="FF812F"/>
                </a:solidFill>
              </a:ln>
              <a:solidFill>
                <a:srgbClr val="FF6D09"/>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pPr algn="r"/>
            <a:r>
              <a:rPr lang="ja-JP" altLang="en-US" sz="1050" dirty="0">
                <a:ln w="3175">
                  <a:solidFill>
                    <a:srgbClr val="FF812F"/>
                  </a:solidFill>
                </a:ln>
                <a:solidFill>
                  <a:srgbClr val="FF6D09"/>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自分を救える人は、誰かも救える</a:t>
            </a:r>
          </a:p>
        </p:txBody>
      </p:sp>
      <p:grpSp>
        <p:nvGrpSpPr>
          <p:cNvPr id="25" name="グループ化 24">
            <a:extLst>
              <a:ext uri="{FF2B5EF4-FFF2-40B4-BE49-F238E27FC236}">
                <a16:creationId xmlns:a16="http://schemas.microsoft.com/office/drawing/2014/main" id="{7B99C790-C8F6-4F5C-B2E8-639CF16130EF}"/>
              </a:ext>
            </a:extLst>
          </p:cNvPr>
          <p:cNvGrpSpPr/>
          <p:nvPr/>
        </p:nvGrpSpPr>
        <p:grpSpPr>
          <a:xfrm>
            <a:off x="5459456" y="938646"/>
            <a:ext cx="4593218" cy="558000"/>
            <a:chOff x="5291183" y="967674"/>
            <a:chExt cx="4593218" cy="512418"/>
          </a:xfrm>
        </p:grpSpPr>
        <p:sp>
          <p:nvSpPr>
            <p:cNvPr id="132" name="四角形: 角を丸くする 131">
              <a:extLst>
                <a:ext uri="{FF2B5EF4-FFF2-40B4-BE49-F238E27FC236}">
                  <a16:creationId xmlns:a16="http://schemas.microsoft.com/office/drawing/2014/main" id="{2719578E-CC1A-4413-8ED7-C65E1841066D}"/>
                </a:ext>
              </a:extLst>
            </p:cNvPr>
            <p:cNvSpPr/>
            <p:nvPr/>
          </p:nvSpPr>
          <p:spPr>
            <a:xfrm>
              <a:off x="5291183" y="967674"/>
              <a:ext cx="4419438" cy="512418"/>
            </a:xfrm>
            <a:prstGeom prst="roundRect">
              <a:avLst>
                <a:gd name="adj" fmla="val 9914"/>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latin typeface="メイリオ" panose="020B0604030504040204" pitchFamily="50" charset="-128"/>
                <a:ea typeface="メイリオ" panose="020B0604030504040204" pitchFamily="50" charset="-128"/>
              </a:endParaRPr>
            </a:p>
          </p:txBody>
        </p:sp>
        <p:sp>
          <p:nvSpPr>
            <p:cNvPr id="169" name="テキスト ボックス 168">
              <a:extLst>
                <a:ext uri="{FF2B5EF4-FFF2-40B4-BE49-F238E27FC236}">
                  <a16:creationId xmlns:a16="http://schemas.microsoft.com/office/drawing/2014/main" id="{71CCA3F6-256B-4B8A-8334-61C06FA1D5AA}"/>
                </a:ext>
              </a:extLst>
            </p:cNvPr>
            <p:cNvSpPr txBox="1"/>
            <p:nvPr/>
          </p:nvSpPr>
          <p:spPr>
            <a:xfrm>
              <a:off x="5452171" y="1053214"/>
              <a:ext cx="4432230" cy="423952"/>
            </a:xfrm>
            <a:prstGeom prst="rect">
              <a:avLst/>
            </a:prstGeom>
            <a:noFill/>
          </p:spPr>
          <p:txBody>
            <a:bodyPr wrap="square">
              <a:spAutoFit/>
            </a:bodyPr>
            <a:lstStyle/>
            <a:p>
              <a:pPr algn="ctr"/>
              <a:r>
                <a:rPr kumimoji="1" lang="ja-JP" altLang="en-US" sz="2400" b="1" dirty="0">
                  <a:ln w="3175">
                    <a:solidFill>
                      <a:schemeClr val="bg1">
                        <a:lumMod val="95000"/>
                      </a:schemeClr>
                    </a:solidFill>
                  </a:ln>
                  <a:solidFill>
                    <a:schemeClr val="bg1"/>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横浜市民防災センター</a:t>
              </a:r>
            </a:p>
          </p:txBody>
        </p:sp>
      </p:grpSp>
      <p:sp>
        <p:nvSpPr>
          <p:cNvPr id="108" name="正方形/長方形 107">
            <a:extLst>
              <a:ext uri="{FF2B5EF4-FFF2-40B4-BE49-F238E27FC236}">
                <a16:creationId xmlns:a16="http://schemas.microsoft.com/office/drawing/2014/main" id="{FF31C92C-186F-480D-9008-B1B14E5537CB}"/>
              </a:ext>
            </a:extLst>
          </p:cNvPr>
          <p:cNvSpPr/>
          <p:nvPr/>
        </p:nvSpPr>
        <p:spPr>
          <a:xfrm>
            <a:off x="10221485" y="1044002"/>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9" name="正方形/長方形 108">
            <a:extLst>
              <a:ext uri="{FF2B5EF4-FFF2-40B4-BE49-F238E27FC236}">
                <a16:creationId xmlns:a16="http://schemas.microsoft.com/office/drawing/2014/main" id="{64951D09-35BE-49CB-B61F-2EF2930AF5C9}"/>
              </a:ext>
            </a:extLst>
          </p:cNvPr>
          <p:cNvSpPr/>
          <p:nvPr/>
        </p:nvSpPr>
        <p:spPr>
          <a:xfrm>
            <a:off x="10221485" y="4176562"/>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0" name="正方形/長方形 109">
            <a:extLst>
              <a:ext uri="{FF2B5EF4-FFF2-40B4-BE49-F238E27FC236}">
                <a16:creationId xmlns:a16="http://schemas.microsoft.com/office/drawing/2014/main" id="{AEB6DFEA-E6CF-4360-AB28-9E6CFE3D4A9E}"/>
              </a:ext>
            </a:extLst>
          </p:cNvPr>
          <p:cNvSpPr/>
          <p:nvPr/>
        </p:nvSpPr>
        <p:spPr>
          <a:xfrm>
            <a:off x="10221485" y="5218639"/>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4" name="正方形/長方形 123">
            <a:extLst>
              <a:ext uri="{FF2B5EF4-FFF2-40B4-BE49-F238E27FC236}">
                <a16:creationId xmlns:a16="http://schemas.microsoft.com/office/drawing/2014/main" id="{E22A1538-4943-4772-8DD5-62432220FF97}"/>
              </a:ext>
            </a:extLst>
          </p:cNvPr>
          <p:cNvSpPr/>
          <p:nvPr/>
        </p:nvSpPr>
        <p:spPr>
          <a:xfrm>
            <a:off x="10221485" y="313116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6" name="正方形/長方形 125">
            <a:extLst>
              <a:ext uri="{FF2B5EF4-FFF2-40B4-BE49-F238E27FC236}">
                <a16:creationId xmlns:a16="http://schemas.microsoft.com/office/drawing/2014/main" id="{C63D7D5E-7C31-4D24-8D76-0DD5F970765D}"/>
              </a:ext>
            </a:extLst>
          </p:cNvPr>
          <p:cNvSpPr/>
          <p:nvPr/>
        </p:nvSpPr>
        <p:spPr>
          <a:xfrm>
            <a:off x="10221485" y="626241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7" name="正方形/長方形 126">
            <a:extLst>
              <a:ext uri="{FF2B5EF4-FFF2-40B4-BE49-F238E27FC236}">
                <a16:creationId xmlns:a16="http://schemas.microsoft.com/office/drawing/2014/main" id="{CDB23F79-1B11-4DF2-B5D9-692247FA86A8}"/>
              </a:ext>
            </a:extLst>
          </p:cNvPr>
          <p:cNvSpPr/>
          <p:nvPr/>
        </p:nvSpPr>
        <p:spPr>
          <a:xfrm>
            <a:off x="10221485" y="2086881"/>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8" name="テキスト ボックス 127">
            <a:extLst>
              <a:ext uri="{FF2B5EF4-FFF2-40B4-BE49-F238E27FC236}">
                <a16:creationId xmlns:a16="http://schemas.microsoft.com/office/drawing/2014/main" id="{5E9BF7D1-0F74-47EF-BBF5-CBC6CEBBACB0}"/>
              </a:ext>
            </a:extLst>
          </p:cNvPr>
          <p:cNvSpPr txBox="1"/>
          <p:nvPr/>
        </p:nvSpPr>
        <p:spPr>
          <a:xfrm>
            <a:off x="10252155" y="229727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130" name="テキスト ボックス 129">
            <a:extLst>
              <a:ext uri="{FF2B5EF4-FFF2-40B4-BE49-F238E27FC236}">
                <a16:creationId xmlns:a16="http://schemas.microsoft.com/office/drawing/2014/main" id="{40E4744D-CB49-44D7-88B4-E3CF5FABE2EC}"/>
              </a:ext>
            </a:extLst>
          </p:cNvPr>
          <p:cNvSpPr txBox="1"/>
          <p:nvPr/>
        </p:nvSpPr>
        <p:spPr>
          <a:xfrm>
            <a:off x="10246266" y="342591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131" name="テキスト ボックス 130">
            <a:extLst>
              <a:ext uri="{FF2B5EF4-FFF2-40B4-BE49-F238E27FC236}">
                <a16:creationId xmlns:a16="http://schemas.microsoft.com/office/drawing/2014/main" id="{22C97DB3-3CEB-4676-99B1-B0AE765A3A49}"/>
              </a:ext>
            </a:extLst>
          </p:cNvPr>
          <p:cNvSpPr txBox="1"/>
          <p:nvPr/>
        </p:nvSpPr>
        <p:spPr>
          <a:xfrm>
            <a:off x="10252205" y="451533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135" name="テキスト ボックス 134">
            <a:extLst>
              <a:ext uri="{FF2B5EF4-FFF2-40B4-BE49-F238E27FC236}">
                <a16:creationId xmlns:a16="http://schemas.microsoft.com/office/drawing/2014/main" id="{F8AB9E2A-BE38-4D74-8C21-ADD854F69C1F}"/>
              </a:ext>
            </a:extLst>
          </p:cNvPr>
          <p:cNvSpPr txBox="1"/>
          <p:nvPr/>
        </p:nvSpPr>
        <p:spPr>
          <a:xfrm>
            <a:off x="10261342" y="137572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観光</a:t>
            </a:r>
          </a:p>
        </p:txBody>
      </p:sp>
      <p:sp>
        <p:nvSpPr>
          <p:cNvPr id="138" name="テキスト ボックス 137">
            <a:extLst>
              <a:ext uri="{FF2B5EF4-FFF2-40B4-BE49-F238E27FC236}">
                <a16:creationId xmlns:a16="http://schemas.microsoft.com/office/drawing/2014/main" id="{922144D5-8657-4F01-BB34-286475ABD228}"/>
              </a:ext>
            </a:extLst>
          </p:cNvPr>
          <p:cNvSpPr txBox="1"/>
          <p:nvPr/>
        </p:nvSpPr>
        <p:spPr>
          <a:xfrm>
            <a:off x="10255142" y="537142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139" name="テキスト ボックス 138">
            <a:extLst>
              <a:ext uri="{FF2B5EF4-FFF2-40B4-BE49-F238E27FC236}">
                <a16:creationId xmlns:a16="http://schemas.microsoft.com/office/drawing/2014/main" id="{7BC08532-8AF0-4C83-B710-1E632BDB5C20}"/>
              </a:ext>
            </a:extLst>
          </p:cNvPr>
          <p:cNvSpPr txBox="1"/>
          <p:nvPr/>
        </p:nvSpPr>
        <p:spPr>
          <a:xfrm>
            <a:off x="10246266" y="640714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140" name="正方形/長方形 139">
            <a:extLst>
              <a:ext uri="{FF2B5EF4-FFF2-40B4-BE49-F238E27FC236}">
                <a16:creationId xmlns:a16="http://schemas.microsoft.com/office/drawing/2014/main" id="{D00C8E47-7640-4120-907C-E62A4EE5C05C}"/>
              </a:ext>
            </a:extLst>
          </p:cNvPr>
          <p:cNvSpPr/>
          <p:nvPr/>
        </p:nvSpPr>
        <p:spPr>
          <a:xfrm>
            <a:off x="10206334" y="1296"/>
            <a:ext cx="450000" cy="1044000"/>
          </a:xfrm>
          <a:prstGeom prst="rect">
            <a:avLst/>
          </a:prstGeom>
          <a:solidFill>
            <a:srgbClr val="FFC000"/>
          </a:solidFill>
          <a:ln>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1" name="テキスト ボックス 140">
            <a:extLst>
              <a:ext uri="{FF2B5EF4-FFF2-40B4-BE49-F238E27FC236}">
                <a16:creationId xmlns:a16="http://schemas.microsoft.com/office/drawing/2014/main" id="{162AA111-D01E-4E0A-8B7D-EE66AACEBA5C}"/>
              </a:ext>
            </a:extLst>
          </p:cNvPr>
          <p:cNvSpPr txBox="1"/>
          <p:nvPr/>
        </p:nvSpPr>
        <p:spPr>
          <a:xfrm>
            <a:off x="10255330" y="87069"/>
            <a:ext cx="338554" cy="998250"/>
          </a:xfrm>
          <a:prstGeom prst="rect">
            <a:avLst/>
          </a:prstGeom>
          <a:noFill/>
        </p:spPr>
        <p:txBody>
          <a:bodyPr vert="eaVert" wrap="squar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キャリア教育</a:t>
            </a:r>
          </a:p>
        </p:txBody>
      </p:sp>
      <p:grpSp>
        <p:nvGrpSpPr>
          <p:cNvPr id="4" name="グループ化 3">
            <a:extLst>
              <a:ext uri="{FF2B5EF4-FFF2-40B4-BE49-F238E27FC236}">
                <a16:creationId xmlns:a16="http://schemas.microsoft.com/office/drawing/2014/main" id="{545FDD07-CABE-40BD-A71E-684518618906}"/>
              </a:ext>
            </a:extLst>
          </p:cNvPr>
          <p:cNvGrpSpPr/>
          <p:nvPr/>
        </p:nvGrpSpPr>
        <p:grpSpPr>
          <a:xfrm>
            <a:off x="5394227" y="703982"/>
            <a:ext cx="892183" cy="792000"/>
            <a:chOff x="5272825" y="386571"/>
            <a:chExt cx="892183" cy="792000"/>
          </a:xfrm>
        </p:grpSpPr>
        <p:sp>
          <p:nvSpPr>
            <p:cNvPr id="157" name="楕円 156">
              <a:extLst>
                <a:ext uri="{FF2B5EF4-FFF2-40B4-BE49-F238E27FC236}">
                  <a16:creationId xmlns:a16="http://schemas.microsoft.com/office/drawing/2014/main" id="{9500C9E2-55D7-4900-A954-3F4FE2F1E64C}"/>
                </a:ext>
              </a:extLst>
            </p:cNvPr>
            <p:cNvSpPr/>
            <p:nvPr/>
          </p:nvSpPr>
          <p:spPr>
            <a:xfrm>
              <a:off x="5397186" y="453325"/>
              <a:ext cx="648000" cy="648000"/>
            </a:xfrm>
            <a:prstGeom prst="ellipse">
              <a:avLst/>
            </a:prstGeom>
            <a:solidFill>
              <a:srgbClr val="FF8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58" name="楕円 157">
              <a:extLst>
                <a:ext uri="{FF2B5EF4-FFF2-40B4-BE49-F238E27FC236}">
                  <a16:creationId xmlns:a16="http://schemas.microsoft.com/office/drawing/2014/main" id="{3772931D-6A17-4AEE-A80D-983650AB21E5}"/>
                </a:ext>
              </a:extLst>
            </p:cNvPr>
            <p:cNvSpPr/>
            <p:nvPr/>
          </p:nvSpPr>
          <p:spPr>
            <a:xfrm>
              <a:off x="5327054" y="386571"/>
              <a:ext cx="792000" cy="792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56" name="テキスト ボックス 155">
              <a:extLst>
                <a:ext uri="{FF2B5EF4-FFF2-40B4-BE49-F238E27FC236}">
                  <a16:creationId xmlns:a16="http://schemas.microsoft.com/office/drawing/2014/main" id="{DD294D1C-E3ED-4184-9788-5A8B8EB287E1}"/>
                </a:ext>
              </a:extLst>
            </p:cNvPr>
            <p:cNvSpPr txBox="1"/>
            <p:nvPr/>
          </p:nvSpPr>
          <p:spPr>
            <a:xfrm>
              <a:off x="5272825" y="667435"/>
              <a:ext cx="892183" cy="261610"/>
            </a:xfrm>
            <a:prstGeom prst="rect">
              <a:avLst/>
            </a:prstGeom>
            <a:noFill/>
          </p:spPr>
          <p:txBody>
            <a:bodyPr wrap="squar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横浜北部</a:t>
              </a:r>
            </a:p>
          </p:txBody>
        </p:sp>
      </p:grpSp>
      <p:grpSp>
        <p:nvGrpSpPr>
          <p:cNvPr id="143" name="グループ化 142">
            <a:extLst>
              <a:ext uri="{FF2B5EF4-FFF2-40B4-BE49-F238E27FC236}">
                <a16:creationId xmlns:a16="http://schemas.microsoft.com/office/drawing/2014/main" id="{1B3501BF-3E58-4F7F-889E-0001FB9A6E7C}"/>
              </a:ext>
            </a:extLst>
          </p:cNvPr>
          <p:cNvGrpSpPr/>
          <p:nvPr/>
        </p:nvGrpSpPr>
        <p:grpSpPr>
          <a:xfrm>
            <a:off x="448312" y="709334"/>
            <a:ext cx="986649" cy="792000"/>
            <a:chOff x="277459" y="971627"/>
            <a:chExt cx="986649" cy="792000"/>
          </a:xfrm>
        </p:grpSpPr>
        <p:sp>
          <p:nvSpPr>
            <p:cNvPr id="144" name="楕円 143">
              <a:extLst>
                <a:ext uri="{FF2B5EF4-FFF2-40B4-BE49-F238E27FC236}">
                  <a16:creationId xmlns:a16="http://schemas.microsoft.com/office/drawing/2014/main" id="{4DA04F4A-9C3D-4A68-8031-0CAF75DF3299}"/>
                </a:ext>
              </a:extLst>
            </p:cNvPr>
            <p:cNvSpPr/>
            <p:nvPr/>
          </p:nvSpPr>
          <p:spPr>
            <a:xfrm>
              <a:off x="345834" y="1039377"/>
              <a:ext cx="648000" cy="648000"/>
            </a:xfrm>
            <a:prstGeom prst="ellipse">
              <a:avLst/>
            </a:prstGeom>
            <a:solidFill>
              <a:srgbClr val="0086D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5" name="楕円 144">
              <a:extLst>
                <a:ext uri="{FF2B5EF4-FFF2-40B4-BE49-F238E27FC236}">
                  <a16:creationId xmlns:a16="http://schemas.microsoft.com/office/drawing/2014/main" id="{86AE7A31-0719-4333-9EEA-6E852431FE78}"/>
                </a:ext>
              </a:extLst>
            </p:cNvPr>
            <p:cNvSpPr/>
            <p:nvPr/>
          </p:nvSpPr>
          <p:spPr>
            <a:xfrm>
              <a:off x="277459" y="971627"/>
              <a:ext cx="792000" cy="792000"/>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6" name="テキスト ボックス 145">
              <a:extLst>
                <a:ext uri="{FF2B5EF4-FFF2-40B4-BE49-F238E27FC236}">
                  <a16:creationId xmlns:a16="http://schemas.microsoft.com/office/drawing/2014/main" id="{72AEDF74-A279-4CC1-875A-801B5E5DCF35}"/>
                </a:ext>
              </a:extLst>
            </p:cNvPr>
            <p:cNvSpPr txBox="1"/>
            <p:nvPr/>
          </p:nvSpPr>
          <p:spPr>
            <a:xfrm>
              <a:off x="292607" y="1258925"/>
              <a:ext cx="971501" cy="261610"/>
            </a:xfrm>
            <a:prstGeom prst="rect">
              <a:avLst/>
            </a:prstGeom>
            <a:noFill/>
          </p:spPr>
          <p:txBody>
            <a:bodyPr wrap="square" rtlCol="0">
              <a:spAutoFit/>
            </a:bodyPr>
            <a:lstStyle/>
            <a:p>
              <a:r>
                <a:rPr kumimoji="1" lang="ja-JP" altLang="en-US" sz="1100" dirty="0">
                  <a:ln w="3175">
                    <a:solidFill>
                      <a:schemeClr val="bg1">
                        <a:lumMod val="95000"/>
                      </a:schemeClr>
                    </a:solidFill>
                  </a:ln>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横浜南部</a:t>
              </a:r>
            </a:p>
          </p:txBody>
        </p:sp>
      </p:grpSp>
      <p:pic>
        <p:nvPicPr>
          <p:cNvPr id="3" name="図 2">
            <a:extLst>
              <a:ext uri="{FF2B5EF4-FFF2-40B4-BE49-F238E27FC236}">
                <a16:creationId xmlns:a16="http://schemas.microsoft.com/office/drawing/2014/main" id="{9F414071-9745-476D-ABD9-7E05CDA8553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18588" y="1660836"/>
            <a:ext cx="2093620" cy="1649972"/>
          </a:xfrm>
          <a:prstGeom prst="rect">
            <a:avLst/>
          </a:prstGeom>
        </p:spPr>
      </p:pic>
      <p:pic>
        <p:nvPicPr>
          <p:cNvPr id="5" name="図 4">
            <a:extLst>
              <a:ext uri="{FF2B5EF4-FFF2-40B4-BE49-F238E27FC236}">
                <a16:creationId xmlns:a16="http://schemas.microsoft.com/office/drawing/2014/main" id="{81B1B2F9-1F2B-46F1-853D-939AC6B0439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669231" y="1643704"/>
            <a:ext cx="2231676" cy="1667965"/>
          </a:xfrm>
          <a:prstGeom prst="rect">
            <a:avLst/>
          </a:prstGeom>
        </p:spPr>
      </p:pic>
    </p:spTree>
    <p:extLst>
      <p:ext uri="{BB962C8B-B14F-4D97-AF65-F5344CB8AC3E}">
        <p14:creationId xmlns:p14="http://schemas.microsoft.com/office/powerpoint/2010/main" val="669510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6" name="正方形/長方形 75">
            <a:extLst>
              <a:ext uri="{FF2B5EF4-FFF2-40B4-BE49-F238E27FC236}">
                <a16:creationId xmlns:a16="http://schemas.microsoft.com/office/drawing/2014/main" id="{9F5E728D-2CD3-4105-9CD5-A0944EC5EFD5}"/>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A23B1DFE-0DC0-4507-AECF-69382C93E589}"/>
              </a:ext>
            </a:extLst>
          </p:cNvPr>
          <p:cNvSpPr/>
          <p:nvPr/>
        </p:nvSpPr>
        <p:spPr>
          <a:xfrm>
            <a:off x="201417" y="894857"/>
            <a:ext cx="9881806" cy="6506632"/>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grpSp>
        <p:nvGrpSpPr>
          <p:cNvPr id="49" name="グループ化 48">
            <a:extLst>
              <a:ext uri="{FF2B5EF4-FFF2-40B4-BE49-F238E27FC236}">
                <a16:creationId xmlns:a16="http://schemas.microsoft.com/office/drawing/2014/main" id="{F37013A7-260E-49C2-B99D-90A41B1B3256}"/>
              </a:ext>
            </a:extLst>
          </p:cNvPr>
          <p:cNvGrpSpPr/>
          <p:nvPr/>
        </p:nvGrpSpPr>
        <p:grpSpPr>
          <a:xfrm>
            <a:off x="3614771" y="3059823"/>
            <a:ext cx="3162734" cy="4275243"/>
            <a:chOff x="4241242" y="688544"/>
            <a:chExt cx="3162734" cy="4275243"/>
          </a:xfrm>
        </p:grpSpPr>
        <p:pic>
          <p:nvPicPr>
            <p:cNvPr id="54" name="図 53" descr="アイコン&#10;&#10;自動的に生成された説明">
              <a:extLst>
                <a:ext uri="{FF2B5EF4-FFF2-40B4-BE49-F238E27FC236}">
                  <a16:creationId xmlns:a16="http://schemas.microsoft.com/office/drawing/2014/main" id="{C2C42D62-326C-4CC8-9293-D3E76C91DB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76042" y="688544"/>
              <a:ext cx="1550285" cy="1152908"/>
            </a:xfrm>
            <a:prstGeom prst="rect">
              <a:avLst/>
            </a:prstGeom>
            <a:effectLst>
              <a:outerShdw blurRad="50800" dist="50800" dir="5400000" algn="ctr" rotWithShape="0">
                <a:srgbClr val="E2E1E1"/>
              </a:outerShdw>
            </a:effectLst>
          </p:spPr>
        </p:pic>
        <p:grpSp>
          <p:nvGrpSpPr>
            <p:cNvPr id="55" name="グループ化 54">
              <a:extLst>
                <a:ext uri="{FF2B5EF4-FFF2-40B4-BE49-F238E27FC236}">
                  <a16:creationId xmlns:a16="http://schemas.microsoft.com/office/drawing/2014/main" id="{F76C64C9-76EC-46C2-A2D8-1E2432A1E1B9}"/>
                </a:ext>
              </a:extLst>
            </p:cNvPr>
            <p:cNvGrpSpPr/>
            <p:nvPr/>
          </p:nvGrpSpPr>
          <p:grpSpPr>
            <a:xfrm>
              <a:off x="4241242" y="1392797"/>
              <a:ext cx="3162734" cy="3570990"/>
              <a:chOff x="334060" y="4047868"/>
              <a:chExt cx="3162734" cy="3570990"/>
            </a:xfrm>
            <a:effectLst>
              <a:outerShdw blurRad="50800" dist="50800" dir="5400000" algn="ctr" rotWithShape="0">
                <a:srgbClr val="F0F0F0"/>
              </a:outerShdw>
            </a:effectLst>
          </p:grpSpPr>
          <p:pic>
            <p:nvPicPr>
              <p:cNvPr id="56" name="図 55" descr="アイコン&#10;&#10;自動的に生成された説明">
                <a:extLst>
                  <a:ext uri="{FF2B5EF4-FFF2-40B4-BE49-F238E27FC236}">
                    <a16:creationId xmlns:a16="http://schemas.microsoft.com/office/drawing/2014/main" id="{63AA0572-11E0-4542-8DC2-F41ADC405F5E}"/>
                  </a:ext>
                </a:extLst>
              </p:cNvPr>
              <p:cNvPicPr>
                <a:picLocks noChangeAspect="1"/>
              </p:cNvPicPr>
              <p:nvPr/>
            </p:nvPicPr>
            <p:blipFill>
              <a:blip r:embed="rId5">
                <a:alphaModFix amt="40000"/>
                <a:duotone>
                  <a:schemeClr val="bg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34060" y="4047868"/>
                <a:ext cx="3162734" cy="3162734"/>
              </a:xfrm>
              <a:prstGeom prst="rect">
                <a:avLst/>
              </a:prstGeom>
            </p:spPr>
          </p:pic>
          <p:pic>
            <p:nvPicPr>
              <p:cNvPr id="57" name="図 56" descr="アイコン&#10;&#10;自動的に生成された説明">
                <a:extLst>
                  <a:ext uri="{FF2B5EF4-FFF2-40B4-BE49-F238E27FC236}">
                    <a16:creationId xmlns:a16="http://schemas.microsoft.com/office/drawing/2014/main" id="{DBB82A30-D802-4832-A540-ABF5D066D09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8387" y="6144779"/>
                <a:ext cx="1474079" cy="1474079"/>
              </a:xfrm>
              <a:prstGeom prst="rect">
                <a:avLst/>
              </a:prstGeom>
            </p:spPr>
          </p:pic>
        </p:grpSp>
      </p:grpSp>
      <p:sp>
        <p:nvSpPr>
          <p:cNvPr id="40" name="テキスト ボックス 39">
            <a:extLst>
              <a:ext uri="{FF2B5EF4-FFF2-40B4-BE49-F238E27FC236}">
                <a16:creationId xmlns:a16="http://schemas.microsoft.com/office/drawing/2014/main" id="{259006CF-BD4C-4314-992A-AFDD9480E332}"/>
              </a:ext>
            </a:extLst>
          </p:cNvPr>
          <p:cNvSpPr txBox="1"/>
          <p:nvPr/>
        </p:nvSpPr>
        <p:spPr>
          <a:xfrm>
            <a:off x="3889757" y="1716835"/>
            <a:ext cx="5692654" cy="738664"/>
          </a:xfrm>
          <a:prstGeom prst="rect">
            <a:avLst/>
          </a:prstGeom>
          <a:noFill/>
        </p:spPr>
        <p:txBody>
          <a:bodyPr wrap="square">
            <a:spAutoFit/>
          </a:bodyPr>
          <a:lstStyle/>
          <a:p>
            <a:r>
              <a:rPr lang="ja-JP" altLang="en-US" sz="14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本格「肉まん・餃子づくり体験」は開始以来</a:t>
            </a:r>
            <a:r>
              <a:rPr lang="en-US" altLang="ja-JP" sz="14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20</a:t>
            </a:r>
            <a:r>
              <a:rPr lang="ja-JP" altLang="en-US" sz="14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万人以上に利用されている人気の職業体験プランです。</a:t>
            </a:r>
            <a:endParaRPr lang="en-US" altLang="ja-JP" sz="14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14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中国人講師による中国語教室が付き、楽しく中国文化を学べます。</a:t>
            </a:r>
          </a:p>
        </p:txBody>
      </p:sp>
      <p:sp>
        <p:nvSpPr>
          <p:cNvPr id="41" name="正方形/長方形 40">
            <a:extLst>
              <a:ext uri="{FF2B5EF4-FFF2-40B4-BE49-F238E27FC236}">
                <a16:creationId xmlns:a16="http://schemas.microsoft.com/office/drawing/2014/main" id="{16024426-25B0-4E79-ABE9-FD19F31DDB7C}"/>
              </a:ext>
            </a:extLst>
          </p:cNvPr>
          <p:cNvSpPr/>
          <p:nvPr/>
        </p:nvSpPr>
        <p:spPr>
          <a:xfrm>
            <a:off x="5196137" y="2450211"/>
            <a:ext cx="4419437" cy="2102285"/>
          </a:xfrm>
          <a:prstGeom prst="rect">
            <a:avLst/>
          </a:prstGeom>
          <a:blipFill dpi="0" rotWithShape="1">
            <a:blip r:embed="rId8">
              <a:alphaModFix amt="60000"/>
              <a:extLst>
                <a:ext uri="{28A0092B-C50C-407E-A947-70E740481C1C}">
                  <a14:useLocalDpi xmlns:a14="http://schemas.microsoft.com/office/drawing/2010/main"/>
                </a:ext>
              </a:extLst>
            </a:blip>
            <a:srcRect/>
            <a:tile tx="0" ty="0" sx="100000" sy="100000" flip="none" algn="tl"/>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C935878A-8E24-4FCD-99B8-0F00D6D4B34F}"/>
              </a:ext>
            </a:extLst>
          </p:cNvPr>
          <p:cNvSpPr txBox="1"/>
          <p:nvPr/>
        </p:nvSpPr>
        <p:spPr>
          <a:xfrm>
            <a:off x="5374981" y="2689705"/>
            <a:ext cx="4553075" cy="1677382"/>
          </a:xfrm>
          <a:prstGeom prst="rect">
            <a:avLst/>
          </a:prstGeom>
          <a:noFill/>
        </p:spPr>
        <p:txBody>
          <a:bodyPr wrap="square">
            <a:spAutoFit/>
          </a:bodyPr>
          <a:lstStyle/>
          <a:p>
            <a:r>
              <a:rPr lang="ja-JP" altLang="en-US" sz="1100" b="1" dirty="0">
                <a:latin typeface="メイリオ" panose="020B0604030504040204" pitchFamily="50" charset="-128"/>
                <a:ea typeface="メイリオ" panose="020B0604030504040204" pitchFamily="50" charset="-128"/>
              </a:rPr>
              <a:t>肉まん・餃子づくり体験・中国語教室</a:t>
            </a:r>
            <a:endParaRPr lang="en-US" altLang="ja-JP" sz="1100" b="1"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内　　容：①昼食付　②夕食付　③食事なし</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実施時間：①約</a:t>
            </a:r>
            <a:r>
              <a:rPr lang="en-US" altLang="ja-JP" sz="1000" dirty="0">
                <a:latin typeface="メイリオ" panose="020B0604030504040204" pitchFamily="50" charset="-128"/>
                <a:ea typeface="メイリオ" panose="020B0604030504040204" pitchFamily="50" charset="-128"/>
              </a:rPr>
              <a:t>120</a:t>
            </a:r>
            <a:r>
              <a:rPr lang="ja-JP" altLang="en-US" sz="1000" dirty="0">
                <a:latin typeface="メイリオ" panose="020B0604030504040204" pitchFamily="50" charset="-128"/>
                <a:ea typeface="メイリオ" panose="020B0604030504040204" pitchFamily="50" charset="-128"/>
              </a:rPr>
              <a:t>分　②約</a:t>
            </a:r>
            <a:r>
              <a:rPr lang="en-US" altLang="ja-JP" sz="1000" dirty="0">
                <a:latin typeface="メイリオ" panose="020B0604030504040204" pitchFamily="50" charset="-128"/>
                <a:ea typeface="メイリオ" panose="020B0604030504040204" pitchFamily="50" charset="-128"/>
              </a:rPr>
              <a:t>120</a:t>
            </a:r>
            <a:r>
              <a:rPr lang="ja-JP" altLang="en-US" sz="1000" dirty="0">
                <a:latin typeface="メイリオ" panose="020B0604030504040204" pitchFamily="50" charset="-128"/>
                <a:ea typeface="メイリオ" panose="020B0604030504040204" pitchFamily="50" charset="-128"/>
              </a:rPr>
              <a:t>分　③約</a:t>
            </a:r>
            <a:r>
              <a:rPr lang="en-US" altLang="ja-JP" sz="1000" dirty="0">
                <a:latin typeface="メイリオ" panose="020B0604030504040204" pitchFamily="50" charset="-128"/>
                <a:ea typeface="メイリオ" panose="020B0604030504040204" pitchFamily="50" charset="-128"/>
              </a:rPr>
              <a:t>90</a:t>
            </a:r>
            <a:r>
              <a:rPr lang="ja-JP" altLang="en-US" sz="1000" dirty="0">
                <a:latin typeface="メイリオ" panose="020B0604030504040204" pitchFamily="50" charset="-128"/>
                <a:ea typeface="メイリオ" panose="020B0604030504040204" pitchFamily="50" charset="-128"/>
              </a:rPr>
              <a:t>分</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料　　金：①</a:t>
            </a:r>
            <a:r>
              <a:rPr lang="en-US" altLang="ja-JP" sz="1000" dirty="0">
                <a:latin typeface="メイリオ" panose="020B0604030504040204" pitchFamily="50" charset="-128"/>
                <a:ea typeface="メイリオ" panose="020B0604030504040204" pitchFamily="50" charset="-128"/>
              </a:rPr>
              <a:t>3,300</a:t>
            </a:r>
            <a:r>
              <a:rPr lang="ja-JP" altLang="en-US" sz="1000" dirty="0">
                <a:latin typeface="メイリオ" panose="020B0604030504040204" pitchFamily="50" charset="-128"/>
                <a:ea typeface="メイリオ" panose="020B0604030504040204" pitchFamily="50" charset="-128"/>
              </a:rPr>
              <a:t>円　②</a:t>
            </a:r>
            <a:r>
              <a:rPr lang="en-US" altLang="ja-JP" sz="1000" dirty="0">
                <a:latin typeface="メイリオ" panose="020B0604030504040204" pitchFamily="50" charset="-128"/>
                <a:ea typeface="メイリオ" panose="020B0604030504040204" pitchFamily="50" charset="-128"/>
              </a:rPr>
              <a:t>4,400</a:t>
            </a:r>
            <a:r>
              <a:rPr lang="ja-JP" altLang="en-US" sz="1000" dirty="0">
                <a:latin typeface="メイリオ" panose="020B0604030504040204" pitchFamily="50" charset="-128"/>
                <a:ea typeface="メイリオ" panose="020B0604030504040204" pitchFamily="50" charset="-128"/>
              </a:rPr>
              <a:t>円　③</a:t>
            </a:r>
            <a:r>
              <a:rPr lang="en-US" altLang="ja-JP" sz="1000" dirty="0">
                <a:latin typeface="メイリオ" panose="020B0604030504040204" pitchFamily="50" charset="-128"/>
                <a:ea typeface="メイリオ" panose="020B0604030504040204" pitchFamily="50" charset="-128"/>
              </a:rPr>
              <a:t>2,200</a:t>
            </a:r>
            <a:r>
              <a:rPr lang="ja-JP" altLang="en-US" sz="1000" dirty="0">
                <a:latin typeface="メイリオ" panose="020B0604030504040204" pitchFamily="50" charset="-128"/>
                <a:ea typeface="メイリオ" panose="020B0604030504040204" pitchFamily="50" charset="-128"/>
              </a:rPr>
              <a:t>円</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対　　象：小学生以上</a:t>
            </a:r>
            <a:endParaRPr lang="en-US" altLang="ja-JP" sz="1000" dirty="0">
              <a:latin typeface="メイリオ" panose="020B0604030504040204" pitchFamily="50" charset="-128"/>
              <a:ea typeface="メイリオ" panose="020B0604030504040204" pitchFamily="50" charset="-128"/>
            </a:endParaRPr>
          </a:p>
          <a:p>
            <a:endParaRPr lang="ja-JP" altLang="en-US" sz="1100"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北京ダック手巻体験・食事</a:t>
            </a:r>
            <a:endParaRPr lang="en-US" altLang="ja-JP" sz="1100" b="1"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実施時間：</a:t>
            </a:r>
            <a:r>
              <a:rPr lang="en-US" altLang="ja-JP" sz="1000" dirty="0">
                <a:latin typeface="メイリオ" panose="020B0604030504040204" pitchFamily="50" charset="-128"/>
                <a:ea typeface="メイリオ" panose="020B0604030504040204" pitchFamily="50" charset="-128"/>
              </a:rPr>
              <a:t>90</a:t>
            </a:r>
            <a:r>
              <a:rPr lang="ja-JP" altLang="en-US" sz="1000" dirty="0">
                <a:latin typeface="メイリオ" panose="020B0604030504040204" pitchFamily="50" charset="-128"/>
                <a:ea typeface="メイリオ" panose="020B0604030504040204" pitchFamily="50" charset="-128"/>
              </a:rPr>
              <a:t>分</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料　　金：</a:t>
            </a:r>
            <a:r>
              <a:rPr lang="en-US" altLang="ja-JP" sz="1000" dirty="0">
                <a:latin typeface="メイリオ" panose="020B0604030504040204" pitchFamily="50" charset="-128"/>
                <a:ea typeface="メイリオ" panose="020B0604030504040204" pitchFamily="50" charset="-128"/>
              </a:rPr>
              <a:t>4,100</a:t>
            </a:r>
            <a:r>
              <a:rPr lang="ja-JP" altLang="en-US" sz="1000" dirty="0">
                <a:latin typeface="メイリオ" panose="020B0604030504040204" pitchFamily="50" charset="-128"/>
                <a:ea typeface="メイリオ" panose="020B0604030504040204" pitchFamily="50" charset="-128"/>
              </a:rPr>
              <a:t>円（税別）</a:t>
            </a:r>
          </a:p>
          <a:p>
            <a:r>
              <a:rPr lang="ja-JP" altLang="en-US" sz="1000" dirty="0">
                <a:latin typeface="メイリオ" panose="020B0604030504040204" pitchFamily="50" charset="-128"/>
                <a:ea typeface="メイリオ" panose="020B0604030504040204" pitchFamily="50" charset="-128"/>
              </a:rPr>
              <a:t>対　　 象：小学生以上</a:t>
            </a:r>
          </a:p>
        </p:txBody>
      </p:sp>
      <p:grpSp>
        <p:nvGrpSpPr>
          <p:cNvPr id="89" name="グループ化 88">
            <a:extLst>
              <a:ext uri="{FF2B5EF4-FFF2-40B4-BE49-F238E27FC236}">
                <a16:creationId xmlns:a16="http://schemas.microsoft.com/office/drawing/2014/main" id="{D7E838A9-D38C-4920-8B74-73F90A1F2E41}"/>
              </a:ext>
            </a:extLst>
          </p:cNvPr>
          <p:cNvGrpSpPr/>
          <p:nvPr/>
        </p:nvGrpSpPr>
        <p:grpSpPr>
          <a:xfrm>
            <a:off x="902403" y="1084498"/>
            <a:ext cx="9010279" cy="435824"/>
            <a:chOff x="570975" y="1303573"/>
            <a:chExt cx="4419438" cy="435824"/>
          </a:xfrm>
        </p:grpSpPr>
        <p:sp>
          <p:nvSpPr>
            <p:cNvPr id="90" name="四角形: 角を丸くする 89">
              <a:extLst>
                <a:ext uri="{FF2B5EF4-FFF2-40B4-BE49-F238E27FC236}">
                  <a16:creationId xmlns:a16="http://schemas.microsoft.com/office/drawing/2014/main" id="{223438B9-29D7-49AC-82FB-1C8BD1916EDA}"/>
                </a:ext>
              </a:extLst>
            </p:cNvPr>
            <p:cNvSpPr/>
            <p:nvPr/>
          </p:nvSpPr>
          <p:spPr>
            <a:xfrm>
              <a:off x="570975" y="1303573"/>
              <a:ext cx="4419438" cy="397908"/>
            </a:xfrm>
            <a:prstGeom prst="roundRect">
              <a:avLst>
                <a:gd name="adj" fmla="val 9914"/>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メイリオ" panose="020B0604030504040204" pitchFamily="50" charset="-128"/>
                <a:ea typeface="メイリオ" panose="020B0604030504040204" pitchFamily="50" charset="-128"/>
              </a:endParaRPr>
            </a:p>
          </p:txBody>
        </p:sp>
        <p:sp>
          <p:nvSpPr>
            <p:cNvPr id="91" name="テキスト ボックス 90">
              <a:extLst>
                <a:ext uri="{FF2B5EF4-FFF2-40B4-BE49-F238E27FC236}">
                  <a16:creationId xmlns:a16="http://schemas.microsoft.com/office/drawing/2014/main" id="{55EB3AEA-0EA2-4E77-BAA6-2C72FC06289E}"/>
                </a:ext>
              </a:extLst>
            </p:cNvPr>
            <p:cNvSpPr txBox="1"/>
            <p:nvPr/>
          </p:nvSpPr>
          <p:spPr>
            <a:xfrm>
              <a:off x="636254" y="1339287"/>
              <a:ext cx="4354159" cy="400110"/>
            </a:xfrm>
            <a:prstGeom prst="rect">
              <a:avLst/>
            </a:prstGeom>
            <a:noFill/>
          </p:spPr>
          <p:txBody>
            <a:bodyPr wrap="square">
              <a:spAutoFit/>
            </a:bodyPr>
            <a:lstStyle/>
            <a:p>
              <a:pPr algn="ctr"/>
              <a:r>
                <a:rPr kumimoji="1" lang="zh-TW" altLang="en-US"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揚州飯店本店</a:t>
              </a:r>
            </a:p>
          </p:txBody>
        </p:sp>
      </p:grpSp>
      <p:pic>
        <p:nvPicPr>
          <p:cNvPr id="6" name="図 5" descr="食品, テーブル が含まれている画像&#10;&#10;自動的に生成された説明">
            <a:extLst>
              <a:ext uri="{FF2B5EF4-FFF2-40B4-BE49-F238E27FC236}">
                <a16:creationId xmlns:a16="http://schemas.microsoft.com/office/drawing/2014/main" id="{BC8B7316-EDFE-4A3B-965F-93E9B0C4455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363288">
            <a:off x="8883861" y="72213"/>
            <a:ext cx="1176870" cy="1095624"/>
          </a:xfrm>
          <a:prstGeom prst="rect">
            <a:avLst/>
          </a:prstGeom>
          <a:effectLst>
            <a:outerShdw blurRad="63500" sx="102000" sy="102000" algn="ctr" rotWithShape="0">
              <a:prstClr val="black">
                <a:alpha val="40000"/>
              </a:prstClr>
            </a:outerShdw>
          </a:effectLst>
        </p:spPr>
      </p:pic>
      <p:pic>
        <p:nvPicPr>
          <p:cNvPr id="5" name="図 4" descr="テーブルで食事をしている男女&#10;&#10;中程度の精度で自動的に生成された説明">
            <a:extLst>
              <a:ext uri="{FF2B5EF4-FFF2-40B4-BE49-F238E27FC236}">
                <a16:creationId xmlns:a16="http://schemas.microsoft.com/office/drawing/2014/main" id="{F4EE7089-1B56-4D80-8848-3A071CCA6E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64220" y="1665647"/>
            <a:ext cx="3162734" cy="2593581"/>
          </a:xfrm>
          <a:prstGeom prst="rect">
            <a:avLst/>
          </a:prstGeom>
          <a:effectLst>
            <a:outerShdw blurRad="50800" dist="38100" dir="5400000" algn="t" rotWithShape="0">
              <a:prstClr val="black">
                <a:alpha val="40000"/>
              </a:prstClr>
            </a:outerShdw>
          </a:effectLst>
        </p:spPr>
      </p:pic>
      <p:pic>
        <p:nvPicPr>
          <p:cNvPr id="7" name="図 6" descr="サンドイッチを食べる女性&#10;&#10;中程度の精度で自動的に生成された説明">
            <a:extLst>
              <a:ext uri="{FF2B5EF4-FFF2-40B4-BE49-F238E27FC236}">
                <a16:creationId xmlns:a16="http://schemas.microsoft.com/office/drawing/2014/main" id="{9E3D22ED-AE1A-46D5-8C21-A0AE5EE7B38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431"/>
          <a:stretch/>
        </p:blipFill>
        <p:spPr>
          <a:xfrm>
            <a:off x="2198367" y="4550568"/>
            <a:ext cx="3021492" cy="2376242"/>
          </a:xfrm>
          <a:prstGeom prst="rect">
            <a:avLst/>
          </a:prstGeom>
          <a:effectLst>
            <a:outerShdw blurRad="50800" dist="38100" dir="5400000" algn="t" rotWithShape="0">
              <a:prstClr val="black">
                <a:alpha val="40000"/>
              </a:prstClr>
            </a:outerShdw>
          </a:effectLst>
        </p:spPr>
      </p:pic>
      <p:sp>
        <p:nvSpPr>
          <p:cNvPr id="50" name="テキスト ボックス 49">
            <a:extLst>
              <a:ext uri="{FF2B5EF4-FFF2-40B4-BE49-F238E27FC236}">
                <a16:creationId xmlns:a16="http://schemas.microsoft.com/office/drawing/2014/main" id="{067C0C20-EC3A-427C-B917-D079C949410A}"/>
              </a:ext>
            </a:extLst>
          </p:cNvPr>
          <p:cNvSpPr txBox="1"/>
          <p:nvPr/>
        </p:nvSpPr>
        <p:spPr>
          <a:xfrm>
            <a:off x="1573453" y="369925"/>
            <a:ext cx="7605362" cy="584775"/>
          </a:xfrm>
          <a:prstGeom prst="rect">
            <a:avLst/>
          </a:prstGeom>
          <a:noFill/>
        </p:spPr>
        <p:txBody>
          <a:bodyPr wrap="square">
            <a:spAutoFit/>
          </a:bodyPr>
          <a:lstStyle/>
          <a:p>
            <a:r>
              <a:rPr lang="ja-JP" altLang="en-US" sz="2800" b="1" dirty="0">
                <a:solidFill>
                  <a:srgbClr val="F20000"/>
                </a:solidFill>
                <a:effectLst>
                  <a:glow rad="76200">
                    <a:schemeClr val="accent2">
                      <a:satMod val="175000"/>
                      <a:alpha val="40000"/>
                    </a:schemeClr>
                  </a:glow>
                  <a:outerShdw blurRad="50800" dist="50800" dir="5400000" algn="ctr" rotWithShape="0">
                    <a:schemeClr val="bg2"/>
                  </a:outerShdw>
                </a:effectLst>
                <a:latin typeface="メイリオ" panose="020B0604030504040204" pitchFamily="50" charset="-128"/>
                <a:ea typeface="メイリオ" panose="020B0604030504040204" pitchFamily="50" charset="-128"/>
              </a:rPr>
              <a:t>本場横浜中華街</a:t>
            </a:r>
            <a:r>
              <a:rPr lang="ja-JP" altLang="en-US" sz="2000" dirty="0">
                <a:solidFill>
                  <a:srgbClr val="F20000"/>
                </a:solidFill>
                <a:effectLst>
                  <a:glow rad="76200">
                    <a:schemeClr val="accent2">
                      <a:satMod val="175000"/>
                      <a:alpha val="40000"/>
                    </a:schemeClr>
                  </a:glow>
                  <a:outerShdw blurRad="50800" dist="50800" dir="5400000" algn="ctr" rotWithShape="0">
                    <a:schemeClr val="bg2"/>
                  </a:outerShdw>
                </a:effectLst>
                <a:latin typeface="メイリオ" panose="020B0604030504040204" pitchFamily="50" charset="-128"/>
                <a:ea typeface="メイリオ" panose="020B0604030504040204" pitchFamily="50" charset="-128"/>
              </a:rPr>
              <a:t>で</a:t>
            </a:r>
            <a:r>
              <a:rPr lang="ja-JP" altLang="en-US" sz="2800" b="1" dirty="0">
                <a:solidFill>
                  <a:srgbClr val="F20000"/>
                </a:solidFill>
                <a:effectLst>
                  <a:glow rad="76200">
                    <a:schemeClr val="accent2">
                      <a:satMod val="175000"/>
                      <a:alpha val="40000"/>
                    </a:schemeClr>
                  </a:glow>
                  <a:outerShdw blurRad="50800" dist="50800" dir="5400000" algn="ctr" rotWithShape="0">
                    <a:schemeClr val="bg2"/>
                  </a:outerShdw>
                </a:effectLst>
                <a:latin typeface="メイリオ" panose="020B0604030504040204" pitchFamily="50" charset="-128"/>
                <a:ea typeface="メイリオ" panose="020B0604030504040204" pitchFamily="50" charset="-128"/>
              </a:rPr>
              <a:t>肉まんづくりを体験しよう</a:t>
            </a:r>
            <a:r>
              <a:rPr lang="ja-JP" altLang="en-US" sz="3200" b="1" dirty="0">
                <a:solidFill>
                  <a:srgbClr val="F20000"/>
                </a:solidFill>
                <a:effectLst>
                  <a:glow rad="76200">
                    <a:schemeClr val="accent2">
                      <a:satMod val="175000"/>
                      <a:alpha val="40000"/>
                    </a:schemeClr>
                  </a:glow>
                  <a:outerShdw blurRad="50800" dist="50800" dir="5400000" algn="ctr" rotWithShape="0">
                    <a:schemeClr val="bg2"/>
                  </a:outerShdw>
                </a:effectLst>
                <a:latin typeface="メイリオ" panose="020B0604030504040204" pitchFamily="50" charset="-128"/>
                <a:ea typeface="メイリオ" panose="020B0604030504040204" pitchFamily="50" charset="-128"/>
              </a:rPr>
              <a:t>！</a:t>
            </a:r>
            <a:endParaRPr lang="ja-JP" altLang="en-US" sz="2000" b="1" dirty="0">
              <a:solidFill>
                <a:srgbClr val="F20000"/>
              </a:solidFill>
              <a:effectLst>
                <a:glow rad="76200">
                  <a:schemeClr val="accent2">
                    <a:satMod val="175000"/>
                    <a:alpha val="40000"/>
                  </a:schemeClr>
                </a:glow>
                <a:outerShdw blurRad="50800" dist="50800" dir="5400000" algn="ctr" rotWithShape="0">
                  <a:schemeClr val="bg2"/>
                </a:outerShdw>
              </a:effectLst>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7CFDCE97-86D3-4726-B739-5373FA30C322}"/>
              </a:ext>
            </a:extLst>
          </p:cNvPr>
          <p:cNvSpPr txBox="1"/>
          <p:nvPr/>
        </p:nvSpPr>
        <p:spPr>
          <a:xfrm>
            <a:off x="5535085" y="4865221"/>
            <a:ext cx="4494766" cy="553998"/>
          </a:xfrm>
          <a:prstGeom prst="rect">
            <a:avLst/>
          </a:prstGeom>
          <a:noFill/>
        </p:spPr>
        <p:txBody>
          <a:bodyPr wrap="square">
            <a:spAutoFit/>
          </a:bodyPr>
          <a:lstStyle/>
          <a:p>
            <a:r>
              <a:rPr lang="en-US" altLang="ja-JP" sz="1000" dirty="0">
                <a:latin typeface="メイリオ" panose="020B0604030504040204" pitchFamily="50" charset="-128"/>
                <a:ea typeface="メイリオ" panose="020B0604030504040204" pitchFamily="50" charset="-128"/>
              </a:rPr>
              <a:t>TEL</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045-651-1488</a:t>
            </a:r>
            <a:r>
              <a:rPr lang="ja-JP" altLang="en-US" sz="1000" dirty="0">
                <a:latin typeface="メイリオ" panose="020B0604030504040204" pitchFamily="50" charset="-128"/>
                <a:ea typeface="メイリオ" panose="020B0604030504040204" pitchFamily="50" charset="-128"/>
              </a:rPr>
              <a:t>　　予約：要</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駐車場（バス）：なし（有料駐車場の代行予約可）</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住所：</a:t>
            </a:r>
            <a:r>
              <a:rPr lang="zh-CN" altLang="en-US" sz="1000" dirty="0">
                <a:latin typeface="メイリオ" panose="020B0604030504040204" pitchFamily="50" charset="-128"/>
                <a:ea typeface="メイリオ" panose="020B0604030504040204" pitchFamily="50" charset="-128"/>
              </a:rPr>
              <a:t>横浜市中区山下町</a:t>
            </a:r>
            <a:r>
              <a:rPr lang="en-US" altLang="zh-CN" sz="1000" dirty="0">
                <a:latin typeface="メイリオ" panose="020B0604030504040204" pitchFamily="50" charset="-128"/>
                <a:ea typeface="メイリオ" panose="020B0604030504040204" pitchFamily="50" charset="-128"/>
              </a:rPr>
              <a:t>164</a:t>
            </a:r>
            <a:endParaRPr lang="ja-JP" altLang="en-US" sz="1000" dirty="0">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925A5345-5D14-4FBB-9583-4D53376E796C}"/>
              </a:ext>
            </a:extLst>
          </p:cNvPr>
          <p:cNvGrpSpPr/>
          <p:nvPr/>
        </p:nvGrpSpPr>
        <p:grpSpPr>
          <a:xfrm>
            <a:off x="5535085" y="5566281"/>
            <a:ext cx="4265997" cy="271135"/>
            <a:chOff x="5782878" y="6820864"/>
            <a:chExt cx="4265997" cy="271135"/>
          </a:xfrm>
        </p:grpSpPr>
        <p:grpSp>
          <p:nvGrpSpPr>
            <p:cNvPr id="14" name="グループ化 13">
              <a:extLst>
                <a:ext uri="{FF2B5EF4-FFF2-40B4-BE49-F238E27FC236}">
                  <a16:creationId xmlns:a16="http://schemas.microsoft.com/office/drawing/2014/main" id="{8E60EC24-14DF-42F2-9CA6-66E6601E4900}"/>
                </a:ext>
              </a:extLst>
            </p:cNvPr>
            <p:cNvGrpSpPr/>
            <p:nvPr/>
          </p:nvGrpSpPr>
          <p:grpSpPr>
            <a:xfrm>
              <a:off x="5782878" y="6820864"/>
              <a:ext cx="2014499" cy="261610"/>
              <a:chOff x="5782878" y="6834579"/>
              <a:chExt cx="2014499" cy="261610"/>
            </a:xfrm>
          </p:grpSpPr>
          <p:sp>
            <p:nvSpPr>
              <p:cNvPr id="106" name="正方形/長方形 105">
                <a:extLst>
                  <a:ext uri="{FF2B5EF4-FFF2-40B4-BE49-F238E27FC236}">
                    <a16:creationId xmlns:a16="http://schemas.microsoft.com/office/drawing/2014/main" id="{C3709E51-534D-4A5A-BC3C-00C6A7D416EC}"/>
                  </a:ext>
                </a:extLst>
              </p:cNvPr>
              <p:cNvSpPr/>
              <p:nvPr/>
            </p:nvSpPr>
            <p:spPr>
              <a:xfrm>
                <a:off x="5782878" y="6850622"/>
                <a:ext cx="2014499" cy="197117"/>
              </a:xfrm>
              <a:prstGeom prst="rect">
                <a:avLst/>
              </a:prstGeom>
              <a:solidFill>
                <a:schemeClr val="bg1">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07" name="矢印: 五方向 106">
                <a:extLst>
                  <a:ext uri="{FF2B5EF4-FFF2-40B4-BE49-F238E27FC236}">
                    <a16:creationId xmlns:a16="http://schemas.microsoft.com/office/drawing/2014/main" id="{83F1B74E-B2BD-4C33-A9D2-884ABF119D47}"/>
                  </a:ext>
                </a:extLst>
              </p:cNvPr>
              <p:cNvSpPr/>
              <p:nvPr/>
            </p:nvSpPr>
            <p:spPr>
              <a:xfrm>
                <a:off x="5784518" y="6848576"/>
                <a:ext cx="725658" cy="197117"/>
              </a:xfrm>
              <a:prstGeom prst="homePlat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0000"/>
                    </a:solidFill>
                    <a:latin typeface="メイリオ" panose="020B0604030504040204" pitchFamily="50" charset="-128"/>
                    <a:ea typeface="メイリオ" panose="020B0604030504040204" pitchFamily="50" charset="-128"/>
                  </a:rPr>
                  <a:t>目安時間</a:t>
                </a:r>
              </a:p>
            </p:txBody>
          </p:sp>
          <p:sp>
            <p:nvSpPr>
              <p:cNvPr id="108" name="テキスト ボックス 107">
                <a:extLst>
                  <a:ext uri="{FF2B5EF4-FFF2-40B4-BE49-F238E27FC236}">
                    <a16:creationId xmlns:a16="http://schemas.microsoft.com/office/drawing/2014/main" id="{214419C9-6AAA-4ED5-98D2-3FD3D45215DF}"/>
                  </a:ext>
                </a:extLst>
              </p:cNvPr>
              <p:cNvSpPr txBox="1"/>
              <p:nvPr/>
            </p:nvSpPr>
            <p:spPr>
              <a:xfrm>
                <a:off x="6664823" y="6834579"/>
                <a:ext cx="892201" cy="261610"/>
              </a:xfrm>
              <a:prstGeom prst="rect">
                <a:avLst/>
              </a:prstGeom>
              <a:noFill/>
              <a:ln>
                <a:noFill/>
              </a:ln>
            </p:spPr>
            <p:txBody>
              <a:bodyPr wrap="square">
                <a:spAutoFit/>
              </a:bodyPr>
              <a:lstStyle/>
              <a:p>
                <a:pPr algn="ctr"/>
                <a:r>
                  <a:rPr kumimoji="1" lang="ja-JP" altLang="en-US" sz="1050" dirty="0">
                    <a:solidFill>
                      <a:srgbClr val="FF0000"/>
                    </a:solidFill>
                    <a:latin typeface="メイリオ" panose="020B0604030504040204" pitchFamily="50" charset="-128"/>
                    <a:ea typeface="メイリオ" panose="020B0604030504040204" pitchFamily="50" charset="-128"/>
                  </a:rPr>
                  <a:t>～</a:t>
                </a:r>
                <a:r>
                  <a:rPr kumimoji="1" lang="en-US" altLang="ja-JP" sz="1050" dirty="0">
                    <a:solidFill>
                      <a:srgbClr val="FF0000"/>
                    </a:solidFill>
                    <a:latin typeface="メイリオ" panose="020B0604030504040204" pitchFamily="50" charset="-128"/>
                    <a:ea typeface="メイリオ" panose="020B0604030504040204" pitchFamily="50" charset="-128"/>
                  </a:rPr>
                  <a:t>2</a:t>
                </a:r>
                <a:r>
                  <a:rPr kumimoji="1" lang="ja-JP" altLang="en-US" sz="1050" dirty="0">
                    <a:solidFill>
                      <a:srgbClr val="FF0000"/>
                    </a:solidFill>
                    <a:latin typeface="メイリオ" panose="020B0604030504040204" pitchFamily="50" charset="-128"/>
                    <a:ea typeface="メイリオ" panose="020B0604030504040204" pitchFamily="50" charset="-128"/>
                  </a:rPr>
                  <a:t>時間</a:t>
                </a:r>
              </a:p>
            </p:txBody>
          </p:sp>
        </p:grpSp>
        <p:grpSp>
          <p:nvGrpSpPr>
            <p:cNvPr id="13" name="グループ化 12">
              <a:extLst>
                <a:ext uri="{FF2B5EF4-FFF2-40B4-BE49-F238E27FC236}">
                  <a16:creationId xmlns:a16="http://schemas.microsoft.com/office/drawing/2014/main" id="{DE07780D-ECFC-42BC-81B9-E19A2D9227C2}"/>
                </a:ext>
              </a:extLst>
            </p:cNvPr>
            <p:cNvGrpSpPr/>
            <p:nvPr/>
          </p:nvGrpSpPr>
          <p:grpSpPr>
            <a:xfrm>
              <a:off x="7998826" y="6820864"/>
              <a:ext cx="1999043" cy="199163"/>
              <a:chOff x="7998826" y="6848703"/>
              <a:chExt cx="1999043" cy="199163"/>
            </a:xfrm>
          </p:grpSpPr>
          <p:sp>
            <p:nvSpPr>
              <p:cNvPr id="109" name="正方形/長方形 108">
                <a:extLst>
                  <a:ext uri="{FF2B5EF4-FFF2-40B4-BE49-F238E27FC236}">
                    <a16:creationId xmlns:a16="http://schemas.microsoft.com/office/drawing/2014/main" id="{E832412B-25A0-429B-A6EB-70DDB9937050}"/>
                  </a:ext>
                </a:extLst>
              </p:cNvPr>
              <p:cNvSpPr/>
              <p:nvPr/>
            </p:nvSpPr>
            <p:spPr>
              <a:xfrm>
                <a:off x="8011254" y="6850749"/>
                <a:ext cx="1986615" cy="197117"/>
              </a:xfrm>
              <a:prstGeom prst="rect">
                <a:avLst/>
              </a:prstGeom>
              <a:solidFill>
                <a:schemeClr val="bg1">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10" name="矢印: 五方向 109">
                <a:extLst>
                  <a:ext uri="{FF2B5EF4-FFF2-40B4-BE49-F238E27FC236}">
                    <a16:creationId xmlns:a16="http://schemas.microsoft.com/office/drawing/2014/main" id="{93D43B32-9D5F-4F1C-9550-45C93E57FAAC}"/>
                  </a:ext>
                </a:extLst>
              </p:cNvPr>
              <p:cNvSpPr/>
              <p:nvPr/>
            </p:nvSpPr>
            <p:spPr>
              <a:xfrm>
                <a:off x="7998826" y="6848703"/>
                <a:ext cx="1095976" cy="197117"/>
              </a:xfrm>
              <a:prstGeom prst="homePlat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0000"/>
                    </a:solidFill>
                    <a:latin typeface="メイリオ" panose="020B0604030504040204" pitchFamily="50" charset="-128"/>
                    <a:ea typeface="メイリオ" panose="020B0604030504040204" pitchFamily="50" charset="-128"/>
                  </a:rPr>
                  <a:t>受け入れ可能人数</a:t>
                </a:r>
              </a:p>
            </p:txBody>
          </p:sp>
        </p:grpSp>
        <p:sp>
          <p:nvSpPr>
            <p:cNvPr id="111" name="テキスト ボックス 110">
              <a:extLst>
                <a:ext uri="{FF2B5EF4-FFF2-40B4-BE49-F238E27FC236}">
                  <a16:creationId xmlns:a16="http://schemas.microsoft.com/office/drawing/2014/main" id="{1196C0F2-B826-47D1-AFA3-AD59D9B9988E}"/>
                </a:ext>
              </a:extLst>
            </p:cNvPr>
            <p:cNvSpPr txBox="1"/>
            <p:nvPr/>
          </p:nvSpPr>
          <p:spPr>
            <a:xfrm>
              <a:off x="9049401" y="6830389"/>
              <a:ext cx="999474" cy="261610"/>
            </a:xfrm>
            <a:prstGeom prst="rect">
              <a:avLst/>
            </a:prstGeom>
            <a:noFill/>
            <a:ln>
              <a:noFill/>
            </a:ln>
          </p:spPr>
          <p:txBody>
            <a:bodyPr wrap="square">
              <a:spAutoFit/>
            </a:bodyPr>
            <a:lstStyle/>
            <a:p>
              <a:pPr algn="ctr"/>
              <a:r>
                <a:rPr kumimoji="1" lang="en-US" altLang="ja-JP" sz="1100" dirty="0">
                  <a:solidFill>
                    <a:srgbClr val="FF0000"/>
                  </a:solidFill>
                  <a:latin typeface="メイリオ" panose="020B0604030504040204" pitchFamily="50" charset="-128"/>
                  <a:ea typeface="メイリオ" panose="020B0604030504040204" pitchFamily="50" charset="-128"/>
                </a:rPr>
                <a:t>5</a:t>
              </a:r>
              <a:r>
                <a:rPr kumimoji="1" lang="ja-JP" altLang="en-US" sz="1050" dirty="0">
                  <a:solidFill>
                    <a:srgbClr val="FF0000"/>
                  </a:solidFill>
                  <a:latin typeface="メイリオ" panose="020B0604030504040204" pitchFamily="50" charset="-128"/>
                  <a:ea typeface="メイリオ" panose="020B0604030504040204" pitchFamily="50" charset="-128"/>
                </a:rPr>
                <a:t>人～</a:t>
              </a:r>
              <a:r>
                <a:rPr kumimoji="1" lang="en-US" altLang="ja-JP" sz="1050" dirty="0">
                  <a:solidFill>
                    <a:srgbClr val="FF0000"/>
                  </a:solidFill>
                  <a:latin typeface="メイリオ" panose="020B0604030504040204" pitchFamily="50" charset="-128"/>
                  <a:ea typeface="メイリオ" panose="020B0604030504040204" pitchFamily="50" charset="-128"/>
                </a:rPr>
                <a:t>300</a:t>
              </a:r>
              <a:r>
                <a:rPr kumimoji="1" lang="ja-JP" altLang="en-US" sz="1050" dirty="0">
                  <a:solidFill>
                    <a:srgbClr val="FF0000"/>
                  </a:solidFill>
                  <a:latin typeface="メイリオ" panose="020B0604030504040204" pitchFamily="50" charset="-128"/>
                  <a:ea typeface="メイリオ" panose="020B0604030504040204" pitchFamily="50" charset="-128"/>
                </a:rPr>
                <a:t>人</a:t>
              </a:r>
              <a:endParaRPr kumimoji="1" lang="ja-JP" altLang="en-US" sz="1100" dirty="0">
                <a:solidFill>
                  <a:srgbClr val="FF0000"/>
                </a:solidFill>
                <a:latin typeface="メイリオ" panose="020B0604030504040204" pitchFamily="50" charset="-128"/>
                <a:ea typeface="メイリオ" panose="020B0604030504040204" pitchFamily="50" charset="-128"/>
              </a:endParaRPr>
            </a:p>
          </p:txBody>
        </p:sp>
      </p:grpSp>
      <p:sp>
        <p:nvSpPr>
          <p:cNvPr id="77" name="正方形/長方形 76">
            <a:extLst>
              <a:ext uri="{FF2B5EF4-FFF2-40B4-BE49-F238E27FC236}">
                <a16:creationId xmlns:a16="http://schemas.microsoft.com/office/drawing/2014/main" id="{8098EE3D-1F60-4FAA-ADBA-21582BE35D38}"/>
              </a:ext>
            </a:extLst>
          </p:cNvPr>
          <p:cNvSpPr/>
          <p:nvPr/>
        </p:nvSpPr>
        <p:spPr>
          <a:xfrm>
            <a:off x="10221485" y="1044002"/>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正方形/長方形 77">
            <a:extLst>
              <a:ext uri="{FF2B5EF4-FFF2-40B4-BE49-F238E27FC236}">
                <a16:creationId xmlns:a16="http://schemas.microsoft.com/office/drawing/2014/main" id="{62F7E99A-8B38-44E6-92D1-F02008D6C5ED}"/>
              </a:ext>
            </a:extLst>
          </p:cNvPr>
          <p:cNvSpPr/>
          <p:nvPr/>
        </p:nvSpPr>
        <p:spPr>
          <a:xfrm>
            <a:off x="10221485" y="4176562"/>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9" name="正方形/長方形 78">
            <a:extLst>
              <a:ext uri="{FF2B5EF4-FFF2-40B4-BE49-F238E27FC236}">
                <a16:creationId xmlns:a16="http://schemas.microsoft.com/office/drawing/2014/main" id="{F2722580-0BA4-4F01-89D6-11B2B34DF030}"/>
              </a:ext>
            </a:extLst>
          </p:cNvPr>
          <p:cNvSpPr/>
          <p:nvPr/>
        </p:nvSpPr>
        <p:spPr>
          <a:xfrm>
            <a:off x="10221485" y="5218639"/>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159518A4-9EA4-4669-B4CD-F4A1509B23F2}"/>
              </a:ext>
            </a:extLst>
          </p:cNvPr>
          <p:cNvSpPr/>
          <p:nvPr/>
        </p:nvSpPr>
        <p:spPr>
          <a:xfrm>
            <a:off x="10221485" y="313116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1" name="正方形/長方形 80">
            <a:extLst>
              <a:ext uri="{FF2B5EF4-FFF2-40B4-BE49-F238E27FC236}">
                <a16:creationId xmlns:a16="http://schemas.microsoft.com/office/drawing/2014/main" id="{9CE3F6A6-7075-4A6B-942D-B23EEDEDCD4D}"/>
              </a:ext>
            </a:extLst>
          </p:cNvPr>
          <p:cNvSpPr/>
          <p:nvPr/>
        </p:nvSpPr>
        <p:spPr>
          <a:xfrm>
            <a:off x="10221485" y="626241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2" name="正方形/長方形 81">
            <a:extLst>
              <a:ext uri="{FF2B5EF4-FFF2-40B4-BE49-F238E27FC236}">
                <a16:creationId xmlns:a16="http://schemas.microsoft.com/office/drawing/2014/main" id="{C4EDFC80-7D41-4A23-B4D8-718D15221CAB}"/>
              </a:ext>
            </a:extLst>
          </p:cNvPr>
          <p:cNvSpPr/>
          <p:nvPr/>
        </p:nvSpPr>
        <p:spPr>
          <a:xfrm>
            <a:off x="10221485" y="2086881"/>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BFF1576D-2ECD-424B-8D2F-A38B60D98E2D}"/>
              </a:ext>
            </a:extLst>
          </p:cNvPr>
          <p:cNvSpPr txBox="1"/>
          <p:nvPr/>
        </p:nvSpPr>
        <p:spPr>
          <a:xfrm>
            <a:off x="10252155" y="229727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84" name="テキスト ボックス 83">
            <a:extLst>
              <a:ext uri="{FF2B5EF4-FFF2-40B4-BE49-F238E27FC236}">
                <a16:creationId xmlns:a16="http://schemas.microsoft.com/office/drawing/2014/main" id="{57DF4A29-D88C-4F1A-A387-6834E8884835}"/>
              </a:ext>
            </a:extLst>
          </p:cNvPr>
          <p:cNvSpPr txBox="1"/>
          <p:nvPr/>
        </p:nvSpPr>
        <p:spPr>
          <a:xfrm>
            <a:off x="10246266" y="342591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92" name="テキスト ボックス 91">
            <a:extLst>
              <a:ext uri="{FF2B5EF4-FFF2-40B4-BE49-F238E27FC236}">
                <a16:creationId xmlns:a16="http://schemas.microsoft.com/office/drawing/2014/main" id="{394760B7-E78B-4CE7-92BC-70214D1B1E48}"/>
              </a:ext>
            </a:extLst>
          </p:cNvPr>
          <p:cNvSpPr txBox="1"/>
          <p:nvPr/>
        </p:nvSpPr>
        <p:spPr>
          <a:xfrm>
            <a:off x="10252205" y="451533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99" name="テキスト ボックス 98">
            <a:extLst>
              <a:ext uri="{FF2B5EF4-FFF2-40B4-BE49-F238E27FC236}">
                <a16:creationId xmlns:a16="http://schemas.microsoft.com/office/drawing/2014/main" id="{24CD99A8-717E-4020-82EB-E893DF44E1B8}"/>
              </a:ext>
            </a:extLst>
          </p:cNvPr>
          <p:cNvSpPr txBox="1"/>
          <p:nvPr/>
        </p:nvSpPr>
        <p:spPr>
          <a:xfrm>
            <a:off x="10261342" y="137572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観光</a:t>
            </a:r>
          </a:p>
        </p:txBody>
      </p:sp>
      <p:sp>
        <p:nvSpPr>
          <p:cNvPr id="100" name="テキスト ボックス 99">
            <a:extLst>
              <a:ext uri="{FF2B5EF4-FFF2-40B4-BE49-F238E27FC236}">
                <a16:creationId xmlns:a16="http://schemas.microsoft.com/office/drawing/2014/main" id="{5A305165-C85F-47E1-8BDC-6414DD829A0C}"/>
              </a:ext>
            </a:extLst>
          </p:cNvPr>
          <p:cNvSpPr txBox="1"/>
          <p:nvPr/>
        </p:nvSpPr>
        <p:spPr>
          <a:xfrm>
            <a:off x="10255142" y="537142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101" name="テキスト ボックス 100">
            <a:extLst>
              <a:ext uri="{FF2B5EF4-FFF2-40B4-BE49-F238E27FC236}">
                <a16:creationId xmlns:a16="http://schemas.microsoft.com/office/drawing/2014/main" id="{323B731F-1366-4564-8206-BDC06DA9F30D}"/>
              </a:ext>
            </a:extLst>
          </p:cNvPr>
          <p:cNvSpPr txBox="1"/>
          <p:nvPr/>
        </p:nvSpPr>
        <p:spPr>
          <a:xfrm>
            <a:off x="10246266" y="640714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102" name="正方形/長方形 101">
            <a:extLst>
              <a:ext uri="{FF2B5EF4-FFF2-40B4-BE49-F238E27FC236}">
                <a16:creationId xmlns:a16="http://schemas.microsoft.com/office/drawing/2014/main" id="{D3E3783F-88B4-4BD1-B4CB-609AA4677A4C}"/>
              </a:ext>
            </a:extLst>
          </p:cNvPr>
          <p:cNvSpPr/>
          <p:nvPr/>
        </p:nvSpPr>
        <p:spPr>
          <a:xfrm>
            <a:off x="10206334" y="1296"/>
            <a:ext cx="450000" cy="1044000"/>
          </a:xfrm>
          <a:prstGeom prst="rect">
            <a:avLst/>
          </a:prstGeom>
          <a:solidFill>
            <a:srgbClr val="FFC000"/>
          </a:solidFill>
          <a:ln>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3" name="テキスト ボックス 102">
            <a:extLst>
              <a:ext uri="{FF2B5EF4-FFF2-40B4-BE49-F238E27FC236}">
                <a16:creationId xmlns:a16="http://schemas.microsoft.com/office/drawing/2014/main" id="{D230458D-89F1-47F8-9ABB-462BE5F1961E}"/>
              </a:ext>
            </a:extLst>
          </p:cNvPr>
          <p:cNvSpPr txBox="1"/>
          <p:nvPr/>
        </p:nvSpPr>
        <p:spPr>
          <a:xfrm>
            <a:off x="10255330" y="87069"/>
            <a:ext cx="338554" cy="998250"/>
          </a:xfrm>
          <a:prstGeom prst="rect">
            <a:avLst/>
          </a:prstGeom>
          <a:noFill/>
        </p:spPr>
        <p:txBody>
          <a:bodyPr vert="eaVert" wrap="squar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キャリア教育</a:t>
            </a:r>
          </a:p>
        </p:txBody>
      </p:sp>
      <p:grpSp>
        <p:nvGrpSpPr>
          <p:cNvPr id="3" name="グループ化 2">
            <a:extLst>
              <a:ext uri="{FF2B5EF4-FFF2-40B4-BE49-F238E27FC236}">
                <a16:creationId xmlns:a16="http://schemas.microsoft.com/office/drawing/2014/main" id="{52D32BE1-2841-4360-952C-60FA650E88F0}"/>
              </a:ext>
            </a:extLst>
          </p:cNvPr>
          <p:cNvGrpSpPr/>
          <p:nvPr/>
        </p:nvGrpSpPr>
        <p:grpSpPr>
          <a:xfrm>
            <a:off x="829904" y="214450"/>
            <a:ext cx="792000" cy="792000"/>
            <a:chOff x="971536" y="174696"/>
            <a:chExt cx="792000" cy="792000"/>
          </a:xfrm>
        </p:grpSpPr>
        <p:sp>
          <p:nvSpPr>
            <p:cNvPr id="105" name="楕円 104">
              <a:extLst>
                <a:ext uri="{FF2B5EF4-FFF2-40B4-BE49-F238E27FC236}">
                  <a16:creationId xmlns:a16="http://schemas.microsoft.com/office/drawing/2014/main" id="{5D5039A3-9589-4F79-A3BF-B92E814B888A}"/>
                </a:ext>
              </a:extLst>
            </p:cNvPr>
            <p:cNvSpPr/>
            <p:nvPr/>
          </p:nvSpPr>
          <p:spPr>
            <a:xfrm>
              <a:off x="1044035" y="254848"/>
              <a:ext cx="648000"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2" name="楕円 111">
              <a:extLst>
                <a:ext uri="{FF2B5EF4-FFF2-40B4-BE49-F238E27FC236}">
                  <a16:creationId xmlns:a16="http://schemas.microsoft.com/office/drawing/2014/main" id="{5CB74D5D-6B09-4CD6-809D-E02D9E62BE02}"/>
                </a:ext>
              </a:extLst>
            </p:cNvPr>
            <p:cNvSpPr/>
            <p:nvPr/>
          </p:nvSpPr>
          <p:spPr>
            <a:xfrm>
              <a:off x="971536" y="174696"/>
              <a:ext cx="792000" cy="7920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3" name="テキスト ボックス 112">
              <a:extLst>
                <a:ext uri="{FF2B5EF4-FFF2-40B4-BE49-F238E27FC236}">
                  <a16:creationId xmlns:a16="http://schemas.microsoft.com/office/drawing/2014/main" id="{4C80FA1E-C629-4985-8FB6-BFA82A1A1743}"/>
                </a:ext>
              </a:extLst>
            </p:cNvPr>
            <p:cNvSpPr txBox="1"/>
            <p:nvPr/>
          </p:nvSpPr>
          <p:spPr>
            <a:xfrm>
              <a:off x="1067085" y="471385"/>
              <a:ext cx="607859" cy="261610"/>
            </a:xfrm>
            <a:prstGeom prst="rect">
              <a:avLst/>
            </a:prstGeom>
            <a:noFill/>
          </p:spPr>
          <p:txBody>
            <a:bodyPr wrap="none" rtlCol="0">
              <a:spAutoFit/>
            </a:bodyPr>
            <a:lstStyle/>
            <a:p>
              <a:r>
                <a:rPr kumimoji="1" lang="ja-JP" altLang="en-US" sz="1100" b="1" dirty="0">
                  <a:ln w="15875">
                    <a:no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中華街</a:t>
              </a:r>
            </a:p>
          </p:txBody>
        </p:sp>
      </p:grpSp>
    </p:spTree>
    <p:extLst>
      <p:ext uri="{BB962C8B-B14F-4D97-AF65-F5344CB8AC3E}">
        <p14:creationId xmlns:p14="http://schemas.microsoft.com/office/powerpoint/2010/main" val="336219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4" name="正方形/長方形 133">
            <a:extLst>
              <a:ext uri="{FF2B5EF4-FFF2-40B4-BE49-F238E27FC236}">
                <a16:creationId xmlns:a16="http://schemas.microsoft.com/office/drawing/2014/main" id="{DCFB346A-B4B3-4965-BFFA-C0FDB0B965C3}"/>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A94D41E8-1CB9-437C-A716-A53B55AFAE55}"/>
              </a:ext>
            </a:extLst>
          </p:cNvPr>
          <p:cNvSpPr/>
          <p:nvPr/>
        </p:nvSpPr>
        <p:spPr>
          <a:xfrm>
            <a:off x="157372" y="954048"/>
            <a:ext cx="10056638" cy="6456495"/>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pic>
        <p:nvPicPr>
          <p:cNvPr id="4" name="グラフィックス 3" descr="蓋付きの皿 単色塗りつぶし">
            <a:extLst>
              <a:ext uri="{FF2B5EF4-FFF2-40B4-BE49-F238E27FC236}">
                <a16:creationId xmlns:a16="http://schemas.microsoft.com/office/drawing/2014/main" id="{08672F34-2803-4B81-A0CF-912EA1B0DB3D}"/>
              </a:ext>
            </a:extLst>
          </p:cNvPr>
          <p:cNvPicPr>
            <a:picLocks noChangeAspect="1"/>
          </p:cNvPicPr>
          <p:nvPr/>
        </p:nvPicPr>
        <p:blipFill>
          <a:blip r:embed="rId4" cstate="email">
            <a:duotone>
              <a:schemeClr val="accent5">
                <a:shade val="45000"/>
                <a:satMod val="135000"/>
              </a:schemeClr>
              <a:prstClr val="white"/>
            </a:duotone>
            <a:alphaModFix/>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26534" y="149132"/>
            <a:ext cx="754421" cy="754421"/>
          </a:xfrm>
          <a:prstGeom prst="rect">
            <a:avLst/>
          </a:prstGeom>
          <a:effectLst/>
        </p:spPr>
      </p:pic>
      <p:pic>
        <p:nvPicPr>
          <p:cNvPr id="8" name="グラフィックス 7" descr="テーブル セッティング 単色塗りつぶし">
            <a:extLst>
              <a:ext uri="{FF2B5EF4-FFF2-40B4-BE49-F238E27FC236}">
                <a16:creationId xmlns:a16="http://schemas.microsoft.com/office/drawing/2014/main" id="{99F34027-C2A2-4B5A-9F84-9151C385AAD9}"/>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68909" y="70473"/>
            <a:ext cx="977437" cy="977437"/>
          </a:xfrm>
          <a:prstGeom prst="rect">
            <a:avLst/>
          </a:prstGeom>
          <a:effectLst>
            <a:outerShdw blurRad="50800" dist="38100" algn="l" rotWithShape="0">
              <a:schemeClr val="bg2">
                <a:alpha val="40000"/>
              </a:schemeClr>
            </a:outerShdw>
          </a:effectLst>
        </p:spPr>
      </p:pic>
      <p:pic>
        <p:nvPicPr>
          <p:cNvPr id="10" name="グラフィックス 9" descr="新規 単色塗りつぶし">
            <a:extLst>
              <a:ext uri="{FF2B5EF4-FFF2-40B4-BE49-F238E27FC236}">
                <a16:creationId xmlns:a16="http://schemas.microsoft.com/office/drawing/2014/main" id="{E4924B01-7CD8-480C-AE85-418651549BC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605419" y="98636"/>
            <a:ext cx="426939" cy="426939"/>
          </a:xfrm>
          <a:prstGeom prst="rect">
            <a:avLst/>
          </a:prstGeom>
          <a:effectLst>
            <a:outerShdw blurRad="50800" dist="38100" dir="5400000" algn="t" rotWithShape="0">
              <a:prstClr val="black">
                <a:alpha val="40000"/>
              </a:prstClr>
            </a:outerShdw>
          </a:effectLst>
        </p:spPr>
      </p:pic>
      <p:sp>
        <p:nvSpPr>
          <p:cNvPr id="65" name="四角形: 角を丸くする 64">
            <a:extLst>
              <a:ext uri="{FF2B5EF4-FFF2-40B4-BE49-F238E27FC236}">
                <a16:creationId xmlns:a16="http://schemas.microsoft.com/office/drawing/2014/main" id="{58420CBA-AD8C-42D4-A59A-55C086AD6857}"/>
              </a:ext>
            </a:extLst>
          </p:cNvPr>
          <p:cNvSpPr/>
          <p:nvPr/>
        </p:nvSpPr>
        <p:spPr>
          <a:xfrm>
            <a:off x="241279" y="1379510"/>
            <a:ext cx="1877561" cy="585388"/>
          </a:xfrm>
          <a:prstGeom prst="roundRect">
            <a:avLst>
              <a:gd name="adj" fmla="val 9914"/>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ヨコハマ グランド </a:t>
            </a:r>
            <a:endParaRPr kumimoji="1" lang="en-US" altLang="ja-JP" sz="105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ja-JP" altLang="en-US" sz="105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インターコンチネンタル</a:t>
            </a:r>
            <a:endParaRPr kumimoji="1" lang="en-US" altLang="ja-JP" sz="105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ja-JP" altLang="en-US" sz="105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ホテル</a:t>
            </a:r>
          </a:p>
        </p:txBody>
      </p:sp>
      <p:sp>
        <p:nvSpPr>
          <p:cNvPr id="66" name="テキスト ボックス 65">
            <a:extLst>
              <a:ext uri="{FF2B5EF4-FFF2-40B4-BE49-F238E27FC236}">
                <a16:creationId xmlns:a16="http://schemas.microsoft.com/office/drawing/2014/main" id="{35D30CFF-E0FB-4455-961B-F8B4D975434E}"/>
              </a:ext>
            </a:extLst>
          </p:cNvPr>
          <p:cNvSpPr txBox="1"/>
          <p:nvPr/>
        </p:nvSpPr>
        <p:spPr>
          <a:xfrm>
            <a:off x="203970" y="3488407"/>
            <a:ext cx="2036965" cy="507831"/>
          </a:xfrm>
          <a:prstGeom prst="rect">
            <a:avLst/>
          </a:prstGeom>
          <a:noFill/>
        </p:spPr>
        <p:txBody>
          <a:bodyPr wrap="square">
            <a:spAutoFit/>
          </a:bodyPr>
          <a:lstStyle/>
          <a:p>
            <a:r>
              <a:rPr lang="ja-JP" altLang="en-US"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フランス料理のフルコースを</a:t>
            </a:r>
            <a:endParaRPr lang="en-US" altLang="ja-JP"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堪能しながら、</a:t>
            </a:r>
            <a:endParaRPr lang="en-US" altLang="ja-JP"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テーブルマナーを楽しく学びます。</a:t>
            </a:r>
          </a:p>
        </p:txBody>
      </p:sp>
      <p:sp>
        <p:nvSpPr>
          <p:cNvPr id="113" name="四角形: 角を丸くする 112">
            <a:extLst>
              <a:ext uri="{FF2B5EF4-FFF2-40B4-BE49-F238E27FC236}">
                <a16:creationId xmlns:a16="http://schemas.microsoft.com/office/drawing/2014/main" id="{32B5032A-F456-4140-A28E-9F2B3FEAFBD7}"/>
              </a:ext>
            </a:extLst>
          </p:cNvPr>
          <p:cNvSpPr/>
          <p:nvPr/>
        </p:nvSpPr>
        <p:spPr>
          <a:xfrm>
            <a:off x="2270104" y="1379510"/>
            <a:ext cx="1877561" cy="585388"/>
          </a:xfrm>
          <a:prstGeom prst="roundRect">
            <a:avLst>
              <a:gd name="adj" fmla="val 9914"/>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横浜ベイホテル東急</a:t>
            </a:r>
          </a:p>
        </p:txBody>
      </p:sp>
      <p:sp>
        <p:nvSpPr>
          <p:cNvPr id="114" name="テキスト ボックス 113">
            <a:extLst>
              <a:ext uri="{FF2B5EF4-FFF2-40B4-BE49-F238E27FC236}">
                <a16:creationId xmlns:a16="http://schemas.microsoft.com/office/drawing/2014/main" id="{17FDE6FF-DEB2-4B82-8A11-C5950ACF5DB3}"/>
              </a:ext>
            </a:extLst>
          </p:cNvPr>
          <p:cNvSpPr txBox="1"/>
          <p:nvPr/>
        </p:nvSpPr>
        <p:spPr>
          <a:xfrm>
            <a:off x="2241578" y="3579726"/>
            <a:ext cx="2036965" cy="784830"/>
          </a:xfrm>
          <a:prstGeom prst="rect">
            <a:avLst/>
          </a:prstGeom>
          <a:noFill/>
        </p:spPr>
        <p:txBody>
          <a:bodyPr wrap="square">
            <a:spAutoFit/>
          </a:bodyPr>
          <a:lstStyle/>
          <a:p>
            <a:r>
              <a:rPr lang="ja-JP" altLang="en-US"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披露宴でのお食事や正装が必要なパーティーに備え、お食事の際のエチケットや作法をはじめ、楽しくお食事をするためのコツを学びます。</a:t>
            </a:r>
          </a:p>
          <a:p>
            <a:endParaRPr lang="ja-JP" altLang="en-US"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p:txBody>
      </p:sp>
      <p:sp>
        <p:nvSpPr>
          <p:cNvPr id="119" name="四角形: 角を丸くする 118">
            <a:extLst>
              <a:ext uri="{FF2B5EF4-FFF2-40B4-BE49-F238E27FC236}">
                <a16:creationId xmlns:a16="http://schemas.microsoft.com/office/drawing/2014/main" id="{443622F8-320C-40BB-9D82-67A6A30EB1D4}"/>
              </a:ext>
            </a:extLst>
          </p:cNvPr>
          <p:cNvSpPr/>
          <p:nvPr/>
        </p:nvSpPr>
        <p:spPr>
          <a:xfrm>
            <a:off x="4289404" y="1379510"/>
            <a:ext cx="1877561" cy="585388"/>
          </a:xfrm>
          <a:prstGeom prst="roundRect">
            <a:avLst>
              <a:gd name="adj" fmla="val 9914"/>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アニヴェルセル</a:t>
            </a:r>
            <a:endParaRPr kumimoji="1" lang="en-US" altLang="ja-JP" sz="120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ja-JP" altLang="en-US" sz="120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みなとみらい横浜</a:t>
            </a:r>
          </a:p>
        </p:txBody>
      </p:sp>
      <p:sp>
        <p:nvSpPr>
          <p:cNvPr id="120" name="テキスト ボックス 119">
            <a:extLst>
              <a:ext uri="{FF2B5EF4-FFF2-40B4-BE49-F238E27FC236}">
                <a16:creationId xmlns:a16="http://schemas.microsoft.com/office/drawing/2014/main" id="{B1C7CE4A-A48A-4A9C-B45D-D6A85765C297}"/>
              </a:ext>
            </a:extLst>
          </p:cNvPr>
          <p:cNvSpPr txBox="1"/>
          <p:nvPr/>
        </p:nvSpPr>
        <p:spPr>
          <a:xfrm>
            <a:off x="4260878" y="3579726"/>
            <a:ext cx="2036965" cy="507831"/>
          </a:xfrm>
          <a:prstGeom prst="rect">
            <a:avLst/>
          </a:prstGeom>
          <a:noFill/>
        </p:spPr>
        <p:txBody>
          <a:bodyPr wrap="square">
            <a:spAutoFit/>
          </a:bodyPr>
          <a:lstStyle/>
          <a:p>
            <a:r>
              <a:rPr lang="ja-JP" altLang="en-US"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花嫁が憧れるチャペル・結婚式場の見学とテーブルマナーが同時に体験できます！</a:t>
            </a:r>
          </a:p>
        </p:txBody>
      </p:sp>
      <p:sp>
        <p:nvSpPr>
          <p:cNvPr id="125" name="四角形: 角を丸くする 124">
            <a:extLst>
              <a:ext uri="{FF2B5EF4-FFF2-40B4-BE49-F238E27FC236}">
                <a16:creationId xmlns:a16="http://schemas.microsoft.com/office/drawing/2014/main" id="{2B7A7639-13E2-4375-8F28-8748D27E3B32}"/>
              </a:ext>
            </a:extLst>
          </p:cNvPr>
          <p:cNvSpPr/>
          <p:nvPr/>
        </p:nvSpPr>
        <p:spPr>
          <a:xfrm>
            <a:off x="6299179" y="1379510"/>
            <a:ext cx="1877561" cy="585388"/>
          </a:xfrm>
          <a:prstGeom prst="roundRect">
            <a:avLst>
              <a:gd name="adj" fmla="val 9914"/>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新横浜プリンスホテル</a:t>
            </a:r>
          </a:p>
        </p:txBody>
      </p:sp>
      <p:sp>
        <p:nvSpPr>
          <p:cNvPr id="126" name="テキスト ボックス 125">
            <a:extLst>
              <a:ext uri="{FF2B5EF4-FFF2-40B4-BE49-F238E27FC236}">
                <a16:creationId xmlns:a16="http://schemas.microsoft.com/office/drawing/2014/main" id="{3BA61CBE-C0F8-4CB3-896B-CFC75530E4C1}"/>
              </a:ext>
            </a:extLst>
          </p:cNvPr>
          <p:cNvSpPr txBox="1"/>
          <p:nvPr/>
        </p:nvSpPr>
        <p:spPr>
          <a:xfrm>
            <a:off x="6270653" y="3579726"/>
            <a:ext cx="2036965" cy="923330"/>
          </a:xfrm>
          <a:prstGeom prst="rect">
            <a:avLst/>
          </a:prstGeom>
          <a:noFill/>
        </p:spPr>
        <p:txBody>
          <a:bodyPr wrap="square">
            <a:spAutoFit/>
          </a:bodyPr>
          <a:lstStyle/>
          <a:p>
            <a:r>
              <a:rPr lang="ja-JP" altLang="en-US"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高さ</a:t>
            </a:r>
            <a:r>
              <a:rPr lang="en-US" altLang="ja-JP"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150</a:t>
            </a:r>
            <a:r>
              <a:rPr lang="ja-JP" altLang="en-US"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メートルの眺望とアクセスに優れたホテルに宿泊し、レストランサービス技能士の資格を持つスタッフの指導のもと、お食事の際のエチケットや作法をはじめ、楽しくお食事するためのコツを学びます。　</a:t>
            </a:r>
          </a:p>
        </p:txBody>
      </p:sp>
      <p:sp>
        <p:nvSpPr>
          <p:cNvPr id="131" name="四角形: 角を丸くする 130">
            <a:extLst>
              <a:ext uri="{FF2B5EF4-FFF2-40B4-BE49-F238E27FC236}">
                <a16:creationId xmlns:a16="http://schemas.microsoft.com/office/drawing/2014/main" id="{28782D61-267F-4EA6-AFE6-434A11505451}"/>
              </a:ext>
            </a:extLst>
          </p:cNvPr>
          <p:cNvSpPr/>
          <p:nvPr/>
        </p:nvSpPr>
        <p:spPr>
          <a:xfrm>
            <a:off x="8318479" y="1379510"/>
            <a:ext cx="1877561" cy="585388"/>
          </a:xfrm>
          <a:prstGeom prst="roundRect">
            <a:avLst>
              <a:gd name="adj" fmla="val 9914"/>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重慶飯店</a:t>
            </a:r>
            <a:r>
              <a:rPr kumimoji="1" lang="en-US" altLang="ja-JP" sz="120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a:t>
            </a:r>
          </a:p>
          <a:p>
            <a:pPr algn="ctr"/>
            <a:r>
              <a:rPr kumimoji="1" lang="ja-JP" altLang="en-US" sz="1200" b="1" dirty="0">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ローズホテル</a:t>
            </a:r>
          </a:p>
        </p:txBody>
      </p:sp>
      <p:sp>
        <p:nvSpPr>
          <p:cNvPr id="132" name="テキスト ボックス 131">
            <a:extLst>
              <a:ext uri="{FF2B5EF4-FFF2-40B4-BE49-F238E27FC236}">
                <a16:creationId xmlns:a16="http://schemas.microsoft.com/office/drawing/2014/main" id="{A0DC186D-ECC5-49DA-BE85-5C1F0569DBA0}"/>
              </a:ext>
            </a:extLst>
          </p:cNvPr>
          <p:cNvSpPr txBox="1"/>
          <p:nvPr/>
        </p:nvSpPr>
        <p:spPr>
          <a:xfrm>
            <a:off x="8289953" y="3579726"/>
            <a:ext cx="2036965" cy="646331"/>
          </a:xfrm>
          <a:prstGeom prst="rect">
            <a:avLst/>
          </a:prstGeom>
          <a:noFill/>
        </p:spPr>
        <p:txBody>
          <a:bodyPr wrap="square">
            <a:spAutoFit/>
          </a:bodyPr>
          <a:lstStyle/>
          <a:p>
            <a:r>
              <a:rPr lang="ja-JP" altLang="en-US" sz="9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四川料理の専門店として歴史のある重慶飯店で、中国料理の作法と「礼」を尊ぶ儒教の「おもてなしの心」を学びます。</a:t>
            </a:r>
          </a:p>
        </p:txBody>
      </p:sp>
      <p:pic>
        <p:nvPicPr>
          <p:cNvPr id="11" name="図 10" descr="テーブルに置いている様々な料理&#10;&#10;自動的に生成された説明">
            <a:extLst>
              <a:ext uri="{FF2B5EF4-FFF2-40B4-BE49-F238E27FC236}">
                <a16:creationId xmlns:a16="http://schemas.microsoft.com/office/drawing/2014/main" id="{7E9BDD86-155B-474D-BCCF-5F8B484C1C9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18200" y="2021953"/>
            <a:ext cx="1877561" cy="1365068"/>
          </a:xfrm>
          <a:prstGeom prst="rect">
            <a:avLst/>
          </a:prstGeom>
          <a:effectLst>
            <a:outerShdw blurRad="50800" dist="38100" dir="5400000" algn="t" rotWithShape="0">
              <a:prstClr val="black">
                <a:alpha val="40000"/>
              </a:prstClr>
            </a:outerShdw>
          </a:effectLst>
        </p:spPr>
      </p:pic>
      <p:pic>
        <p:nvPicPr>
          <p:cNvPr id="13" name="図 12" descr="夜のタワー&#10;&#10;自動的に生成された説明">
            <a:extLst>
              <a:ext uri="{FF2B5EF4-FFF2-40B4-BE49-F238E27FC236}">
                <a16:creationId xmlns:a16="http://schemas.microsoft.com/office/drawing/2014/main" id="{8340EF23-0997-4580-B363-E4885ADFCF7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80819" y="2018569"/>
            <a:ext cx="1798479" cy="1415374"/>
          </a:xfrm>
          <a:prstGeom prst="rect">
            <a:avLst/>
          </a:prstGeom>
          <a:effectLst>
            <a:outerShdw blurRad="50800" dist="38100" dir="5400000" algn="t" rotWithShape="0">
              <a:prstClr val="black">
                <a:alpha val="40000"/>
              </a:prstClr>
            </a:outerShdw>
          </a:effectLst>
        </p:spPr>
      </p:pic>
      <p:pic>
        <p:nvPicPr>
          <p:cNvPr id="15" name="図 14" descr="屋外, 建物, 座る, 市 が含まれている画像&#10;&#10;自動的に生成された説明">
            <a:extLst>
              <a:ext uri="{FF2B5EF4-FFF2-40B4-BE49-F238E27FC236}">
                <a16:creationId xmlns:a16="http://schemas.microsoft.com/office/drawing/2014/main" id="{80B15F16-2AB1-4E4D-9573-271FFA247F58}"/>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336"/>
          <a:stretch/>
        </p:blipFill>
        <p:spPr>
          <a:xfrm>
            <a:off x="6360408" y="2018569"/>
            <a:ext cx="1747358" cy="1415374"/>
          </a:xfrm>
          <a:prstGeom prst="rect">
            <a:avLst/>
          </a:prstGeom>
          <a:effectLst>
            <a:outerShdw blurRad="50800" dist="38100" dir="5400000" algn="t" rotWithShape="0">
              <a:prstClr val="black">
                <a:alpha val="40000"/>
              </a:prstClr>
            </a:outerShdw>
          </a:effectLst>
        </p:spPr>
      </p:pic>
      <p:pic>
        <p:nvPicPr>
          <p:cNvPr id="3" name="図 2" descr="水, 男, ボート, 女性 が含まれている画像&#10;&#10;自動的に生成された説明">
            <a:extLst>
              <a:ext uri="{FF2B5EF4-FFF2-40B4-BE49-F238E27FC236}">
                <a16:creationId xmlns:a16="http://schemas.microsoft.com/office/drawing/2014/main" id="{E3D6B746-CE69-4741-8FCA-9DC2B4890CD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328961" y="2035595"/>
            <a:ext cx="1809474" cy="1391998"/>
          </a:xfrm>
          <a:prstGeom prst="rect">
            <a:avLst/>
          </a:prstGeom>
          <a:effectLst>
            <a:outerShdw blurRad="50800" dist="38100" dir="5400000" algn="t" rotWithShape="0">
              <a:prstClr val="black">
                <a:alpha val="40000"/>
              </a:prstClr>
            </a:outerShdw>
          </a:effectLst>
        </p:spPr>
      </p:pic>
      <p:pic>
        <p:nvPicPr>
          <p:cNvPr id="7" name="図 6" descr="テーブルの上の皿にのった食べ物&#10;&#10;中程度の精度で自動的に生成された説明">
            <a:extLst>
              <a:ext uri="{FF2B5EF4-FFF2-40B4-BE49-F238E27FC236}">
                <a16:creationId xmlns:a16="http://schemas.microsoft.com/office/drawing/2014/main" id="{A7674A80-AECA-461C-947C-BD2C4D1ADA12}"/>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2276740" y="2031162"/>
            <a:ext cx="1877562" cy="1415374"/>
          </a:xfrm>
          <a:prstGeom prst="rect">
            <a:avLst/>
          </a:prstGeom>
          <a:effectLst>
            <a:outerShdw blurRad="50800" dist="38100" dir="5400000" algn="t" rotWithShape="0">
              <a:prstClr val="black">
                <a:alpha val="40000"/>
              </a:prstClr>
            </a:outerShdw>
          </a:effectLst>
        </p:spPr>
      </p:pic>
      <p:sp>
        <p:nvSpPr>
          <p:cNvPr id="55" name="テキスト ボックス 54">
            <a:extLst>
              <a:ext uri="{FF2B5EF4-FFF2-40B4-BE49-F238E27FC236}">
                <a16:creationId xmlns:a16="http://schemas.microsoft.com/office/drawing/2014/main" id="{2F157D04-5285-4AEF-8342-BFF1A9C9A5C5}"/>
              </a:ext>
            </a:extLst>
          </p:cNvPr>
          <p:cNvSpPr txBox="1"/>
          <p:nvPr/>
        </p:nvSpPr>
        <p:spPr>
          <a:xfrm>
            <a:off x="1807499" y="339272"/>
            <a:ext cx="7088239" cy="584775"/>
          </a:xfrm>
          <a:prstGeom prst="rect">
            <a:avLst/>
          </a:prstGeom>
          <a:noFill/>
        </p:spPr>
        <p:txBody>
          <a:bodyPr wrap="square">
            <a:spAutoFit/>
          </a:bodyPr>
          <a:lstStyle/>
          <a:p>
            <a:r>
              <a:rPr lang="ja-JP" altLang="en-US" sz="3200" b="1" dirty="0">
                <a:gradFill flip="none" rotWithShape="1">
                  <a:gsLst>
                    <a:gs pos="14000">
                      <a:schemeClr val="bg1">
                        <a:lumMod val="85000"/>
                      </a:schemeClr>
                    </a:gs>
                    <a:gs pos="0">
                      <a:schemeClr val="bg2"/>
                    </a:gs>
                    <a:gs pos="27000">
                      <a:schemeClr val="bg2">
                        <a:lumMod val="75000"/>
                      </a:schemeClr>
                    </a:gs>
                    <a:gs pos="44000">
                      <a:srgbClr val="0070C0"/>
                    </a:gs>
                    <a:gs pos="100000">
                      <a:srgbClr val="7030A0"/>
                    </a:gs>
                  </a:gsLst>
                  <a:lin ang="16200000" scaled="1"/>
                  <a:tileRect/>
                </a:gradFill>
                <a:effectLst>
                  <a:glow rad="76200">
                    <a:schemeClr val="bg2">
                      <a:lumMod val="75000"/>
                      <a:alpha val="40000"/>
                    </a:schemeClr>
                  </a:glow>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横浜のホテル</a:t>
            </a:r>
            <a:r>
              <a:rPr lang="ja-JP" altLang="en-US" sz="2400" b="1" dirty="0">
                <a:gradFill flip="none" rotWithShape="1">
                  <a:gsLst>
                    <a:gs pos="14000">
                      <a:schemeClr val="bg1">
                        <a:lumMod val="85000"/>
                      </a:schemeClr>
                    </a:gs>
                    <a:gs pos="0">
                      <a:schemeClr val="bg2"/>
                    </a:gs>
                    <a:gs pos="27000">
                      <a:schemeClr val="bg2">
                        <a:lumMod val="75000"/>
                      </a:schemeClr>
                    </a:gs>
                    <a:gs pos="44000">
                      <a:srgbClr val="0070C0"/>
                    </a:gs>
                    <a:gs pos="100000">
                      <a:srgbClr val="7030A0"/>
                    </a:gs>
                  </a:gsLst>
                  <a:lin ang="16200000" scaled="1"/>
                  <a:tileRect/>
                </a:gradFill>
                <a:effectLst>
                  <a:glow rad="76200">
                    <a:schemeClr val="bg2">
                      <a:lumMod val="75000"/>
                      <a:alpha val="40000"/>
                    </a:schemeClr>
                  </a:glow>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で</a:t>
            </a:r>
            <a:r>
              <a:rPr lang="ja-JP" altLang="en-US" sz="3200" b="1" dirty="0">
                <a:gradFill flip="none" rotWithShape="1">
                  <a:gsLst>
                    <a:gs pos="14000">
                      <a:schemeClr val="bg1">
                        <a:lumMod val="85000"/>
                      </a:schemeClr>
                    </a:gs>
                    <a:gs pos="0">
                      <a:schemeClr val="bg2"/>
                    </a:gs>
                    <a:gs pos="27000">
                      <a:schemeClr val="bg2">
                        <a:lumMod val="75000"/>
                      </a:schemeClr>
                    </a:gs>
                    <a:gs pos="44000">
                      <a:srgbClr val="0070C0"/>
                    </a:gs>
                    <a:gs pos="100000">
                      <a:srgbClr val="7030A0"/>
                    </a:gs>
                  </a:gsLst>
                  <a:lin ang="16200000" scaled="1"/>
                  <a:tileRect/>
                </a:gradFill>
                <a:effectLst>
                  <a:glow rad="76200">
                    <a:schemeClr val="bg2">
                      <a:lumMod val="75000"/>
                      <a:alpha val="40000"/>
                    </a:schemeClr>
                  </a:glow>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テーブルマナー体験♪</a:t>
            </a:r>
          </a:p>
        </p:txBody>
      </p:sp>
      <p:pic>
        <p:nvPicPr>
          <p:cNvPr id="57" name="グラフィックス 56" descr="新規 単色塗りつぶし">
            <a:extLst>
              <a:ext uri="{FF2B5EF4-FFF2-40B4-BE49-F238E27FC236}">
                <a16:creationId xmlns:a16="http://schemas.microsoft.com/office/drawing/2014/main" id="{65411ADB-ACA0-4021-8FD0-47EB90B2CBC3}"/>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flipH="1" flipV="1">
            <a:off x="8508164" y="203721"/>
            <a:ext cx="387153" cy="387153"/>
          </a:xfrm>
          <a:prstGeom prst="rect">
            <a:avLst/>
          </a:prstGeom>
          <a:effectLst>
            <a:outerShdw blurRad="50800" dist="38100" dir="2700000" algn="tl" rotWithShape="0">
              <a:prstClr val="black">
                <a:alpha val="40000"/>
              </a:prstClr>
            </a:outerShdw>
          </a:effectLst>
        </p:spPr>
      </p:pic>
      <p:grpSp>
        <p:nvGrpSpPr>
          <p:cNvPr id="78" name="グループ化 77">
            <a:extLst>
              <a:ext uri="{FF2B5EF4-FFF2-40B4-BE49-F238E27FC236}">
                <a16:creationId xmlns:a16="http://schemas.microsoft.com/office/drawing/2014/main" id="{5494FBDB-4E6F-4542-BB03-CAA6947DE7F2}"/>
              </a:ext>
            </a:extLst>
          </p:cNvPr>
          <p:cNvGrpSpPr/>
          <p:nvPr/>
        </p:nvGrpSpPr>
        <p:grpSpPr>
          <a:xfrm>
            <a:off x="108576" y="999435"/>
            <a:ext cx="585388" cy="585387"/>
            <a:chOff x="-1059750" y="1817367"/>
            <a:chExt cx="984557" cy="984557"/>
          </a:xfrm>
        </p:grpSpPr>
        <p:grpSp>
          <p:nvGrpSpPr>
            <p:cNvPr id="79" name="グループ化 78">
              <a:extLst>
                <a:ext uri="{FF2B5EF4-FFF2-40B4-BE49-F238E27FC236}">
                  <a16:creationId xmlns:a16="http://schemas.microsoft.com/office/drawing/2014/main" id="{6F9D19CA-EDD9-4369-A76C-59F1CACC035D}"/>
                </a:ext>
              </a:extLst>
            </p:cNvPr>
            <p:cNvGrpSpPr/>
            <p:nvPr/>
          </p:nvGrpSpPr>
          <p:grpSpPr>
            <a:xfrm>
              <a:off x="-1059750" y="1817367"/>
              <a:ext cx="984557" cy="984557"/>
              <a:chOff x="-1059750" y="1817367"/>
              <a:chExt cx="984557" cy="984557"/>
            </a:xfrm>
          </p:grpSpPr>
          <p:sp>
            <p:nvSpPr>
              <p:cNvPr id="81" name="楕円 80">
                <a:extLst>
                  <a:ext uri="{FF2B5EF4-FFF2-40B4-BE49-F238E27FC236}">
                    <a16:creationId xmlns:a16="http://schemas.microsoft.com/office/drawing/2014/main" id="{201E7C0A-94F7-4EBF-9EEF-5EEC5157A85F}"/>
                  </a:ext>
                </a:extLst>
              </p:cNvPr>
              <p:cNvSpPr/>
              <p:nvPr/>
            </p:nvSpPr>
            <p:spPr>
              <a:xfrm>
                <a:off x="-977680" y="1898801"/>
                <a:ext cx="821691" cy="821691"/>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2" name="楕円 81">
                <a:extLst>
                  <a:ext uri="{FF2B5EF4-FFF2-40B4-BE49-F238E27FC236}">
                    <a16:creationId xmlns:a16="http://schemas.microsoft.com/office/drawing/2014/main" id="{444183EC-33F3-449C-87A1-DA6B893DECC9}"/>
                  </a:ext>
                </a:extLst>
              </p:cNvPr>
              <p:cNvSpPr/>
              <p:nvPr/>
            </p:nvSpPr>
            <p:spPr>
              <a:xfrm>
                <a:off x="-1059750" y="1817367"/>
                <a:ext cx="984557" cy="984557"/>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80" name="テキスト ボックス 79">
              <a:extLst>
                <a:ext uri="{FF2B5EF4-FFF2-40B4-BE49-F238E27FC236}">
                  <a16:creationId xmlns:a16="http://schemas.microsoft.com/office/drawing/2014/main" id="{8A6EAFAA-D535-43C4-8CEF-637F6DE14003}"/>
                </a:ext>
              </a:extLst>
            </p:cNvPr>
            <p:cNvSpPr txBox="1"/>
            <p:nvPr/>
          </p:nvSpPr>
          <p:spPr>
            <a:xfrm>
              <a:off x="-967959" y="1992016"/>
              <a:ext cx="795879" cy="776470"/>
            </a:xfrm>
            <a:prstGeom prst="rect">
              <a:avLst/>
            </a:prstGeom>
            <a:noFill/>
          </p:spPr>
          <p:txBody>
            <a:bodyPr wrap="none" rtlCol="0">
              <a:spAutoFit/>
            </a:bodyPr>
            <a:lstStyle/>
            <a:p>
              <a:pPr algn="ctr"/>
              <a:r>
                <a:rPr kumimoji="1" lang="ja-JP" altLang="en-US"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みなと</a:t>
              </a:r>
              <a:endParaRPr kumimoji="1" lang="en-US" altLang="ja-JP"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ja-JP" altLang="en-US"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みらい</a:t>
              </a:r>
              <a:endParaRPr kumimoji="1" lang="en-US" altLang="ja-JP"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en-US" altLang="ja-JP" sz="9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21</a:t>
              </a:r>
              <a:endParaRPr kumimoji="1" lang="ja-JP" altLang="en-US" sz="9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93" name="正方形/長方形 92">
            <a:extLst>
              <a:ext uri="{FF2B5EF4-FFF2-40B4-BE49-F238E27FC236}">
                <a16:creationId xmlns:a16="http://schemas.microsoft.com/office/drawing/2014/main" id="{7E5944DB-06C6-4EDD-A59C-9B9FE13BAD15}"/>
              </a:ext>
            </a:extLst>
          </p:cNvPr>
          <p:cNvSpPr/>
          <p:nvPr/>
        </p:nvSpPr>
        <p:spPr>
          <a:xfrm>
            <a:off x="6315237" y="4495506"/>
            <a:ext cx="1888997" cy="1765926"/>
          </a:xfrm>
          <a:prstGeom prst="rect">
            <a:avLst/>
          </a:prstGeom>
          <a:blipFill dpi="0" rotWithShape="1">
            <a:blip r:embed="rId17">
              <a:alphaModFix amt="60000"/>
              <a:extLst>
                <a:ext uri="{28A0092B-C50C-407E-A947-70E740481C1C}">
                  <a14:useLocalDpi xmlns:a14="http://schemas.microsoft.com/office/drawing/2010/main"/>
                </a:ext>
              </a:extLst>
            </a:blip>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4" name="正方形/長方形 93">
            <a:extLst>
              <a:ext uri="{FF2B5EF4-FFF2-40B4-BE49-F238E27FC236}">
                <a16:creationId xmlns:a16="http://schemas.microsoft.com/office/drawing/2014/main" id="{E4F8A7D0-EAF7-4FA1-9B6C-BB7972F46661}"/>
              </a:ext>
            </a:extLst>
          </p:cNvPr>
          <p:cNvSpPr/>
          <p:nvPr/>
        </p:nvSpPr>
        <p:spPr>
          <a:xfrm>
            <a:off x="4296660" y="4036635"/>
            <a:ext cx="1879200" cy="2313473"/>
          </a:xfrm>
          <a:prstGeom prst="rect">
            <a:avLst/>
          </a:prstGeom>
          <a:blipFill dpi="0" rotWithShape="1">
            <a:blip r:embed="rId17">
              <a:alphaModFix amt="60000"/>
              <a:extLst>
                <a:ext uri="{28A0092B-C50C-407E-A947-70E740481C1C}">
                  <a14:useLocalDpi xmlns:a14="http://schemas.microsoft.com/office/drawing/2010/main"/>
                </a:ext>
              </a:extLst>
            </a:blip>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6" name="正方形/長方形 95">
            <a:extLst>
              <a:ext uri="{FF2B5EF4-FFF2-40B4-BE49-F238E27FC236}">
                <a16:creationId xmlns:a16="http://schemas.microsoft.com/office/drawing/2014/main" id="{F9E1034B-23E6-4619-9740-2ACAC142911A}"/>
              </a:ext>
            </a:extLst>
          </p:cNvPr>
          <p:cNvSpPr/>
          <p:nvPr/>
        </p:nvSpPr>
        <p:spPr>
          <a:xfrm>
            <a:off x="2261795" y="4251905"/>
            <a:ext cx="1879200" cy="1771317"/>
          </a:xfrm>
          <a:prstGeom prst="rect">
            <a:avLst/>
          </a:prstGeom>
          <a:blipFill dpi="0" rotWithShape="1">
            <a:blip r:embed="rId17">
              <a:alphaModFix amt="60000"/>
              <a:extLst>
                <a:ext uri="{28A0092B-C50C-407E-A947-70E740481C1C}">
                  <a14:useLocalDpi xmlns:a14="http://schemas.microsoft.com/office/drawing/2010/main"/>
                </a:ext>
              </a:extLst>
            </a:blip>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7" name="正方形/長方形 96">
            <a:extLst>
              <a:ext uri="{FF2B5EF4-FFF2-40B4-BE49-F238E27FC236}">
                <a16:creationId xmlns:a16="http://schemas.microsoft.com/office/drawing/2014/main" id="{E67E8294-C5A4-478C-BF58-AF3962E7ECD8}"/>
              </a:ext>
            </a:extLst>
          </p:cNvPr>
          <p:cNvSpPr/>
          <p:nvPr/>
        </p:nvSpPr>
        <p:spPr>
          <a:xfrm>
            <a:off x="217465" y="3933068"/>
            <a:ext cx="1879200" cy="2139055"/>
          </a:xfrm>
          <a:prstGeom prst="rect">
            <a:avLst/>
          </a:prstGeom>
          <a:blipFill dpi="0" rotWithShape="1">
            <a:blip r:embed="rId17">
              <a:alphaModFix amt="60000"/>
              <a:extLst>
                <a:ext uri="{28A0092B-C50C-407E-A947-70E740481C1C}">
                  <a14:useLocalDpi xmlns:a14="http://schemas.microsoft.com/office/drawing/2010/main"/>
                </a:ext>
              </a:extLst>
            </a:blip>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BFD09601-0CBD-465F-A395-6B529E33B305}"/>
              </a:ext>
            </a:extLst>
          </p:cNvPr>
          <p:cNvSpPr txBox="1"/>
          <p:nvPr/>
        </p:nvSpPr>
        <p:spPr>
          <a:xfrm>
            <a:off x="199947" y="3972176"/>
            <a:ext cx="1917881" cy="2015936"/>
          </a:xfrm>
          <a:prstGeom prst="rect">
            <a:avLst/>
          </a:prstGeom>
          <a:noFill/>
        </p:spPr>
        <p:txBody>
          <a:bodyPr wrap="square">
            <a:spAutoFit/>
          </a:bodyPr>
          <a:lstStyle/>
          <a:p>
            <a:r>
              <a:rPr lang="ja-JP" altLang="en-US" sz="800" b="1" dirty="0">
                <a:latin typeface="メイリオ" panose="020B0604030504040204" pitchFamily="50" charset="-128"/>
                <a:ea typeface="メイリオ" panose="020B0604030504040204" pitchFamily="50" charset="-128"/>
              </a:rPr>
              <a:t>開催時間</a:t>
            </a:r>
            <a:endParaRPr lang="en-US" altLang="ja-JP" sz="800" b="1" dirty="0">
              <a:latin typeface="メイリオ" panose="020B0604030504040204" pitchFamily="50" charset="-128"/>
              <a:ea typeface="メイリオ" panose="020B0604030504040204" pitchFamily="50" charset="-128"/>
            </a:endParaRPr>
          </a:p>
          <a:p>
            <a:r>
              <a:rPr lang="en-US" altLang="ja-JP" sz="800" dirty="0">
                <a:latin typeface="メイリオ" panose="020B0604030504040204" pitchFamily="50" charset="-128"/>
                <a:ea typeface="メイリオ" panose="020B0604030504040204" pitchFamily="50" charset="-128"/>
              </a:rPr>
              <a:t>11</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00</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20</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00 /</a:t>
            </a:r>
            <a:r>
              <a:rPr lang="ja-JP" altLang="en-US" sz="800" dirty="0">
                <a:latin typeface="メイリオ" panose="020B0604030504040204" pitchFamily="50" charset="-128"/>
                <a:ea typeface="メイリオ" panose="020B0604030504040204" pitchFamily="50" charset="-128"/>
              </a:rPr>
              <a:t>開始まで</a:t>
            </a:r>
          </a:p>
          <a:p>
            <a:r>
              <a:rPr lang="ja-JP" altLang="en-US" sz="800" b="1" dirty="0">
                <a:latin typeface="メイリオ" panose="020B0604030504040204" pitchFamily="50" charset="-128"/>
                <a:ea typeface="メイリオ" panose="020B0604030504040204" pitchFamily="50" charset="-128"/>
              </a:rPr>
              <a:t>対象</a:t>
            </a:r>
            <a:endParaRPr lang="en-US" altLang="ja-JP" sz="800" b="1"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小学生以上 （学生限定）</a:t>
            </a:r>
          </a:p>
          <a:p>
            <a:r>
              <a:rPr lang="ja-JP" altLang="en-US" sz="800" b="1" dirty="0">
                <a:latin typeface="メイリオ" panose="020B0604030504040204" pitchFamily="50" charset="-128"/>
                <a:ea typeface="メイリオ" panose="020B0604030504040204" pitchFamily="50" charset="-128"/>
              </a:rPr>
              <a:t>定員</a:t>
            </a:r>
            <a:endParaRPr lang="en-US" altLang="ja-JP" sz="800" b="1" dirty="0">
              <a:latin typeface="メイリオ" panose="020B0604030504040204" pitchFamily="50" charset="-128"/>
              <a:ea typeface="メイリオ" panose="020B0604030504040204" pitchFamily="50" charset="-128"/>
            </a:endParaRPr>
          </a:p>
          <a:p>
            <a:r>
              <a:rPr lang="en-US" altLang="ja-JP" sz="800" dirty="0">
                <a:latin typeface="メイリオ" panose="020B0604030504040204" pitchFamily="50" charset="-128"/>
                <a:ea typeface="メイリオ" panose="020B0604030504040204" pitchFamily="50" charset="-128"/>
              </a:rPr>
              <a:t>20</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350</a:t>
            </a:r>
            <a:r>
              <a:rPr lang="ja-JP" altLang="en-US" sz="800" dirty="0">
                <a:latin typeface="メイリオ" panose="020B0604030504040204" pitchFamily="50" charset="-128"/>
                <a:ea typeface="メイリオ" panose="020B0604030504040204" pitchFamily="50" charset="-128"/>
              </a:rPr>
              <a:t>名</a:t>
            </a:r>
          </a:p>
          <a:p>
            <a:r>
              <a:rPr lang="ja-JP" altLang="en-US" sz="800" b="1" dirty="0">
                <a:latin typeface="メイリオ" panose="020B0604030504040204" pitchFamily="50" charset="-128"/>
                <a:ea typeface="メイリオ" panose="020B0604030504040204" pitchFamily="50" charset="-128"/>
              </a:rPr>
              <a:t>料金</a:t>
            </a:r>
            <a:endParaRPr lang="en-US" altLang="ja-JP" sz="800" b="1"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ランチ　　</a:t>
            </a:r>
            <a:r>
              <a:rPr lang="en-US" altLang="ja-JP" sz="800" dirty="0">
                <a:latin typeface="メイリオ" panose="020B0604030504040204" pitchFamily="50" charset="-128"/>
                <a:ea typeface="メイリオ" panose="020B0604030504040204" pitchFamily="50" charset="-128"/>
              </a:rPr>
              <a:t>7,500</a:t>
            </a:r>
            <a:r>
              <a:rPr lang="ja-JP" altLang="en-US" sz="800" dirty="0">
                <a:latin typeface="メイリオ" panose="020B0604030504040204" pitchFamily="50" charset="-128"/>
                <a:ea typeface="メイリオ" panose="020B0604030504040204" pitchFamily="50" charset="-128"/>
              </a:rPr>
              <a:t>円</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ディナー　</a:t>
            </a:r>
            <a:r>
              <a:rPr lang="en-US" altLang="ja-JP" sz="800" dirty="0">
                <a:latin typeface="メイリオ" panose="020B0604030504040204" pitchFamily="50" charset="-128"/>
                <a:ea typeface="メイリオ" panose="020B0604030504040204" pitchFamily="50" charset="-128"/>
              </a:rPr>
              <a:t>8,200</a:t>
            </a:r>
            <a:r>
              <a:rPr lang="ja-JP" altLang="en-US" sz="800" dirty="0">
                <a:latin typeface="メイリオ" panose="020B0604030504040204" pitchFamily="50" charset="-128"/>
                <a:ea typeface="メイリオ" panose="020B0604030504040204" pitchFamily="50" charset="-128"/>
              </a:rPr>
              <a:t>円</a:t>
            </a:r>
            <a:endParaRPr lang="en-US" altLang="ja-JP" sz="8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料理・室料・基本設備費・税・サービス料込</a:t>
            </a:r>
            <a:endParaRPr lang="en-US" altLang="ja-JP" sz="600" dirty="0">
              <a:latin typeface="メイリオ" panose="020B0604030504040204" pitchFamily="50" charset="-128"/>
              <a:ea typeface="メイリオ" panose="020B0604030504040204" pitchFamily="50" charset="-128"/>
            </a:endParaRPr>
          </a:p>
          <a:p>
            <a:r>
              <a:rPr lang="ja-JP" altLang="en-US" sz="700" b="1" dirty="0">
                <a:latin typeface="メイリオ" panose="020B0604030504040204" pitchFamily="50" charset="-128"/>
                <a:ea typeface="メイリオ" panose="020B0604030504040204" pitchFamily="50" charset="-128"/>
              </a:rPr>
              <a:t>特典</a:t>
            </a:r>
            <a:endParaRPr lang="en-US" altLang="ja-JP" sz="700" b="1" dirty="0">
              <a:latin typeface="メイリオ" panose="020B0604030504040204" pitchFamily="50" charset="-128"/>
              <a:ea typeface="メイリオ" panose="020B0604030504040204" pitchFamily="50" charset="-128"/>
            </a:endParaRPr>
          </a:p>
          <a:p>
            <a:r>
              <a:rPr lang="ja-JP" altLang="ja-JP" sz="800" dirty="0">
                <a:effectLst/>
                <a:latin typeface="メイリオ" panose="020B0604030504040204" pitchFamily="50" charset="-128"/>
                <a:ea typeface="メイリオ" panose="020B0604030504040204" pitchFamily="50" charset="-128"/>
                <a:cs typeface="ＭＳ Ｐゴシック" panose="020B0600070205080204" pitchFamily="50" charset="-128"/>
              </a:rPr>
              <a:t>・オレンジジュースまたはウーロン茶</a:t>
            </a:r>
            <a:r>
              <a:rPr lang="ja-JP" altLang="en-US" sz="800" dirty="0">
                <a:effectLst/>
                <a:latin typeface="メイリオ" panose="020B0604030504040204" pitchFamily="50" charset="-128"/>
                <a:ea typeface="メイリオ" panose="020B0604030504040204" pitchFamily="50" charset="-128"/>
                <a:cs typeface="ＭＳ Ｐゴシック" panose="020B0600070205080204" pitchFamily="50" charset="-128"/>
              </a:rPr>
              <a:t>　　　</a:t>
            </a:r>
            <a:endParaRPr lang="en-US" altLang="ja-JP" sz="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800" dirty="0">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800" dirty="0">
                <a:effectLst/>
                <a:latin typeface="メイリオ" panose="020B0604030504040204" pitchFamily="50" charset="-128"/>
                <a:ea typeface="メイリオ" panose="020B0604030504040204" pitchFamily="50" charset="-128"/>
                <a:cs typeface="ＭＳ Ｐゴシック" panose="020B0600070205080204" pitchFamily="50" charset="-128"/>
              </a:rPr>
              <a:t>を人数分プレゼント</a:t>
            </a:r>
          </a:p>
          <a:p>
            <a:r>
              <a:rPr lang="ja-JP" altLang="ja-JP" sz="800" dirty="0">
                <a:effectLst/>
                <a:latin typeface="メイリオ" panose="020B0604030504040204" pitchFamily="50" charset="-128"/>
                <a:ea typeface="メイリオ" panose="020B0604030504040204" pitchFamily="50" charset="-128"/>
                <a:cs typeface="ＭＳ Ｐゴシック" panose="020B0600070205080204" pitchFamily="50" charset="-128"/>
              </a:rPr>
              <a:t>・ホテルオリジナル　テーブルマナー</a:t>
            </a:r>
            <a:endParaRPr lang="en-US" altLang="ja-JP" sz="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800" dirty="0">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800" dirty="0">
                <a:effectLst/>
                <a:latin typeface="メイリオ" panose="020B0604030504040204" pitchFamily="50" charset="-128"/>
                <a:ea typeface="メイリオ" panose="020B0604030504040204" pitchFamily="50" charset="-128"/>
                <a:cs typeface="ＭＳ Ｐゴシック" panose="020B0600070205080204" pitchFamily="50" charset="-128"/>
              </a:rPr>
              <a:t>のリーフレットを人数分プレゼント</a:t>
            </a:r>
            <a:endParaRPr lang="en-US" altLang="ja-JP" sz="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800" dirty="0">
                <a:effectLst/>
                <a:latin typeface="メイリオ" panose="020B0604030504040204" pitchFamily="50" charset="-128"/>
                <a:ea typeface="メイリオ" panose="020B0604030504040204" pitchFamily="50" charset="-128"/>
                <a:cs typeface="ＭＳ Ｐゴシック" panose="020B0600070205080204" pitchFamily="50" charset="-128"/>
              </a:rPr>
              <a:t>・当日のメニューカードをプレゼント</a:t>
            </a:r>
            <a:endParaRPr lang="ja-JP" altLang="ja-JP" sz="8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115" name="テキスト ボックス 114">
            <a:extLst>
              <a:ext uri="{FF2B5EF4-FFF2-40B4-BE49-F238E27FC236}">
                <a16:creationId xmlns:a16="http://schemas.microsoft.com/office/drawing/2014/main" id="{875F503D-4C2A-452B-9C95-4BE60745C9DA}"/>
              </a:ext>
            </a:extLst>
          </p:cNvPr>
          <p:cNvSpPr txBox="1"/>
          <p:nvPr/>
        </p:nvSpPr>
        <p:spPr>
          <a:xfrm>
            <a:off x="2257205" y="4320698"/>
            <a:ext cx="1824014" cy="1754326"/>
          </a:xfrm>
          <a:prstGeom prst="rect">
            <a:avLst/>
          </a:prstGeom>
          <a:noFill/>
        </p:spPr>
        <p:txBody>
          <a:bodyPr wrap="square">
            <a:spAutoFit/>
          </a:bodyPr>
          <a:lstStyle/>
          <a:p>
            <a:r>
              <a:rPr lang="ja-JP" altLang="en-US" sz="800" b="1" dirty="0">
                <a:latin typeface="メイリオ" panose="020B0604030504040204" pitchFamily="50" charset="-128"/>
                <a:ea typeface="メイリオ" panose="020B0604030504040204" pitchFamily="50" charset="-128"/>
              </a:rPr>
              <a:t>開催時間</a:t>
            </a:r>
            <a:endParaRPr lang="en-US" altLang="ja-JP" sz="800" b="1" dirty="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11</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00</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21</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00</a:t>
            </a:r>
          </a:p>
          <a:p>
            <a:r>
              <a:rPr lang="en-US" altLang="ja-JP" sz="900" dirty="0">
                <a:latin typeface="メイリオ" panose="020B0604030504040204" pitchFamily="50" charset="-128"/>
                <a:ea typeface="メイリオ" panose="020B0604030504040204" pitchFamily="50" charset="-128"/>
              </a:rPr>
              <a:t>(19</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00</a:t>
            </a:r>
            <a:r>
              <a:rPr lang="ja-JP" altLang="en-US" sz="900" dirty="0">
                <a:latin typeface="メイリオ" panose="020B0604030504040204" pitchFamily="50" charset="-128"/>
                <a:ea typeface="メイリオ" panose="020B0604030504040204" pitchFamily="50" charset="-128"/>
              </a:rPr>
              <a:t>開始がラスト</a:t>
            </a:r>
            <a:r>
              <a:rPr lang="en-US" altLang="ja-JP" sz="900" dirty="0">
                <a:latin typeface="メイリオ" panose="020B0604030504040204" pitchFamily="50" charset="-128"/>
                <a:ea typeface="メイリオ" panose="020B0604030504040204" pitchFamily="50" charset="-128"/>
              </a:rPr>
              <a:t>)</a:t>
            </a:r>
          </a:p>
          <a:p>
            <a:endParaRPr lang="en-US" altLang="ja-JP" sz="800"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対象</a:t>
            </a:r>
            <a:endParaRPr lang="en-US" altLang="ja-JP" sz="800" b="1"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学生限定</a:t>
            </a:r>
            <a:endParaRPr lang="en-US" altLang="ja-JP" sz="90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料金</a:t>
            </a:r>
            <a:endParaRPr lang="en-US" altLang="ja-JP" sz="800" b="1"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フレンチコース </a:t>
            </a:r>
            <a:endParaRPr lang="en-US" altLang="ja-JP" sz="900" dirty="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7,500</a:t>
            </a:r>
            <a:r>
              <a:rPr lang="ja-JP" altLang="en-US" sz="900" dirty="0">
                <a:latin typeface="メイリオ" panose="020B0604030504040204" pitchFamily="50" charset="-128"/>
                <a:ea typeface="メイリオ" panose="020B0604030504040204" pitchFamily="50" charset="-128"/>
              </a:rPr>
              <a:t>円または</a:t>
            </a:r>
            <a:r>
              <a:rPr lang="en-US" altLang="ja-JP" sz="900">
                <a:latin typeface="メイリオ" panose="020B0604030504040204" pitchFamily="50" charset="-128"/>
                <a:ea typeface="メイリオ" panose="020B0604030504040204" pitchFamily="50" charset="-128"/>
              </a:rPr>
              <a:t>8,500</a:t>
            </a:r>
            <a:r>
              <a:rPr lang="ja-JP" altLang="en-US" sz="900" dirty="0">
                <a:latin typeface="メイリオ" panose="020B0604030504040204" pitchFamily="50" charset="-128"/>
                <a:ea typeface="メイリオ" panose="020B0604030504040204" pitchFamily="50" charset="-128"/>
              </a:rPr>
              <a:t>円</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人</a:t>
            </a:r>
            <a:endParaRPr lang="en-US" altLang="ja-JP" sz="900" dirty="0">
              <a:latin typeface="メイリオ" panose="020B0604030504040204" pitchFamily="50" charset="-128"/>
              <a:ea typeface="メイリオ" panose="020B0604030504040204" pitchFamily="50" charset="-128"/>
            </a:endParaRPr>
          </a:p>
          <a:p>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料理・室料・基本音響照明費・税・サービス料込</a:t>
            </a:r>
          </a:p>
          <a:p>
            <a:endParaRPr lang="en-US" altLang="ja-JP" sz="900" dirty="0">
              <a:latin typeface="メイリオ" panose="020B0604030504040204" pitchFamily="50" charset="-128"/>
              <a:ea typeface="メイリオ" panose="020B0604030504040204" pitchFamily="50" charset="-128"/>
            </a:endParaRPr>
          </a:p>
        </p:txBody>
      </p:sp>
      <p:sp>
        <p:nvSpPr>
          <p:cNvPr id="121" name="テキスト ボックス 120">
            <a:extLst>
              <a:ext uri="{FF2B5EF4-FFF2-40B4-BE49-F238E27FC236}">
                <a16:creationId xmlns:a16="http://schemas.microsoft.com/office/drawing/2014/main" id="{88F994FE-1631-40BF-A7D3-31E18EA9C14C}"/>
              </a:ext>
            </a:extLst>
          </p:cNvPr>
          <p:cNvSpPr txBox="1"/>
          <p:nvPr/>
        </p:nvSpPr>
        <p:spPr>
          <a:xfrm>
            <a:off x="4308288" y="4076838"/>
            <a:ext cx="1754805" cy="2369880"/>
          </a:xfrm>
          <a:prstGeom prst="rect">
            <a:avLst/>
          </a:prstGeom>
          <a:noFill/>
        </p:spPr>
        <p:txBody>
          <a:bodyPr wrap="square">
            <a:spAutoFit/>
          </a:bodyPr>
          <a:lstStyle/>
          <a:p>
            <a:r>
              <a:rPr lang="ja-JP" altLang="en-US" sz="800" b="1" dirty="0">
                <a:latin typeface="メイリオ" panose="020B0604030504040204" pitchFamily="50" charset="-128"/>
                <a:ea typeface="メイリオ" panose="020B0604030504040204" pitchFamily="50" charset="-128"/>
              </a:rPr>
              <a:t>開催時間</a:t>
            </a:r>
            <a:endParaRPr lang="en-US" altLang="ja-JP" sz="800" b="1" dirty="0">
              <a:latin typeface="メイリオ" panose="020B0604030504040204" pitchFamily="50" charset="-128"/>
              <a:ea typeface="メイリオ" panose="020B0604030504040204" pitchFamily="50" charset="-128"/>
            </a:endParaRPr>
          </a:p>
          <a:p>
            <a:r>
              <a:rPr lang="en-US" altLang="ja-JP" sz="800" dirty="0">
                <a:latin typeface="メイリオ" panose="020B0604030504040204" pitchFamily="50" charset="-128"/>
                <a:ea typeface="メイリオ" panose="020B0604030504040204" pitchFamily="50" charset="-128"/>
              </a:rPr>
              <a:t>11:</a:t>
            </a: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00</a:t>
            </a: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18:00/</a:t>
            </a:r>
            <a:r>
              <a:rPr lang="ja-JP" altLang="en-US" sz="800" dirty="0">
                <a:latin typeface="メイリオ" panose="020B0604030504040204" pitchFamily="50" charset="-128"/>
                <a:ea typeface="メイリオ" panose="020B0604030504040204" pitchFamily="50" charset="-128"/>
              </a:rPr>
              <a:t>開始まで</a:t>
            </a:r>
            <a:endParaRPr lang="en-US" altLang="ja-JP" sz="8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対象</a:t>
            </a:r>
            <a:endParaRPr lang="en-US" altLang="ja-JP" sz="800" b="1"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中学生以上</a:t>
            </a:r>
            <a:endParaRPr lang="en-US" altLang="ja-JP" sz="80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実施日</a:t>
            </a:r>
            <a:endParaRPr lang="en-US" altLang="ja-JP" sz="800" b="1"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月・木・金（祝日は除く）</a:t>
            </a:r>
            <a:endParaRPr lang="en-US" altLang="ja-JP" sz="90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料金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税別）</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中学生・高校生 </a:t>
            </a:r>
            <a:r>
              <a:rPr lang="en-US" altLang="ja-JP" sz="800" dirty="0">
                <a:latin typeface="メイリオ" panose="020B0604030504040204" pitchFamily="50" charset="-128"/>
                <a:ea typeface="メイリオ" panose="020B0604030504040204" pitchFamily="50" charset="-128"/>
              </a:rPr>
              <a:t>6,000 </a:t>
            </a:r>
            <a:r>
              <a:rPr lang="ja-JP" altLang="en-US" sz="800" dirty="0">
                <a:latin typeface="メイリオ" panose="020B0604030504040204" pitchFamily="50" charset="-128"/>
                <a:ea typeface="メイリオ" panose="020B0604030504040204" pitchFamily="50" charset="-128"/>
              </a:rPr>
              <a:t>円 　</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専門学校・大学生</a:t>
            </a:r>
            <a:r>
              <a:rPr lang="en-US" altLang="ja-JP" sz="800" dirty="0">
                <a:latin typeface="メイリオ" panose="020B0604030504040204" pitchFamily="50" charset="-128"/>
                <a:ea typeface="メイリオ" panose="020B0604030504040204" pitchFamily="50" charset="-128"/>
              </a:rPr>
              <a:t>8,000 </a:t>
            </a:r>
            <a:r>
              <a:rPr lang="ja-JP" altLang="en-US" sz="800" dirty="0">
                <a:latin typeface="メイリオ" panose="020B0604030504040204" pitchFamily="50" charset="-128"/>
                <a:ea typeface="メイリオ" panose="020B0604030504040204" pitchFamily="50" charset="-128"/>
              </a:rPr>
              <a:t>円</a:t>
            </a:r>
            <a:endParaRPr lang="en-US" altLang="ja-JP" sz="800" dirty="0">
              <a:latin typeface="メイリオ" panose="020B0604030504040204" pitchFamily="50" charset="-128"/>
              <a:ea typeface="メイリオ" panose="020B0604030504040204" pitchFamily="50" charset="-128"/>
            </a:endParaRPr>
          </a:p>
          <a:p>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料理・室料・講師料・基本設備費・サービス料込</a:t>
            </a:r>
            <a:endParaRPr lang="en-US" altLang="ja-JP" sz="7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特典</a:t>
            </a:r>
            <a:endParaRPr lang="en-US" altLang="ja-JP" sz="800" b="1"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オリジナルマナー冊子プレゼント</a:t>
            </a:r>
            <a:endParaRPr lang="en-US" altLang="ja-JP" sz="8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p:txBody>
      </p:sp>
      <p:sp>
        <p:nvSpPr>
          <p:cNvPr id="127" name="テキスト ボックス 126">
            <a:extLst>
              <a:ext uri="{FF2B5EF4-FFF2-40B4-BE49-F238E27FC236}">
                <a16:creationId xmlns:a16="http://schemas.microsoft.com/office/drawing/2014/main" id="{3C28E946-043A-4238-A8DE-93BBDB5CCA2A}"/>
              </a:ext>
            </a:extLst>
          </p:cNvPr>
          <p:cNvSpPr txBox="1"/>
          <p:nvPr/>
        </p:nvSpPr>
        <p:spPr>
          <a:xfrm>
            <a:off x="6267971" y="4545102"/>
            <a:ext cx="2030640" cy="1677382"/>
          </a:xfrm>
          <a:prstGeom prst="rect">
            <a:avLst/>
          </a:prstGeom>
          <a:noFill/>
        </p:spPr>
        <p:txBody>
          <a:bodyPr wrap="square">
            <a:spAutoFit/>
          </a:bodyPr>
          <a:lstStyle/>
          <a:p>
            <a:r>
              <a:rPr lang="ja-JP" altLang="en-US" sz="800" b="1" dirty="0">
                <a:latin typeface="メイリオ" panose="020B0604030504040204" pitchFamily="50" charset="-128"/>
                <a:ea typeface="メイリオ" panose="020B0604030504040204" pitchFamily="50" charset="-128"/>
              </a:rPr>
              <a:t>開催時間</a:t>
            </a:r>
            <a:endParaRPr lang="en-US" altLang="ja-JP" sz="800" b="1"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ご指定のお時間にて実施</a:t>
            </a:r>
            <a:endParaRPr lang="en-US" altLang="ja-JP" sz="800" b="1"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対象</a:t>
            </a:r>
            <a:endParaRPr lang="en-US" altLang="ja-JP" sz="800" b="1"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中学生・高校生</a:t>
            </a:r>
            <a:endParaRPr lang="en-US" altLang="ja-JP" sz="80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定員</a:t>
            </a:r>
            <a:endParaRPr lang="en-US" altLang="ja-JP" sz="800" b="1"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最大</a:t>
            </a:r>
            <a:r>
              <a:rPr lang="en-US" altLang="ja-JP" sz="800" dirty="0">
                <a:latin typeface="メイリオ" panose="020B0604030504040204" pitchFamily="50" charset="-128"/>
                <a:ea typeface="メイリオ" panose="020B0604030504040204" pitchFamily="50" charset="-128"/>
              </a:rPr>
              <a:t>198</a:t>
            </a:r>
            <a:r>
              <a:rPr lang="ja-JP" altLang="en-US" sz="800" dirty="0">
                <a:latin typeface="メイリオ" panose="020B0604030504040204" pitchFamily="50" charset="-128"/>
                <a:ea typeface="メイリオ" panose="020B0604030504040204" pitchFamily="50" charset="-128"/>
              </a:rPr>
              <a:t>名</a:t>
            </a:r>
            <a:r>
              <a:rPr lang="en-US" altLang="ja-JP" sz="800" dirty="0">
                <a:latin typeface="メイリオ" panose="020B0604030504040204" pitchFamily="50" charset="-128"/>
                <a:ea typeface="メイリオ" panose="020B0604030504040204" pitchFamily="50" charset="-128"/>
              </a:rPr>
              <a:t>(1</a:t>
            </a:r>
            <a:r>
              <a:rPr lang="ja-JP" altLang="en-US" sz="800" dirty="0">
                <a:latin typeface="メイリオ" panose="020B0604030504040204" pitchFamily="50" charset="-128"/>
                <a:ea typeface="メイリオ" panose="020B0604030504040204" pitchFamily="50" charset="-128"/>
              </a:rPr>
              <a:t>会場につき</a:t>
            </a:r>
            <a:r>
              <a:rPr lang="en-US" altLang="ja-JP" sz="800" dirty="0">
                <a:latin typeface="メイリオ" panose="020B0604030504040204" pitchFamily="50" charset="-128"/>
                <a:ea typeface="メイリオ" panose="020B0604030504040204" pitchFamily="50" charset="-128"/>
              </a:rPr>
              <a:t>)</a:t>
            </a:r>
            <a:endParaRPr lang="ja-JP" altLang="en-US" sz="800" dirty="0">
              <a:latin typeface="メイリオ" panose="020B0604030504040204" pitchFamily="50" charset="-128"/>
              <a:ea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料金</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１泊２食</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平日　</a:t>
            </a:r>
            <a:r>
              <a:rPr lang="en-US" altLang="ja-JP" sz="800" dirty="0">
                <a:latin typeface="メイリオ" panose="020B0604030504040204" pitchFamily="50" charset="-128"/>
                <a:ea typeface="メイリオ" panose="020B0604030504040204" pitchFamily="50" charset="-128"/>
              </a:rPr>
              <a:t>\16,830</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 \18,480</a:t>
            </a:r>
          </a:p>
          <a:p>
            <a:r>
              <a:rPr lang="en-US" altLang="ja-JP" sz="800" dirty="0">
                <a:latin typeface="メイリオ" panose="020B0604030504040204" pitchFamily="50" charset="-128"/>
                <a:ea typeface="メイリオ" panose="020B0604030504040204" pitchFamily="50" charset="-128"/>
              </a:rPr>
              <a:t> 1</a:t>
            </a:r>
            <a:r>
              <a:rPr lang="ja-JP" altLang="en-US" sz="800" dirty="0">
                <a:latin typeface="メイリオ" panose="020B0604030504040204" pitchFamily="50" charset="-128"/>
                <a:ea typeface="メイリオ" panose="020B0604030504040204" pitchFamily="50" charset="-128"/>
              </a:rPr>
              <a:t>泊</a:t>
            </a:r>
            <a:r>
              <a:rPr lang="en-US" altLang="ja-JP" sz="800" dirty="0">
                <a:latin typeface="メイリオ" panose="020B0604030504040204" pitchFamily="50" charset="-128"/>
                <a:ea typeface="メイリオ" panose="020B0604030504040204" pitchFamily="50" charset="-128"/>
              </a:rPr>
              <a:t>2</a:t>
            </a:r>
            <a:r>
              <a:rPr lang="ja-JP" altLang="en-US" sz="800" dirty="0">
                <a:latin typeface="メイリオ" panose="020B0604030504040204" pitchFamily="50" charset="-128"/>
                <a:ea typeface="メイリオ" panose="020B0604030504040204" pitchFamily="50" charset="-128"/>
              </a:rPr>
              <a:t>食</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休前日　</a:t>
            </a:r>
            <a:r>
              <a:rPr lang="en-US" altLang="ja-JP" sz="800" dirty="0">
                <a:latin typeface="メイリオ" panose="020B0604030504040204" pitchFamily="50" charset="-128"/>
                <a:ea typeface="メイリオ" panose="020B0604030504040204" pitchFamily="50" charset="-128"/>
              </a:rPr>
              <a:t> \17,930</a:t>
            </a:r>
            <a:r>
              <a:rPr lang="ja-JP" altLang="en-US" sz="800" dirty="0">
                <a:latin typeface="メイリオ" panose="020B0604030504040204" pitchFamily="50" charset="-128"/>
                <a:ea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rPr>
              <a:t> \19,580</a:t>
            </a:r>
          </a:p>
          <a:p>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いずれも税・サービス料込</a:t>
            </a:r>
            <a:endParaRPr lang="en-US" altLang="ja-JP" sz="700" dirty="0">
              <a:latin typeface="メイリオ" panose="020B0604030504040204" pitchFamily="50" charset="-128"/>
              <a:ea typeface="メイリオ" panose="020B0604030504040204" pitchFamily="50" charset="-128"/>
            </a:endParaRPr>
          </a:p>
        </p:txBody>
      </p:sp>
      <p:sp>
        <p:nvSpPr>
          <p:cNvPr id="139" name="テキスト ボックス 138">
            <a:extLst>
              <a:ext uri="{FF2B5EF4-FFF2-40B4-BE49-F238E27FC236}">
                <a16:creationId xmlns:a16="http://schemas.microsoft.com/office/drawing/2014/main" id="{F315A98E-B490-42EC-A3CD-CF23318233F8}"/>
              </a:ext>
            </a:extLst>
          </p:cNvPr>
          <p:cNvSpPr txBox="1"/>
          <p:nvPr/>
        </p:nvSpPr>
        <p:spPr>
          <a:xfrm>
            <a:off x="215174" y="6123955"/>
            <a:ext cx="1779762" cy="830997"/>
          </a:xfrm>
          <a:prstGeom prst="rect">
            <a:avLst/>
          </a:prstGeom>
          <a:noFill/>
        </p:spPr>
        <p:txBody>
          <a:bodyPr wrap="square">
            <a:spAutoFit/>
          </a:bodyPr>
          <a:lstStyle/>
          <a:p>
            <a:r>
              <a:rPr lang="en-US" altLang="ja-JP" sz="800" dirty="0">
                <a:latin typeface="メイリオ" panose="020B0604030504040204" pitchFamily="50" charset="-128"/>
                <a:ea typeface="メイリオ" panose="020B0604030504040204" pitchFamily="50" charset="-128"/>
              </a:rPr>
              <a:t>TEL</a:t>
            </a: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:045-223-2288</a:t>
            </a: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予約：要　</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駐車場（バス）：</a:t>
            </a:r>
            <a:r>
              <a:rPr lang="en-US" altLang="ja-JP" sz="800" dirty="0">
                <a:latin typeface="メイリオ" panose="020B0604030504040204" pitchFamily="50" charset="-128"/>
                <a:ea typeface="メイリオ" panose="020B0604030504040204" pitchFamily="50" charset="-128"/>
              </a:rPr>
              <a:t>P40</a:t>
            </a:r>
            <a:r>
              <a:rPr lang="ja-JP" altLang="en-US" sz="800" dirty="0">
                <a:latin typeface="メイリオ" panose="020B0604030504040204" pitchFamily="50" charset="-128"/>
                <a:ea typeface="メイリオ" panose="020B0604030504040204" pitchFamily="50" charset="-128"/>
              </a:rPr>
              <a:t>台</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（パシフィコ横浜駐車場）</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住所：横浜市西区みなとみらい</a:t>
            </a:r>
            <a:endParaRPr lang="en-US" altLang="ja-JP" sz="800" dirty="0">
              <a:latin typeface="メイリオ" panose="020B0604030504040204" pitchFamily="50" charset="-128"/>
              <a:ea typeface="メイリオ" panose="020B0604030504040204" pitchFamily="50" charset="-128"/>
            </a:endParaRPr>
          </a:p>
          <a:p>
            <a:r>
              <a:rPr lang="en-US" altLang="ja-JP" sz="8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　１丁目１−１</a:t>
            </a:r>
            <a:endParaRPr lang="en-US" altLang="ja-JP" sz="800" dirty="0">
              <a:latin typeface="メイリオ" panose="020B0604030504040204" pitchFamily="50" charset="-128"/>
              <a:ea typeface="メイリオ" panose="020B0604030504040204" pitchFamily="50" charset="-128"/>
            </a:endParaRPr>
          </a:p>
        </p:txBody>
      </p:sp>
      <p:sp>
        <p:nvSpPr>
          <p:cNvPr id="99" name="正方形/長方形 98">
            <a:extLst>
              <a:ext uri="{FF2B5EF4-FFF2-40B4-BE49-F238E27FC236}">
                <a16:creationId xmlns:a16="http://schemas.microsoft.com/office/drawing/2014/main" id="{27270A35-D60A-4FF5-99DE-4216EF2C70B1}"/>
              </a:ext>
            </a:extLst>
          </p:cNvPr>
          <p:cNvSpPr/>
          <p:nvPr/>
        </p:nvSpPr>
        <p:spPr>
          <a:xfrm>
            <a:off x="8307618" y="4219257"/>
            <a:ext cx="1879200" cy="1970133"/>
          </a:xfrm>
          <a:prstGeom prst="rect">
            <a:avLst/>
          </a:prstGeom>
          <a:blipFill dpi="0" rotWithShape="1">
            <a:blip r:embed="rId17">
              <a:alphaModFix amt="60000"/>
              <a:extLst>
                <a:ext uri="{28A0092B-C50C-407E-A947-70E740481C1C}">
                  <a14:useLocalDpi xmlns:a14="http://schemas.microsoft.com/office/drawing/2010/main"/>
                </a:ext>
              </a:extLst>
            </a:blip>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33" name="テキスト ボックス 132">
            <a:extLst>
              <a:ext uri="{FF2B5EF4-FFF2-40B4-BE49-F238E27FC236}">
                <a16:creationId xmlns:a16="http://schemas.microsoft.com/office/drawing/2014/main" id="{68BBC3FB-A83E-481E-BE03-F2F23AFF16D4}"/>
              </a:ext>
            </a:extLst>
          </p:cNvPr>
          <p:cNvSpPr txBox="1"/>
          <p:nvPr/>
        </p:nvSpPr>
        <p:spPr>
          <a:xfrm>
            <a:off x="8299155" y="4314276"/>
            <a:ext cx="2012835" cy="1661993"/>
          </a:xfrm>
          <a:prstGeom prst="rect">
            <a:avLst/>
          </a:prstGeom>
          <a:noFill/>
        </p:spPr>
        <p:txBody>
          <a:bodyPr wrap="square">
            <a:spAutoFit/>
          </a:bodyPr>
          <a:lstStyle/>
          <a:p>
            <a:r>
              <a:rPr lang="ja-JP" altLang="en-US" sz="800" b="1" dirty="0">
                <a:latin typeface="メイリオ" panose="020B0604030504040204" pitchFamily="50" charset="-128"/>
                <a:ea typeface="メイリオ" panose="020B0604030504040204" pitchFamily="50" charset="-128"/>
              </a:rPr>
              <a:t>開催時間</a:t>
            </a:r>
            <a:endParaRPr lang="en-US" altLang="ja-JP" sz="800" b="1"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ランチ</a:t>
            </a:r>
            <a:r>
              <a:rPr lang="en-US" altLang="ja-JP" sz="800" dirty="0">
                <a:latin typeface="メイリオ" panose="020B0604030504040204" pitchFamily="50" charset="-128"/>
                <a:ea typeface="メイリオ" panose="020B0604030504040204" pitchFamily="50" charset="-128"/>
              </a:rPr>
              <a:t>11:30</a:t>
            </a: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rPr>
              <a:t>ディナー</a:t>
            </a:r>
            <a:r>
              <a:rPr lang="en-US" altLang="ja-JP" sz="800" dirty="0">
                <a:latin typeface="メイリオ" panose="020B0604030504040204" pitchFamily="50" charset="-128"/>
                <a:ea typeface="メイリオ" panose="020B0604030504040204" pitchFamily="50" charset="-128"/>
              </a:rPr>
              <a:t>17:00</a:t>
            </a: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対象</a:t>
            </a:r>
            <a:endParaRPr lang="en-US" altLang="ja-JP" sz="800" b="1"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学生限定</a:t>
            </a:r>
          </a:p>
          <a:p>
            <a:endParaRPr lang="ja-JP" altLang="en-US" sz="800"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料金</a:t>
            </a:r>
            <a:endParaRPr lang="en-US" altLang="ja-JP" sz="800" b="1"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ランチ　　</a:t>
            </a:r>
            <a:r>
              <a:rPr lang="en-US" altLang="ja-JP" sz="800" dirty="0">
                <a:latin typeface="メイリオ" panose="020B0604030504040204" pitchFamily="50" charset="-128"/>
                <a:ea typeface="メイリオ" panose="020B0604030504040204" pitchFamily="50" charset="-128"/>
              </a:rPr>
              <a:t>4,180</a:t>
            </a:r>
            <a:r>
              <a:rPr lang="ja-JP" altLang="en-US" sz="800" dirty="0">
                <a:latin typeface="メイリオ" panose="020B0604030504040204" pitchFamily="50" charset="-128"/>
                <a:ea typeface="メイリオ" panose="020B0604030504040204" pitchFamily="50" charset="-128"/>
              </a:rPr>
              <a:t>円</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ディナー　</a:t>
            </a:r>
            <a:r>
              <a:rPr lang="en-US" altLang="ja-JP" sz="800" dirty="0">
                <a:latin typeface="メイリオ" panose="020B0604030504040204" pitchFamily="50" charset="-128"/>
                <a:ea typeface="メイリオ" panose="020B0604030504040204" pitchFamily="50" charset="-128"/>
              </a:rPr>
              <a:t>5,500</a:t>
            </a:r>
            <a:r>
              <a:rPr lang="ja-JP" altLang="en-US" sz="800" dirty="0">
                <a:latin typeface="メイリオ" panose="020B0604030504040204" pitchFamily="50" charset="-128"/>
                <a:ea typeface="メイリオ" panose="020B0604030504040204" pitchFamily="50" charset="-128"/>
              </a:rPr>
              <a:t>円</a:t>
            </a:r>
            <a:endParaRPr lang="en-US" altLang="ja-JP" sz="800" dirty="0">
              <a:latin typeface="メイリオ" panose="020B0604030504040204" pitchFamily="50" charset="-128"/>
              <a:ea typeface="メイリオ" panose="020B0604030504040204" pitchFamily="50" charset="-128"/>
            </a:endParaRPr>
          </a:p>
          <a:p>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サービス料・会場使用料・税金込み</a:t>
            </a:r>
            <a:endParaRPr lang="en-US" altLang="ja-JP" sz="700" dirty="0">
              <a:latin typeface="メイリオ" panose="020B0604030504040204" pitchFamily="50" charset="-128"/>
              <a:ea typeface="メイリオ" panose="020B0604030504040204" pitchFamily="50" charset="-128"/>
            </a:endParaRPr>
          </a:p>
          <a:p>
            <a:endParaRPr lang="en-US" altLang="ja-JP" sz="700"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会場</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重慶飯店新館（ローズホテル横浜内）</a:t>
            </a:r>
            <a:endParaRPr lang="en-US" altLang="ja-JP" sz="800" dirty="0">
              <a:latin typeface="メイリオ" panose="020B0604030504040204" pitchFamily="50" charset="-128"/>
              <a:ea typeface="メイリオ" panose="020B0604030504040204" pitchFamily="50" charset="-128"/>
            </a:endParaRPr>
          </a:p>
        </p:txBody>
      </p:sp>
      <p:grpSp>
        <p:nvGrpSpPr>
          <p:cNvPr id="123" name="グループ化 122">
            <a:extLst>
              <a:ext uri="{FF2B5EF4-FFF2-40B4-BE49-F238E27FC236}">
                <a16:creationId xmlns:a16="http://schemas.microsoft.com/office/drawing/2014/main" id="{5F538119-E1A3-4CDD-9A17-D86D23ECFADE}"/>
              </a:ext>
            </a:extLst>
          </p:cNvPr>
          <p:cNvGrpSpPr/>
          <p:nvPr/>
        </p:nvGrpSpPr>
        <p:grpSpPr>
          <a:xfrm>
            <a:off x="2186359" y="999435"/>
            <a:ext cx="585388" cy="585387"/>
            <a:chOff x="-1059750" y="1817367"/>
            <a:chExt cx="984557" cy="984557"/>
          </a:xfrm>
        </p:grpSpPr>
        <p:grpSp>
          <p:nvGrpSpPr>
            <p:cNvPr id="124" name="グループ化 123">
              <a:extLst>
                <a:ext uri="{FF2B5EF4-FFF2-40B4-BE49-F238E27FC236}">
                  <a16:creationId xmlns:a16="http://schemas.microsoft.com/office/drawing/2014/main" id="{F44CAB96-5846-4166-9289-3F2E3B296602}"/>
                </a:ext>
              </a:extLst>
            </p:cNvPr>
            <p:cNvGrpSpPr/>
            <p:nvPr/>
          </p:nvGrpSpPr>
          <p:grpSpPr>
            <a:xfrm>
              <a:off x="-1059750" y="1817367"/>
              <a:ext cx="984557" cy="984557"/>
              <a:chOff x="-1059750" y="1817367"/>
              <a:chExt cx="984557" cy="984557"/>
            </a:xfrm>
          </p:grpSpPr>
          <p:sp>
            <p:nvSpPr>
              <p:cNvPr id="130" name="楕円 129">
                <a:extLst>
                  <a:ext uri="{FF2B5EF4-FFF2-40B4-BE49-F238E27FC236}">
                    <a16:creationId xmlns:a16="http://schemas.microsoft.com/office/drawing/2014/main" id="{DC1CEDBD-888F-4950-B66D-9604B325FA9B}"/>
                  </a:ext>
                </a:extLst>
              </p:cNvPr>
              <p:cNvSpPr/>
              <p:nvPr/>
            </p:nvSpPr>
            <p:spPr>
              <a:xfrm>
                <a:off x="-977680" y="1898801"/>
                <a:ext cx="821691" cy="821691"/>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1" name="楕円 140">
                <a:extLst>
                  <a:ext uri="{FF2B5EF4-FFF2-40B4-BE49-F238E27FC236}">
                    <a16:creationId xmlns:a16="http://schemas.microsoft.com/office/drawing/2014/main" id="{2F811DDC-C4AF-45AE-8968-BBB1DEC1234F}"/>
                  </a:ext>
                </a:extLst>
              </p:cNvPr>
              <p:cNvSpPr/>
              <p:nvPr/>
            </p:nvSpPr>
            <p:spPr>
              <a:xfrm>
                <a:off x="-1059750" y="1817367"/>
                <a:ext cx="984557" cy="984557"/>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129" name="テキスト ボックス 128">
              <a:extLst>
                <a:ext uri="{FF2B5EF4-FFF2-40B4-BE49-F238E27FC236}">
                  <a16:creationId xmlns:a16="http://schemas.microsoft.com/office/drawing/2014/main" id="{9717DD8B-5A06-480C-A2EE-B4E0B77FCF5C}"/>
                </a:ext>
              </a:extLst>
            </p:cNvPr>
            <p:cNvSpPr txBox="1"/>
            <p:nvPr/>
          </p:nvSpPr>
          <p:spPr>
            <a:xfrm>
              <a:off x="-967959" y="2004832"/>
              <a:ext cx="795879" cy="776470"/>
            </a:xfrm>
            <a:prstGeom prst="rect">
              <a:avLst/>
            </a:prstGeom>
            <a:noFill/>
          </p:spPr>
          <p:txBody>
            <a:bodyPr wrap="none" rtlCol="0">
              <a:spAutoFit/>
            </a:bodyPr>
            <a:lstStyle/>
            <a:p>
              <a:pPr algn="ctr"/>
              <a:r>
                <a:rPr kumimoji="1" lang="ja-JP" altLang="en-US"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みなと</a:t>
              </a:r>
              <a:endParaRPr kumimoji="1" lang="en-US" altLang="ja-JP"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ja-JP" altLang="en-US"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みらい</a:t>
              </a:r>
              <a:endParaRPr kumimoji="1" lang="en-US" altLang="ja-JP"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en-US" altLang="ja-JP" sz="9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21</a:t>
              </a:r>
              <a:endParaRPr kumimoji="1" lang="ja-JP" altLang="en-US" sz="9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grpSp>
        <p:nvGrpSpPr>
          <p:cNvPr id="142" name="グループ化 141">
            <a:extLst>
              <a:ext uri="{FF2B5EF4-FFF2-40B4-BE49-F238E27FC236}">
                <a16:creationId xmlns:a16="http://schemas.microsoft.com/office/drawing/2014/main" id="{17941E5B-8E3E-4F4C-AA0C-FC6F2CDB321A}"/>
              </a:ext>
            </a:extLst>
          </p:cNvPr>
          <p:cNvGrpSpPr/>
          <p:nvPr/>
        </p:nvGrpSpPr>
        <p:grpSpPr>
          <a:xfrm>
            <a:off x="4175819" y="999435"/>
            <a:ext cx="585388" cy="585387"/>
            <a:chOff x="-1059750" y="1817367"/>
            <a:chExt cx="984557" cy="984557"/>
          </a:xfrm>
        </p:grpSpPr>
        <p:grpSp>
          <p:nvGrpSpPr>
            <p:cNvPr id="143" name="グループ化 142">
              <a:extLst>
                <a:ext uri="{FF2B5EF4-FFF2-40B4-BE49-F238E27FC236}">
                  <a16:creationId xmlns:a16="http://schemas.microsoft.com/office/drawing/2014/main" id="{EE2EAE10-2A52-4834-B06D-1CC618971343}"/>
                </a:ext>
              </a:extLst>
            </p:cNvPr>
            <p:cNvGrpSpPr/>
            <p:nvPr/>
          </p:nvGrpSpPr>
          <p:grpSpPr>
            <a:xfrm>
              <a:off x="-1059750" y="1817367"/>
              <a:ext cx="984557" cy="984557"/>
              <a:chOff x="-1059750" y="1817367"/>
              <a:chExt cx="984557" cy="984557"/>
            </a:xfrm>
          </p:grpSpPr>
          <p:sp>
            <p:nvSpPr>
              <p:cNvPr id="145" name="楕円 144">
                <a:extLst>
                  <a:ext uri="{FF2B5EF4-FFF2-40B4-BE49-F238E27FC236}">
                    <a16:creationId xmlns:a16="http://schemas.microsoft.com/office/drawing/2014/main" id="{DF905700-44C0-4E18-8831-B12E7077259A}"/>
                  </a:ext>
                </a:extLst>
              </p:cNvPr>
              <p:cNvSpPr/>
              <p:nvPr/>
            </p:nvSpPr>
            <p:spPr>
              <a:xfrm>
                <a:off x="-977680" y="1898801"/>
                <a:ext cx="821691" cy="821691"/>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6" name="楕円 145">
                <a:extLst>
                  <a:ext uri="{FF2B5EF4-FFF2-40B4-BE49-F238E27FC236}">
                    <a16:creationId xmlns:a16="http://schemas.microsoft.com/office/drawing/2014/main" id="{9D0DF682-AFF6-445E-B200-7588E0EBCB8B}"/>
                  </a:ext>
                </a:extLst>
              </p:cNvPr>
              <p:cNvSpPr/>
              <p:nvPr/>
            </p:nvSpPr>
            <p:spPr>
              <a:xfrm>
                <a:off x="-1059750" y="1817367"/>
                <a:ext cx="984557" cy="984557"/>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144" name="テキスト ボックス 143">
              <a:extLst>
                <a:ext uri="{FF2B5EF4-FFF2-40B4-BE49-F238E27FC236}">
                  <a16:creationId xmlns:a16="http://schemas.microsoft.com/office/drawing/2014/main" id="{989CC7B6-760A-49FA-9FF1-501A3065BC39}"/>
                </a:ext>
              </a:extLst>
            </p:cNvPr>
            <p:cNvSpPr txBox="1"/>
            <p:nvPr/>
          </p:nvSpPr>
          <p:spPr>
            <a:xfrm>
              <a:off x="-967959" y="2004832"/>
              <a:ext cx="795879" cy="776470"/>
            </a:xfrm>
            <a:prstGeom prst="rect">
              <a:avLst/>
            </a:prstGeom>
            <a:noFill/>
          </p:spPr>
          <p:txBody>
            <a:bodyPr wrap="none" rtlCol="0">
              <a:spAutoFit/>
            </a:bodyPr>
            <a:lstStyle/>
            <a:p>
              <a:pPr algn="ctr"/>
              <a:r>
                <a:rPr kumimoji="1" lang="ja-JP" altLang="en-US"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みなと</a:t>
              </a:r>
              <a:endParaRPr kumimoji="1" lang="en-US" altLang="ja-JP"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ja-JP" altLang="en-US"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みらい</a:t>
              </a:r>
              <a:endParaRPr kumimoji="1" lang="en-US" altLang="ja-JP"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en-US" altLang="ja-JP" sz="9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21</a:t>
              </a:r>
              <a:endParaRPr kumimoji="1" lang="ja-JP" altLang="en-US" sz="9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grpSp>
        <p:nvGrpSpPr>
          <p:cNvPr id="12" name="グループ化 11">
            <a:extLst>
              <a:ext uri="{FF2B5EF4-FFF2-40B4-BE49-F238E27FC236}">
                <a16:creationId xmlns:a16="http://schemas.microsoft.com/office/drawing/2014/main" id="{F98CD26E-361F-440D-ABD2-F799DDF6633C}"/>
              </a:ext>
            </a:extLst>
          </p:cNvPr>
          <p:cNvGrpSpPr/>
          <p:nvPr/>
        </p:nvGrpSpPr>
        <p:grpSpPr>
          <a:xfrm>
            <a:off x="231111" y="6968136"/>
            <a:ext cx="1767518" cy="417711"/>
            <a:chOff x="279681" y="6730804"/>
            <a:chExt cx="1767518" cy="417711"/>
          </a:xfrm>
        </p:grpSpPr>
        <p:sp>
          <p:nvSpPr>
            <p:cNvPr id="63" name="正方形/長方形 62">
              <a:extLst>
                <a:ext uri="{FF2B5EF4-FFF2-40B4-BE49-F238E27FC236}">
                  <a16:creationId xmlns:a16="http://schemas.microsoft.com/office/drawing/2014/main" id="{FE6A73A4-8A9D-4B51-9733-360F2F9AE64A}"/>
                </a:ext>
              </a:extLst>
            </p:cNvPr>
            <p:cNvSpPr/>
            <p:nvPr/>
          </p:nvSpPr>
          <p:spPr>
            <a:xfrm>
              <a:off x="355717" y="6735531"/>
              <a:ext cx="1691482" cy="186941"/>
            </a:xfrm>
            <a:prstGeom prst="rect">
              <a:avLst/>
            </a:prstGeom>
            <a:solidFill>
              <a:schemeClr val="bg1"/>
            </a:solidFill>
            <a:ln>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FF0000"/>
                  </a:solidFill>
                  <a:latin typeface="メイリオ" panose="020B0604030504040204" pitchFamily="50" charset="-128"/>
                  <a:ea typeface="メイリオ" panose="020B0604030504040204" pitchFamily="50" charset="-128"/>
                </a:rPr>
                <a:t>       </a:t>
              </a:r>
              <a:endParaRPr kumimoji="1"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05" name="正方形/長方形 104">
              <a:extLst>
                <a:ext uri="{FF2B5EF4-FFF2-40B4-BE49-F238E27FC236}">
                  <a16:creationId xmlns:a16="http://schemas.microsoft.com/office/drawing/2014/main" id="{1231019C-7992-4807-BFBD-0FF774C7EEDA}"/>
                </a:ext>
              </a:extLst>
            </p:cNvPr>
            <p:cNvSpPr/>
            <p:nvPr/>
          </p:nvSpPr>
          <p:spPr>
            <a:xfrm>
              <a:off x="355717" y="6922472"/>
              <a:ext cx="1691482" cy="186941"/>
            </a:xfrm>
            <a:prstGeom prst="rect">
              <a:avLst/>
            </a:prstGeom>
            <a:solidFill>
              <a:schemeClr val="bg1"/>
            </a:solidFill>
            <a:ln>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FF0000"/>
                  </a:solidFill>
                  <a:latin typeface="メイリオ" panose="020B0604030504040204" pitchFamily="50" charset="-128"/>
                  <a:ea typeface="メイリオ" panose="020B0604030504040204" pitchFamily="50" charset="-128"/>
                </a:rPr>
                <a:t>       </a:t>
              </a:r>
              <a:endParaRPr kumimoji="1"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2" name="矢印: 五方向 1">
              <a:extLst>
                <a:ext uri="{FF2B5EF4-FFF2-40B4-BE49-F238E27FC236}">
                  <a16:creationId xmlns:a16="http://schemas.microsoft.com/office/drawing/2014/main" id="{C2237C2E-43C5-4F46-9027-5220F0C10AA5}"/>
                </a:ext>
              </a:extLst>
            </p:cNvPr>
            <p:cNvSpPr/>
            <p:nvPr/>
          </p:nvSpPr>
          <p:spPr>
            <a:xfrm>
              <a:off x="353774" y="6736807"/>
              <a:ext cx="569947" cy="187200"/>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solidFill>
                  <a:srgbClr val="F96161"/>
                </a:solidFill>
                <a:latin typeface="メイリオ" panose="020B0604030504040204" pitchFamily="50" charset="-128"/>
                <a:ea typeface="メイリオ" panose="020B0604030504040204" pitchFamily="50" charset="-128"/>
              </a:endParaRPr>
            </a:p>
          </p:txBody>
        </p:sp>
        <p:sp>
          <p:nvSpPr>
            <p:cNvPr id="107" name="矢印: 五方向 106">
              <a:extLst>
                <a:ext uri="{FF2B5EF4-FFF2-40B4-BE49-F238E27FC236}">
                  <a16:creationId xmlns:a16="http://schemas.microsoft.com/office/drawing/2014/main" id="{6AB09766-C569-4F17-B948-267F36878734}"/>
                </a:ext>
              </a:extLst>
            </p:cNvPr>
            <p:cNvSpPr/>
            <p:nvPr/>
          </p:nvSpPr>
          <p:spPr>
            <a:xfrm>
              <a:off x="353774" y="6917782"/>
              <a:ext cx="569947" cy="187200"/>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7" name="テキスト ボックス 146">
              <a:extLst>
                <a:ext uri="{FF2B5EF4-FFF2-40B4-BE49-F238E27FC236}">
                  <a16:creationId xmlns:a16="http://schemas.microsoft.com/office/drawing/2014/main" id="{92A09B2F-FE95-44C3-B85D-B600268CC819}"/>
                </a:ext>
              </a:extLst>
            </p:cNvPr>
            <p:cNvSpPr txBox="1"/>
            <p:nvPr/>
          </p:nvSpPr>
          <p:spPr>
            <a:xfrm>
              <a:off x="286175" y="6730804"/>
              <a:ext cx="656394" cy="215444"/>
            </a:xfrm>
            <a:prstGeom prst="rect">
              <a:avLst/>
            </a:prstGeom>
            <a:noFill/>
          </p:spPr>
          <p:txBody>
            <a:bodyPr wrap="square">
              <a:spAutoFit/>
            </a:bodyPr>
            <a:lstStyle/>
            <a:p>
              <a:pPr algn="ctr"/>
              <a:r>
                <a:rPr kumimoji="1" lang="ja-JP" altLang="en-US" sz="800" dirty="0">
                  <a:solidFill>
                    <a:srgbClr val="F96161"/>
                  </a:solidFill>
                  <a:latin typeface="メイリオ" panose="020B0604030504040204" pitchFamily="50" charset="-128"/>
                  <a:ea typeface="メイリオ" panose="020B0604030504040204" pitchFamily="50" charset="-128"/>
                </a:rPr>
                <a:t>目安時間</a:t>
              </a:r>
            </a:p>
          </p:txBody>
        </p:sp>
        <p:sp>
          <p:nvSpPr>
            <p:cNvPr id="148" name="テキスト ボックス 147">
              <a:extLst>
                <a:ext uri="{FF2B5EF4-FFF2-40B4-BE49-F238E27FC236}">
                  <a16:creationId xmlns:a16="http://schemas.microsoft.com/office/drawing/2014/main" id="{EDC972D1-5C51-407E-822D-BED8520BF5E1}"/>
                </a:ext>
              </a:extLst>
            </p:cNvPr>
            <p:cNvSpPr txBox="1"/>
            <p:nvPr/>
          </p:nvSpPr>
          <p:spPr>
            <a:xfrm>
              <a:off x="279681" y="6903296"/>
              <a:ext cx="656394" cy="215444"/>
            </a:xfrm>
            <a:prstGeom prst="rect">
              <a:avLst/>
            </a:prstGeom>
            <a:noFill/>
          </p:spPr>
          <p:txBody>
            <a:bodyPr wrap="square">
              <a:spAutoFit/>
            </a:bodyPr>
            <a:lstStyle/>
            <a:p>
              <a:pPr algn="ctr"/>
              <a:r>
                <a:rPr kumimoji="1" lang="ja-JP" altLang="en-US" sz="800" dirty="0">
                  <a:solidFill>
                    <a:srgbClr val="F96161"/>
                  </a:solidFill>
                  <a:latin typeface="メイリオ" panose="020B0604030504040204" pitchFamily="50" charset="-128"/>
                  <a:ea typeface="メイリオ" panose="020B0604030504040204" pitchFamily="50" charset="-128"/>
                </a:rPr>
                <a:t>人数</a:t>
              </a:r>
            </a:p>
          </p:txBody>
        </p:sp>
        <p:sp>
          <p:nvSpPr>
            <p:cNvPr id="149" name="テキスト ボックス 148">
              <a:extLst>
                <a:ext uri="{FF2B5EF4-FFF2-40B4-BE49-F238E27FC236}">
                  <a16:creationId xmlns:a16="http://schemas.microsoft.com/office/drawing/2014/main" id="{8ADFBA0D-BD67-447C-92C5-3F48ECDEDAD3}"/>
                </a:ext>
              </a:extLst>
            </p:cNvPr>
            <p:cNvSpPr txBox="1"/>
            <p:nvPr/>
          </p:nvSpPr>
          <p:spPr>
            <a:xfrm>
              <a:off x="973700" y="6917683"/>
              <a:ext cx="910440" cy="230832"/>
            </a:xfrm>
            <a:prstGeom prst="rect">
              <a:avLst/>
            </a:prstGeom>
            <a:noFill/>
          </p:spPr>
          <p:txBody>
            <a:bodyPr wrap="square">
              <a:spAutoFit/>
            </a:bodyPr>
            <a:lstStyle/>
            <a:p>
              <a:r>
                <a:rPr kumimoji="1" lang="en-US" altLang="ja-JP" sz="900" dirty="0">
                  <a:solidFill>
                    <a:srgbClr val="FF0000"/>
                  </a:solidFill>
                  <a:latin typeface="メイリオ" panose="020B0604030504040204" pitchFamily="50" charset="-128"/>
                  <a:ea typeface="メイリオ" panose="020B0604030504040204" pitchFamily="50" charset="-128"/>
                </a:rPr>
                <a:t>20</a:t>
              </a:r>
              <a:r>
                <a:rPr kumimoji="1" lang="ja-JP" altLang="en-US" sz="900" dirty="0">
                  <a:solidFill>
                    <a:srgbClr val="FF0000"/>
                  </a:solidFill>
                  <a:latin typeface="メイリオ" panose="020B0604030504040204" pitchFamily="50" charset="-128"/>
                  <a:ea typeface="メイリオ" panose="020B0604030504040204" pitchFamily="50" charset="-128"/>
                </a:rPr>
                <a:t>人～</a:t>
              </a:r>
              <a:r>
                <a:rPr kumimoji="1" lang="en-US" altLang="ja-JP" sz="900" dirty="0">
                  <a:solidFill>
                    <a:srgbClr val="FF0000"/>
                  </a:solidFill>
                  <a:latin typeface="メイリオ" panose="020B0604030504040204" pitchFamily="50" charset="-128"/>
                  <a:ea typeface="メイリオ" panose="020B0604030504040204" pitchFamily="50" charset="-128"/>
                </a:rPr>
                <a:t>350</a:t>
              </a:r>
              <a:r>
                <a:rPr kumimoji="1" lang="ja-JP" altLang="en-US" sz="900" dirty="0">
                  <a:solidFill>
                    <a:srgbClr val="FF0000"/>
                  </a:solidFill>
                  <a:latin typeface="メイリオ" panose="020B0604030504040204" pitchFamily="50" charset="-128"/>
                  <a:ea typeface="メイリオ" panose="020B0604030504040204" pitchFamily="50" charset="-128"/>
                </a:rPr>
                <a:t>人</a:t>
              </a:r>
              <a:endParaRPr lang="ja-JP" altLang="en-US" sz="900" dirty="0">
                <a:latin typeface="メイリオ" panose="020B0604030504040204" pitchFamily="50" charset="-128"/>
                <a:ea typeface="メイリオ" panose="020B0604030504040204" pitchFamily="50" charset="-128"/>
              </a:endParaRPr>
            </a:p>
          </p:txBody>
        </p:sp>
        <p:sp>
          <p:nvSpPr>
            <p:cNvPr id="150" name="テキスト ボックス 149">
              <a:extLst>
                <a:ext uri="{FF2B5EF4-FFF2-40B4-BE49-F238E27FC236}">
                  <a16:creationId xmlns:a16="http://schemas.microsoft.com/office/drawing/2014/main" id="{276B6287-5DB9-466F-8ACC-79FFAF4D7218}"/>
                </a:ext>
              </a:extLst>
            </p:cNvPr>
            <p:cNvSpPr txBox="1"/>
            <p:nvPr/>
          </p:nvSpPr>
          <p:spPr>
            <a:xfrm>
              <a:off x="1131969" y="6738895"/>
              <a:ext cx="519422" cy="230832"/>
            </a:xfrm>
            <a:prstGeom prst="rect">
              <a:avLst/>
            </a:prstGeom>
            <a:noFill/>
          </p:spPr>
          <p:txBody>
            <a:bodyPr wrap="square">
              <a:spAutoFit/>
            </a:bodyPr>
            <a:lstStyle/>
            <a:p>
              <a:r>
                <a:rPr kumimoji="1" lang="en-US" altLang="ja-JP" sz="900" dirty="0">
                  <a:solidFill>
                    <a:srgbClr val="FF0000"/>
                  </a:solidFill>
                  <a:latin typeface="メイリオ" panose="020B0604030504040204" pitchFamily="50" charset="-128"/>
                  <a:ea typeface="メイリオ" panose="020B0604030504040204" pitchFamily="50" charset="-128"/>
                </a:rPr>
                <a:t>2</a:t>
              </a:r>
              <a:r>
                <a:rPr kumimoji="1" lang="ja-JP" altLang="en-US" sz="900" dirty="0">
                  <a:solidFill>
                    <a:srgbClr val="FF0000"/>
                  </a:solidFill>
                  <a:latin typeface="メイリオ" panose="020B0604030504040204" pitchFamily="50" charset="-128"/>
                  <a:ea typeface="メイリオ" panose="020B0604030504040204" pitchFamily="50" charset="-128"/>
                </a:rPr>
                <a:t>時間</a:t>
              </a:r>
              <a:endParaRPr lang="ja-JP" altLang="en-US" sz="900" dirty="0">
                <a:latin typeface="メイリオ" panose="020B0604030504040204" pitchFamily="50" charset="-128"/>
                <a:ea typeface="メイリオ" panose="020B0604030504040204" pitchFamily="50" charset="-128"/>
              </a:endParaRPr>
            </a:p>
          </p:txBody>
        </p:sp>
      </p:grpSp>
      <p:grpSp>
        <p:nvGrpSpPr>
          <p:cNvPr id="14" name="グループ化 13">
            <a:extLst>
              <a:ext uri="{FF2B5EF4-FFF2-40B4-BE49-F238E27FC236}">
                <a16:creationId xmlns:a16="http://schemas.microsoft.com/office/drawing/2014/main" id="{D080E96A-34EA-4908-9143-62F66089959D}"/>
              </a:ext>
            </a:extLst>
          </p:cNvPr>
          <p:cNvGrpSpPr/>
          <p:nvPr/>
        </p:nvGrpSpPr>
        <p:grpSpPr>
          <a:xfrm>
            <a:off x="2211729" y="6941242"/>
            <a:ext cx="1767518" cy="417711"/>
            <a:chOff x="2270406" y="6740329"/>
            <a:chExt cx="1767518" cy="417711"/>
          </a:xfrm>
        </p:grpSpPr>
        <p:sp>
          <p:nvSpPr>
            <p:cNvPr id="151" name="正方形/長方形 150">
              <a:extLst>
                <a:ext uri="{FF2B5EF4-FFF2-40B4-BE49-F238E27FC236}">
                  <a16:creationId xmlns:a16="http://schemas.microsoft.com/office/drawing/2014/main" id="{9530514E-D527-4E02-8849-7A8A6EFF6317}"/>
                </a:ext>
              </a:extLst>
            </p:cNvPr>
            <p:cNvSpPr/>
            <p:nvPr/>
          </p:nvSpPr>
          <p:spPr>
            <a:xfrm>
              <a:off x="2346442" y="6745056"/>
              <a:ext cx="1691482" cy="186941"/>
            </a:xfrm>
            <a:prstGeom prst="rect">
              <a:avLst/>
            </a:prstGeom>
            <a:solidFill>
              <a:schemeClr val="bg1"/>
            </a:solidFill>
            <a:ln>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FF0000"/>
                  </a:solidFill>
                  <a:latin typeface="メイリオ" panose="020B0604030504040204" pitchFamily="50" charset="-128"/>
                  <a:ea typeface="メイリオ" panose="020B0604030504040204" pitchFamily="50" charset="-128"/>
                </a:rPr>
                <a:t>       </a:t>
              </a:r>
              <a:endParaRPr kumimoji="1"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52" name="正方形/長方形 151">
              <a:extLst>
                <a:ext uri="{FF2B5EF4-FFF2-40B4-BE49-F238E27FC236}">
                  <a16:creationId xmlns:a16="http://schemas.microsoft.com/office/drawing/2014/main" id="{52F2EAB7-8BCE-4BF6-9250-C14F88373E2D}"/>
                </a:ext>
              </a:extLst>
            </p:cNvPr>
            <p:cNvSpPr/>
            <p:nvPr/>
          </p:nvSpPr>
          <p:spPr>
            <a:xfrm>
              <a:off x="2346442" y="6931997"/>
              <a:ext cx="1691482" cy="186941"/>
            </a:xfrm>
            <a:prstGeom prst="rect">
              <a:avLst/>
            </a:prstGeom>
            <a:solidFill>
              <a:schemeClr val="bg1"/>
            </a:solidFill>
            <a:ln>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FF0000"/>
                  </a:solidFill>
                  <a:latin typeface="メイリオ" panose="020B0604030504040204" pitchFamily="50" charset="-128"/>
                  <a:ea typeface="メイリオ" panose="020B0604030504040204" pitchFamily="50" charset="-128"/>
                </a:rPr>
                <a:t>       </a:t>
              </a:r>
              <a:endParaRPr kumimoji="1"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53" name="矢印: 五方向 152">
              <a:extLst>
                <a:ext uri="{FF2B5EF4-FFF2-40B4-BE49-F238E27FC236}">
                  <a16:creationId xmlns:a16="http://schemas.microsoft.com/office/drawing/2014/main" id="{086625A0-AB52-4C57-90E6-6ADFE09AE77C}"/>
                </a:ext>
              </a:extLst>
            </p:cNvPr>
            <p:cNvSpPr/>
            <p:nvPr/>
          </p:nvSpPr>
          <p:spPr>
            <a:xfrm>
              <a:off x="2344499" y="6746332"/>
              <a:ext cx="569947" cy="187200"/>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solidFill>
                  <a:srgbClr val="F96161"/>
                </a:solidFill>
                <a:latin typeface="メイリオ" panose="020B0604030504040204" pitchFamily="50" charset="-128"/>
                <a:ea typeface="メイリオ" panose="020B0604030504040204" pitchFamily="50" charset="-128"/>
              </a:endParaRPr>
            </a:p>
          </p:txBody>
        </p:sp>
        <p:sp>
          <p:nvSpPr>
            <p:cNvPr id="154" name="矢印: 五方向 153">
              <a:extLst>
                <a:ext uri="{FF2B5EF4-FFF2-40B4-BE49-F238E27FC236}">
                  <a16:creationId xmlns:a16="http://schemas.microsoft.com/office/drawing/2014/main" id="{784AD360-4717-4A2E-B507-DD18B8AF04F9}"/>
                </a:ext>
              </a:extLst>
            </p:cNvPr>
            <p:cNvSpPr/>
            <p:nvPr/>
          </p:nvSpPr>
          <p:spPr>
            <a:xfrm>
              <a:off x="2344499" y="6927307"/>
              <a:ext cx="569947" cy="187200"/>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5" name="テキスト ボックス 154">
              <a:extLst>
                <a:ext uri="{FF2B5EF4-FFF2-40B4-BE49-F238E27FC236}">
                  <a16:creationId xmlns:a16="http://schemas.microsoft.com/office/drawing/2014/main" id="{8521F932-C82B-4D1A-83E4-44C116DC2BC9}"/>
                </a:ext>
              </a:extLst>
            </p:cNvPr>
            <p:cNvSpPr txBox="1"/>
            <p:nvPr/>
          </p:nvSpPr>
          <p:spPr>
            <a:xfrm>
              <a:off x="2276900" y="6740329"/>
              <a:ext cx="656394" cy="215444"/>
            </a:xfrm>
            <a:prstGeom prst="rect">
              <a:avLst/>
            </a:prstGeom>
            <a:noFill/>
          </p:spPr>
          <p:txBody>
            <a:bodyPr wrap="square">
              <a:spAutoFit/>
            </a:bodyPr>
            <a:lstStyle/>
            <a:p>
              <a:pPr algn="ctr"/>
              <a:r>
                <a:rPr kumimoji="1" lang="ja-JP" altLang="en-US" sz="800" dirty="0">
                  <a:solidFill>
                    <a:srgbClr val="F96161"/>
                  </a:solidFill>
                  <a:latin typeface="メイリオ" panose="020B0604030504040204" pitchFamily="50" charset="-128"/>
                  <a:ea typeface="メイリオ" panose="020B0604030504040204" pitchFamily="50" charset="-128"/>
                </a:rPr>
                <a:t>目安時間</a:t>
              </a:r>
            </a:p>
          </p:txBody>
        </p:sp>
        <p:sp>
          <p:nvSpPr>
            <p:cNvPr id="156" name="テキスト ボックス 155">
              <a:extLst>
                <a:ext uri="{FF2B5EF4-FFF2-40B4-BE49-F238E27FC236}">
                  <a16:creationId xmlns:a16="http://schemas.microsoft.com/office/drawing/2014/main" id="{7F002BBF-1EC0-448C-B150-A0B3E735ED87}"/>
                </a:ext>
              </a:extLst>
            </p:cNvPr>
            <p:cNvSpPr txBox="1"/>
            <p:nvPr/>
          </p:nvSpPr>
          <p:spPr>
            <a:xfrm>
              <a:off x="2270406" y="6912821"/>
              <a:ext cx="656394" cy="215444"/>
            </a:xfrm>
            <a:prstGeom prst="rect">
              <a:avLst/>
            </a:prstGeom>
            <a:noFill/>
          </p:spPr>
          <p:txBody>
            <a:bodyPr wrap="square">
              <a:spAutoFit/>
            </a:bodyPr>
            <a:lstStyle/>
            <a:p>
              <a:pPr algn="ctr"/>
              <a:r>
                <a:rPr kumimoji="1" lang="ja-JP" altLang="en-US" sz="800" dirty="0">
                  <a:solidFill>
                    <a:srgbClr val="F96161"/>
                  </a:solidFill>
                  <a:latin typeface="メイリオ" panose="020B0604030504040204" pitchFamily="50" charset="-128"/>
                  <a:ea typeface="メイリオ" panose="020B0604030504040204" pitchFamily="50" charset="-128"/>
                </a:rPr>
                <a:t>人数</a:t>
              </a:r>
            </a:p>
          </p:txBody>
        </p:sp>
        <p:sp>
          <p:nvSpPr>
            <p:cNvPr id="157" name="テキスト ボックス 156">
              <a:extLst>
                <a:ext uri="{FF2B5EF4-FFF2-40B4-BE49-F238E27FC236}">
                  <a16:creationId xmlns:a16="http://schemas.microsoft.com/office/drawing/2014/main" id="{1CD6FB63-AEB1-4DEB-A55F-095D46D2D831}"/>
                </a:ext>
              </a:extLst>
            </p:cNvPr>
            <p:cNvSpPr txBox="1"/>
            <p:nvPr/>
          </p:nvSpPr>
          <p:spPr>
            <a:xfrm>
              <a:off x="2964425" y="6927208"/>
              <a:ext cx="910440" cy="230832"/>
            </a:xfrm>
            <a:prstGeom prst="rect">
              <a:avLst/>
            </a:prstGeom>
            <a:noFill/>
          </p:spPr>
          <p:txBody>
            <a:bodyPr wrap="square">
              <a:spAutoFit/>
            </a:bodyPr>
            <a:lstStyle/>
            <a:p>
              <a:r>
                <a:rPr kumimoji="1" lang="en-US" altLang="ja-JP" sz="900" dirty="0">
                  <a:solidFill>
                    <a:srgbClr val="FF0000"/>
                  </a:solidFill>
                  <a:latin typeface="メイリオ" panose="020B0604030504040204" pitchFamily="50" charset="-128"/>
                  <a:ea typeface="メイリオ" panose="020B0604030504040204" pitchFamily="50" charset="-128"/>
                </a:rPr>
                <a:t>20</a:t>
              </a:r>
              <a:r>
                <a:rPr kumimoji="1" lang="ja-JP" altLang="en-US" sz="900" dirty="0">
                  <a:solidFill>
                    <a:srgbClr val="FF0000"/>
                  </a:solidFill>
                  <a:latin typeface="メイリオ" panose="020B0604030504040204" pitchFamily="50" charset="-128"/>
                  <a:ea typeface="メイリオ" panose="020B0604030504040204" pitchFamily="50" charset="-128"/>
                </a:rPr>
                <a:t>人～</a:t>
              </a:r>
              <a:r>
                <a:rPr kumimoji="1" lang="en-US" altLang="ja-JP" sz="900" dirty="0">
                  <a:solidFill>
                    <a:srgbClr val="FF0000"/>
                  </a:solidFill>
                  <a:latin typeface="メイリオ" panose="020B0604030504040204" pitchFamily="50" charset="-128"/>
                  <a:ea typeface="メイリオ" panose="020B0604030504040204" pitchFamily="50" charset="-128"/>
                </a:rPr>
                <a:t>300</a:t>
              </a:r>
              <a:r>
                <a:rPr kumimoji="1" lang="ja-JP" altLang="en-US" sz="900" dirty="0">
                  <a:solidFill>
                    <a:srgbClr val="FF0000"/>
                  </a:solidFill>
                  <a:latin typeface="メイリオ" panose="020B0604030504040204" pitchFamily="50" charset="-128"/>
                  <a:ea typeface="メイリオ" panose="020B0604030504040204" pitchFamily="50" charset="-128"/>
                </a:rPr>
                <a:t>人</a:t>
              </a:r>
              <a:endParaRPr lang="ja-JP" altLang="en-US" sz="900" dirty="0">
                <a:latin typeface="メイリオ" panose="020B0604030504040204" pitchFamily="50" charset="-128"/>
                <a:ea typeface="メイリオ" panose="020B0604030504040204" pitchFamily="50" charset="-128"/>
              </a:endParaRPr>
            </a:p>
          </p:txBody>
        </p:sp>
        <p:sp>
          <p:nvSpPr>
            <p:cNvPr id="158" name="テキスト ボックス 157">
              <a:extLst>
                <a:ext uri="{FF2B5EF4-FFF2-40B4-BE49-F238E27FC236}">
                  <a16:creationId xmlns:a16="http://schemas.microsoft.com/office/drawing/2014/main" id="{F4BA8199-C97F-4D40-AED6-D1F841254361}"/>
                </a:ext>
              </a:extLst>
            </p:cNvPr>
            <p:cNvSpPr txBox="1"/>
            <p:nvPr/>
          </p:nvSpPr>
          <p:spPr>
            <a:xfrm>
              <a:off x="3122694" y="6748420"/>
              <a:ext cx="519422" cy="230832"/>
            </a:xfrm>
            <a:prstGeom prst="rect">
              <a:avLst/>
            </a:prstGeom>
            <a:noFill/>
          </p:spPr>
          <p:txBody>
            <a:bodyPr wrap="square">
              <a:spAutoFit/>
            </a:bodyPr>
            <a:lstStyle/>
            <a:p>
              <a:r>
                <a:rPr kumimoji="1" lang="en-US" altLang="ja-JP" sz="900" dirty="0">
                  <a:solidFill>
                    <a:srgbClr val="FF0000"/>
                  </a:solidFill>
                  <a:latin typeface="メイリオ" panose="020B0604030504040204" pitchFamily="50" charset="-128"/>
                  <a:ea typeface="メイリオ" panose="020B0604030504040204" pitchFamily="50" charset="-128"/>
                </a:rPr>
                <a:t>2</a:t>
              </a:r>
              <a:r>
                <a:rPr kumimoji="1" lang="ja-JP" altLang="en-US" sz="900" dirty="0">
                  <a:solidFill>
                    <a:srgbClr val="FF0000"/>
                  </a:solidFill>
                  <a:latin typeface="メイリオ" panose="020B0604030504040204" pitchFamily="50" charset="-128"/>
                  <a:ea typeface="メイリオ" panose="020B0604030504040204" pitchFamily="50" charset="-128"/>
                </a:rPr>
                <a:t>時間</a:t>
              </a:r>
              <a:endParaRPr lang="ja-JP" altLang="en-US" sz="900" dirty="0">
                <a:latin typeface="メイリオ" panose="020B0604030504040204" pitchFamily="50" charset="-128"/>
                <a:ea typeface="メイリオ" panose="020B0604030504040204" pitchFamily="50" charset="-128"/>
              </a:endParaRPr>
            </a:p>
          </p:txBody>
        </p:sp>
      </p:grpSp>
      <p:grpSp>
        <p:nvGrpSpPr>
          <p:cNvPr id="159" name="グループ化 158">
            <a:extLst>
              <a:ext uri="{FF2B5EF4-FFF2-40B4-BE49-F238E27FC236}">
                <a16:creationId xmlns:a16="http://schemas.microsoft.com/office/drawing/2014/main" id="{C84ECA64-E4EA-42BA-9E6F-28B08C386C9F}"/>
              </a:ext>
            </a:extLst>
          </p:cNvPr>
          <p:cNvGrpSpPr/>
          <p:nvPr/>
        </p:nvGrpSpPr>
        <p:grpSpPr>
          <a:xfrm>
            <a:off x="4278921" y="6941242"/>
            <a:ext cx="1767518" cy="417711"/>
            <a:chOff x="2270406" y="6740329"/>
            <a:chExt cx="1767518" cy="417711"/>
          </a:xfrm>
        </p:grpSpPr>
        <p:sp>
          <p:nvSpPr>
            <p:cNvPr id="160" name="正方形/長方形 159">
              <a:extLst>
                <a:ext uri="{FF2B5EF4-FFF2-40B4-BE49-F238E27FC236}">
                  <a16:creationId xmlns:a16="http://schemas.microsoft.com/office/drawing/2014/main" id="{733C8C49-FEB7-4D5F-A2FE-1B29EC546489}"/>
                </a:ext>
              </a:extLst>
            </p:cNvPr>
            <p:cNvSpPr/>
            <p:nvPr/>
          </p:nvSpPr>
          <p:spPr>
            <a:xfrm>
              <a:off x="2346442" y="6745056"/>
              <a:ext cx="1691482" cy="186941"/>
            </a:xfrm>
            <a:prstGeom prst="rect">
              <a:avLst/>
            </a:prstGeom>
            <a:solidFill>
              <a:schemeClr val="bg1"/>
            </a:solidFill>
            <a:ln>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FF0000"/>
                  </a:solidFill>
                  <a:latin typeface="メイリオ" panose="020B0604030504040204" pitchFamily="50" charset="-128"/>
                  <a:ea typeface="メイリオ" panose="020B0604030504040204" pitchFamily="50" charset="-128"/>
                </a:rPr>
                <a:t>       </a:t>
              </a:r>
              <a:endParaRPr kumimoji="1"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61" name="正方形/長方形 160">
              <a:extLst>
                <a:ext uri="{FF2B5EF4-FFF2-40B4-BE49-F238E27FC236}">
                  <a16:creationId xmlns:a16="http://schemas.microsoft.com/office/drawing/2014/main" id="{4E88DA96-7E86-4325-AD77-376180C17821}"/>
                </a:ext>
              </a:extLst>
            </p:cNvPr>
            <p:cNvSpPr/>
            <p:nvPr/>
          </p:nvSpPr>
          <p:spPr>
            <a:xfrm>
              <a:off x="2346442" y="6931997"/>
              <a:ext cx="1691482" cy="186941"/>
            </a:xfrm>
            <a:prstGeom prst="rect">
              <a:avLst/>
            </a:prstGeom>
            <a:solidFill>
              <a:schemeClr val="bg1"/>
            </a:solidFill>
            <a:ln>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FF0000"/>
                  </a:solidFill>
                  <a:latin typeface="メイリオ" panose="020B0604030504040204" pitchFamily="50" charset="-128"/>
                  <a:ea typeface="メイリオ" panose="020B0604030504040204" pitchFamily="50" charset="-128"/>
                </a:rPr>
                <a:t>       </a:t>
              </a:r>
              <a:endParaRPr kumimoji="1"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62" name="矢印: 五方向 161">
              <a:extLst>
                <a:ext uri="{FF2B5EF4-FFF2-40B4-BE49-F238E27FC236}">
                  <a16:creationId xmlns:a16="http://schemas.microsoft.com/office/drawing/2014/main" id="{9D104397-A9E8-4177-B20F-BC68FD7A12B7}"/>
                </a:ext>
              </a:extLst>
            </p:cNvPr>
            <p:cNvSpPr/>
            <p:nvPr/>
          </p:nvSpPr>
          <p:spPr>
            <a:xfrm>
              <a:off x="2344499" y="6746332"/>
              <a:ext cx="569947" cy="187200"/>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solidFill>
                  <a:srgbClr val="F96161"/>
                </a:solidFill>
                <a:latin typeface="メイリオ" panose="020B0604030504040204" pitchFamily="50" charset="-128"/>
                <a:ea typeface="メイリオ" panose="020B0604030504040204" pitchFamily="50" charset="-128"/>
              </a:endParaRPr>
            </a:p>
          </p:txBody>
        </p:sp>
        <p:sp>
          <p:nvSpPr>
            <p:cNvPr id="163" name="矢印: 五方向 162">
              <a:extLst>
                <a:ext uri="{FF2B5EF4-FFF2-40B4-BE49-F238E27FC236}">
                  <a16:creationId xmlns:a16="http://schemas.microsoft.com/office/drawing/2014/main" id="{EBAAF42E-41F7-4544-A245-04A957EAE1B6}"/>
                </a:ext>
              </a:extLst>
            </p:cNvPr>
            <p:cNvSpPr/>
            <p:nvPr/>
          </p:nvSpPr>
          <p:spPr>
            <a:xfrm>
              <a:off x="2344499" y="6927307"/>
              <a:ext cx="569947" cy="187200"/>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4" name="テキスト ボックス 163">
              <a:extLst>
                <a:ext uri="{FF2B5EF4-FFF2-40B4-BE49-F238E27FC236}">
                  <a16:creationId xmlns:a16="http://schemas.microsoft.com/office/drawing/2014/main" id="{B39BB521-BEB2-41C1-B661-6220A029C8AD}"/>
                </a:ext>
              </a:extLst>
            </p:cNvPr>
            <p:cNvSpPr txBox="1"/>
            <p:nvPr/>
          </p:nvSpPr>
          <p:spPr>
            <a:xfrm>
              <a:off x="2276900" y="6740329"/>
              <a:ext cx="656394" cy="215444"/>
            </a:xfrm>
            <a:prstGeom prst="rect">
              <a:avLst/>
            </a:prstGeom>
            <a:noFill/>
          </p:spPr>
          <p:txBody>
            <a:bodyPr wrap="square">
              <a:spAutoFit/>
            </a:bodyPr>
            <a:lstStyle/>
            <a:p>
              <a:pPr algn="ctr"/>
              <a:r>
                <a:rPr kumimoji="1" lang="ja-JP" altLang="en-US" sz="800" dirty="0">
                  <a:solidFill>
                    <a:srgbClr val="F96161"/>
                  </a:solidFill>
                  <a:latin typeface="メイリオ" panose="020B0604030504040204" pitchFamily="50" charset="-128"/>
                  <a:ea typeface="メイリオ" panose="020B0604030504040204" pitchFamily="50" charset="-128"/>
                </a:rPr>
                <a:t>目安時間</a:t>
              </a:r>
            </a:p>
          </p:txBody>
        </p:sp>
        <p:sp>
          <p:nvSpPr>
            <p:cNvPr id="165" name="テキスト ボックス 164">
              <a:extLst>
                <a:ext uri="{FF2B5EF4-FFF2-40B4-BE49-F238E27FC236}">
                  <a16:creationId xmlns:a16="http://schemas.microsoft.com/office/drawing/2014/main" id="{5C50AB8F-B199-4492-8E74-94842772E7EA}"/>
                </a:ext>
              </a:extLst>
            </p:cNvPr>
            <p:cNvSpPr txBox="1"/>
            <p:nvPr/>
          </p:nvSpPr>
          <p:spPr>
            <a:xfrm>
              <a:off x="2270406" y="6912821"/>
              <a:ext cx="656394" cy="215444"/>
            </a:xfrm>
            <a:prstGeom prst="rect">
              <a:avLst/>
            </a:prstGeom>
            <a:noFill/>
          </p:spPr>
          <p:txBody>
            <a:bodyPr wrap="square">
              <a:spAutoFit/>
            </a:bodyPr>
            <a:lstStyle/>
            <a:p>
              <a:pPr algn="ctr"/>
              <a:r>
                <a:rPr kumimoji="1" lang="ja-JP" altLang="en-US" sz="800" dirty="0">
                  <a:solidFill>
                    <a:srgbClr val="F96161"/>
                  </a:solidFill>
                  <a:latin typeface="メイリオ" panose="020B0604030504040204" pitchFamily="50" charset="-128"/>
                  <a:ea typeface="メイリオ" panose="020B0604030504040204" pitchFamily="50" charset="-128"/>
                </a:rPr>
                <a:t>人数</a:t>
              </a:r>
            </a:p>
          </p:txBody>
        </p:sp>
        <p:sp>
          <p:nvSpPr>
            <p:cNvPr id="166" name="テキスト ボックス 165">
              <a:extLst>
                <a:ext uri="{FF2B5EF4-FFF2-40B4-BE49-F238E27FC236}">
                  <a16:creationId xmlns:a16="http://schemas.microsoft.com/office/drawing/2014/main" id="{101B6048-1ED7-4E51-A6B5-78447A2C1456}"/>
                </a:ext>
              </a:extLst>
            </p:cNvPr>
            <p:cNvSpPr txBox="1"/>
            <p:nvPr/>
          </p:nvSpPr>
          <p:spPr>
            <a:xfrm>
              <a:off x="2964425" y="6927208"/>
              <a:ext cx="910440" cy="230832"/>
            </a:xfrm>
            <a:prstGeom prst="rect">
              <a:avLst/>
            </a:prstGeom>
            <a:noFill/>
          </p:spPr>
          <p:txBody>
            <a:bodyPr wrap="square">
              <a:spAutoFit/>
            </a:bodyPr>
            <a:lstStyle/>
            <a:p>
              <a:r>
                <a:rPr kumimoji="1" lang="en-US" altLang="ja-JP" sz="900" dirty="0">
                  <a:solidFill>
                    <a:srgbClr val="FF0000"/>
                  </a:solidFill>
                  <a:latin typeface="メイリオ" panose="020B0604030504040204" pitchFamily="50" charset="-128"/>
                  <a:ea typeface="メイリオ" panose="020B0604030504040204" pitchFamily="50" charset="-128"/>
                </a:rPr>
                <a:t>30</a:t>
              </a:r>
              <a:r>
                <a:rPr kumimoji="1" lang="ja-JP" altLang="en-US" sz="900" dirty="0">
                  <a:solidFill>
                    <a:srgbClr val="FF0000"/>
                  </a:solidFill>
                  <a:latin typeface="メイリオ" panose="020B0604030504040204" pitchFamily="50" charset="-128"/>
                  <a:ea typeface="メイリオ" panose="020B0604030504040204" pitchFamily="50" charset="-128"/>
                </a:rPr>
                <a:t>人～</a:t>
              </a:r>
              <a:r>
                <a:rPr kumimoji="1" lang="en-US" altLang="ja-JP" sz="900" dirty="0">
                  <a:solidFill>
                    <a:srgbClr val="FF0000"/>
                  </a:solidFill>
                  <a:latin typeface="メイリオ" panose="020B0604030504040204" pitchFamily="50" charset="-128"/>
                  <a:ea typeface="メイリオ" panose="020B0604030504040204" pitchFamily="50" charset="-128"/>
                </a:rPr>
                <a:t>100</a:t>
              </a:r>
              <a:r>
                <a:rPr kumimoji="1" lang="ja-JP" altLang="en-US" sz="900" dirty="0">
                  <a:solidFill>
                    <a:srgbClr val="FF0000"/>
                  </a:solidFill>
                  <a:latin typeface="メイリオ" panose="020B0604030504040204" pitchFamily="50" charset="-128"/>
                  <a:ea typeface="メイリオ" panose="020B0604030504040204" pitchFamily="50" charset="-128"/>
                </a:rPr>
                <a:t>人</a:t>
              </a:r>
              <a:endParaRPr lang="ja-JP" altLang="en-US" sz="900" dirty="0">
                <a:latin typeface="メイリオ" panose="020B0604030504040204" pitchFamily="50" charset="-128"/>
                <a:ea typeface="メイリオ" panose="020B0604030504040204" pitchFamily="50" charset="-128"/>
              </a:endParaRPr>
            </a:p>
          </p:txBody>
        </p:sp>
        <p:sp>
          <p:nvSpPr>
            <p:cNvPr id="167" name="テキスト ボックス 166">
              <a:extLst>
                <a:ext uri="{FF2B5EF4-FFF2-40B4-BE49-F238E27FC236}">
                  <a16:creationId xmlns:a16="http://schemas.microsoft.com/office/drawing/2014/main" id="{27135991-C545-4212-B9E4-6568BBE9F2AC}"/>
                </a:ext>
              </a:extLst>
            </p:cNvPr>
            <p:cNvSpPr txBox="1"/>
            <p:nvPr/>
          </p:nvSpPr>
          <p:spPr>
            <a:xfrm>
              <a:off x="3122694" y="6748420"/>
              <a:ext cx="519422" cy="230832"/>
            </a:xfrm>
            <a:prstGeom prst="rect">
              <a:avLst/>
            </a:prstGeom>
            <a:noFill/>
          </p:spPr>
          <p:txBody>
            <a:bodyPr wrap="square">
              <a:spAutoFit/>
            </a:bodyPr>
            <a:lstStyle/>
            <a:p>
              <a:r>
                <a:rPr kumimoji="1" lang="en-US" altLang="ja-JP" sz="900" dirty="0">
                  <a:solidFill>
                    <a:srgbClr val="FF0000"/>
                  </a:solidFill>
                  <a:latin typeface="メイリオ" panose="020B0604030504040204" pitchFamily="50" charset="-128"/>
                  <a:ea typeface="メイリオ" panose="020B0604030504040204" pitchFamily="50" charset="-128"/>
                </a:rPr>
                <a:t>2</a:t>
              </a:r>
              <a:r>
                <a:rPr kumimoji="1" lang="ja-JP" altLang="en-US" sz="900" dirty="0">
                  <a:solidFill>
                    <a:srgbClr val="FF0000"/>
                  </a:solidFill>
                  <a:latin typeface="メイリオ" panose="020B0604030504040204" pitchFamily="50" charset="-128"/>
                  <a:ea typeface="メイリオ" panose="020B0604030504040204" pitchFamily="50" charset="-128"/>
                </a:rPr>
                <a:t>時間</a:t>
              </a:r>
              <a:endParaRPr lang="ja-JP" altLang="en-US" sz="900" dirty="0">
                <a:latin typeface="メイリオ" panose="020B0604030504040204" pitchFamily="50" charset="-128"/>
                <a:ea typeface="メイリオ" panose="020B0604030504040204" pitchFamily="50" charset="-128"/>
              </a:endParaRPr>
            </a:p>
          </p:txBody>
        </p:sp>
      </p:grpSp>
      <p:sp>
        <p:nvSpPr>
          <p:cNvPr id="169" name="正方形/長方形 168">
            <a:extLst>
              <a:ext uri="{FF2B5EF4-FFF2-40B4-BE49-F238E27FC236}">
                <a16:creationId xmlns:a16="http://schemas.microsoft.com/office/drawing/2014/main" id="{991515B5-C23D-41D0-87F7-5F6713F686C5}"/>
              </a:ext>
            </a:extLst>
          </p:cNvPr>
          <p:cNvSpPr/>
          <p:nvPr/>
        </p:nvSpPr>
        <p:spPr>
          <a:xfrm>
            <a:off x="6365083" y="6942921"/>
            <a:ext cx="1691482" cy="186941"/>
          </a:xfrm>
          <a:prstGeom prst="rect">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00B050"/>
                </a:solidFill>
                <a:latin typeface="メイリオ" panose="020B0604030504040204" pitchFamily="50" charset="-128"/>
                <a:ea typeface="メイリオ" panose="020B0604030504040204" pitchFamily="50" charset="-128"/>
              </a:rPr>
              <a:t>       </a:t>
            </a:r>
            <a:endParaRPr kumimoji="1" lang="ja-JP" altLang="en-US" sz="900" dirty="0">
              <a:solidFill>
                <a:srgbClr val="00B050"/>
              </a:solidFill>
              <a:latin typeface="メイリオ" panose="020B0604030504040204" pitchFamily="50" charset="-128"/>
              <a:ea typeface="メイリオ" panose="020B0604030504040204" pitchFamily="50" charset="-128"/>
            </a:endParaRPr>
          </a:p>
        </p:txBody>
      </p:sp>
      <p:sp>
        <p:nvSpPr>
          <p:cNvPr id="170" name="正方形/長方形 169">
            <a:extLst>
              <a:ext uri="{FF2B5EF4-FFF2-40B4-BE49-F238E27FC236}">
                <a16:creationId xmlns:a16="http://schemas.microsoft.com/office/drawing/2014/main" id="{AB8EE428-8494-4F69-AA0F-C20DE60EEC77}"/>
              </a:ext>
            </a:extLst>
          </p:cNvPr>
          <p:cNvSpPr/>
          <p:nvPr/>
        </p:nvSpPr>
        <p:spPr>
          <a:xfrm>
            <a:off x="6365083" y="7129862"/>
            <a:ext cx="1691482" cy="186941"/>
          </a:xfrm>
          <a:prstGeom prst="rect">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00B050"/>
                </a:solidFill>
                <a:latin typeface="メイリオ" panose="020B0604030504040204" pitchFamily="50" charset="-128"/>
                <a:ea typeface="メイリオ" panose="020B0604030504040204" pitchFamily="50" charset="-128"/>
              </a:rPr>
              <a:t>       </a:t>
            </a:r>
            <a:endParaRPr kumimoji="1" lang="ja-JP" altLang="en-US" sz="900" dirty="0">
              <a:solidFill>
                <a:srgbClr val="00B050"/>
              </a:solidFill>
              <a:latin typeface="メイリオ" panose="020B0604030504040204" pitchFamily="50" charset="-128"/>
              <a:ea typeface="メイリオ" panose="020B0604030504040204" pitchFamily="50" charset="-128"/>
            </a:endParaRPr>
          </a:p>
        </p:txBody>
      </p:sp>
      <p:sp>
        <p:nvSpPr>
          <p:cNvPr id="171" name="矢印: 五方向 170">
            <a:extLst>
              <a:ext uri="{FF2B5EF4-FFF2-40B4-BE49-F238E27FC236}">
                <a16:creationId xmlns:a16="http://schemas.microsoft.com/office/drawing/2014/main" id="{0A2A8134-F5DA-4C9B-B18F-CD292EA94531}"/>
              </a:ext>
            </a:extLst>
          </p:cNvPr>
          <p:cNvSpPr/>
          <p:nvPr/>
        </p:nvSpPr>
        <p:spPr>
          <a:xfrm>
            <a:off x="6363140" y="6944197"/>
            <a:ext cx="569947" cy="187200"/>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solidFill>
                <a:srgbClr val="00B050"/>
              </a:solidFill>
              <a:latin typeface="メイリオ" panose="020B0604030504040204" pitchFamily="50" charset="-128"/>
              <a:ea typeface="メイリオ" panose="020B0604030504040204" pitchFamily="50" charset="-128"/>
            </a:endParaRPr>
          </a:p>
        </p:txBody>
      </p:sp>
      <p:sp>
        <p:nvSpPr>
          <p:cNvPr id="172" name="矢印: 五方向 171">
            <a:extLst>
              <a:ext uri="{FF2B5EF4-FFF2-40B4-BE49-F238E27FC236}">
                <a16:creationId xmlns:a16="http://schemas.microsoft.com/office/drawing/2014/main" id="{6B665673-6588-47FF-81F1-D7D1D7352DF3}"/>
              </a:ext>
            </a:extLst>
          </p:cNvPr>
          <p:cNvSpPr/>
          <p:nvPr/>
        </p:nvSpPr>
        <p:spPr>
          <a:xfrm>
            <a:off x="6363140" y="7131522"/>
            <a:ext cx="569947" cy="187200"/>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latin typeface="メイリオ" panose="020B0604030504040204" pitchFamily="50" charset="-128"/>
              <a:ea typeface="メイリオ" panose="020B0604030504040204" pitchFamily="50" charset="-128"/>
            </a:endParaRPr>
          </a:p>
        </p:txBody>
      </p:sp>
      <p:sp>
        <p:nvSpPr>
          <p:cNvPr id="173" name="テキスト ボックス 172">
            <a:extLst>
              <a:ext uri="{FF2B5EF4-FFF2-40B4-BE49-F238E27FC236}">
                <a16:creationId xmlns:a16="http://schemas.microsoft.com/office/drawing/2014/main" id="{825C240A-8D88-4A36-B11C-09956E46FAD2}"/>
              </a:ext>
            </a:extLst>
          </p:cNvPr>
          <p:cNvSpPr txBox="1"/>
          <p:nvPr/>
        </p:nvSpPr>
        <p:spPr>
          <a:xfrm>
            <a:off x="6295541" y="6943824"/>
            <a:ext cx="656394" cy="215444"/>
          </a:xfrm>
          <a:prstGeom prst="rect">
            <a:avLst/>
          </a:prstGeom>
          <a:noFill/>
          <a:ln>
            <a:noFill/>
          </a:ln>
        </p:spPr>
        <p:txBody>
          <a:bodyPr wrap="square">
            <a:spAutoFit/>
          </a:bodyP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目安時間</a:t>
            </a:r>
          </a:p>
        </p:txBody>
      </p:sp>
      <p:sp>
        <p:nvSpPr>
          <p:cNvPr id="174" name="テキスト ボックス 173">
            <a:extLst>
              <a:ext uri="{FF2B5EF4-FFF2-40B4-BE49-F238E27FC236}">
                <a16:creationId xmlns:a16="http://schemas.microsoft.com/office/drawing/2014/main" id="{6E0549A9-BD61-40B4-B53A-8B91E4524B45}"/>
              </a:ext>
            </a:extLst>
          </p:cNvPr>
          <p:cNvSpPr txBox="1"/>
          <p:nvPr/>
        </p:nvSpPr>
        <p:spPr>
          <a:xfrm>
            <a:off x="6289807" y="7122641"/>
            <a:ext cx="656394" cy="215444"/>
          </a:xfrm>
          <a:prstGeom prst="rect">
            <a:avLst/>
          </a:prstGeom>
          <a:noFill/>
          <a:ln>
            <a:noFill/>
          </a:ln>
        </p:spPr>
        <p:txBody>
          <a:bodyPr wrap="square">
            <a:spAutoFit/>
          </a:bodyP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人数</a:t>
            </a:r>
          </a:p>
        </p:txBody>
      </p:sp>
      <p:sp>
        <p:nvSpPr>
          <p:cNvPr id="175" name="テキスト ボックス 174">
            <a:extLst>
              <a:ext uri="{FF2B5EF4-FFF2-40B4-BE49-F238E27FC236}">
                <a16:creationId xmlns:a16="http://schemas.microsoft.com/office/drawing/2014/main" id="{D946C214-670B-494A-AB14-EF20E4C46A52}"/>
              </a:ext>
            </a:extLst>
          </p:cNvPr>
          <p:cNvSpPr txBox="1"/>
          <p:nvPr/>
        </p:nvSpPr>
        <p:spPr>
          <a:xfrm>
            <a:off x="6983066" y="7125073"/>
            <a:ext cx="910440" cy="230832"/>
          </a:xfrm>
          <a:prstGeom prst="rect">
            <a:avLst/>
          </a:prstGeom>
          <a:noFill/>
          <a:ln>
            <a:noFill/>
          </a:ln>
        </p:spPr>
        <p:txBody>
          <a:bodyPr wrap="square">
            <a:spAutoFit/>
          </a:bodyPr>
          <a:lstStyle/>
          <a:p>
            <a:r>
              <a:rPr kumimoji="1" lang="ja-JP" altLang="en-US" sz="900" dirty="0">
                <a:solidFill>
                  <a:srgbClr val="00B050"/>
                </a:solidFill>
                <a:latin typeface="メイリオ" panose="020B0604030504040204" pitchFamily="50" charset="-128"/>
                <a:ea typeface="メイリオ" panose="020B0604030504040204" pitchFamily="50" charset="-128"/>
              </a:rPr>
              <a:t>　</a:t>
            </a:r>
            <a:r>
              <a:rPr kumimoji="1" lang="ja-JP" altLang="en-US" sz="900" dirty="0">
                <a:solidFill>
                  <a:srgbClr val="FF6D09"/>
                </a:solidFill>
                <a:latin typeface="メイリオ" panose="020B0604030504040204" pitchFamily="50" charset="-128"/>
                <a:ea typeface="メイリオ" panose="020B0604030504040204" pitchFamily="50" charset="-128"/>
              </a:rPr>
              <a:t>～</a:t>
            </a:r>
            <a:r>
              <a:rPr kumimoji="1" lang="en-US" altLang="ja-JP" sz="900" dirty="0">
                <a:solidFill>
                  <a:srgbClr val="FF6D09"/>
                </a:solidFill>
                <a:latin typeface="メイリオ" panose="020B0604030504040204" pitchFamily="50" charset="-128"/>
                <a:ea typeface="メイリオ" panose="020B0604030504040204" pitchFamily="50" charset="-128"/>
              </a:rPr>
              <a:t>198</a:t>
            </a:r>
            <a:r>
              <a:rPr kumimoji="1" lang="ja-JP" altLang="en-US" sz="900" dirty="0">
                <a:solidFill>
                  <a:srgbClr val="FF6D09"/>
                </a:solidFill>
                <a:latin typeface="メイリオ" panose="020B0604030504040204" pitchFamily="50" charset="-128"/>
                <a:ea typeface="メイリオ" panose="020B0604030504040204" pitchFamily="50" charset="-128"/>
              </a:rPr>
              <a:t>人</a:t>
            </a:r>
            <a:endParaRPr lang="ja-JP" altLang="en-US" sz="900" dirty="0">
              <a:solidFill>
                <a:srgbClr val="FF6D09"/>
              </a:solidFill>
              <a:latin typeface="メイリオ" panose="020B0604030504040204" pitchFamily="50" charset="-128"/>
              <a:ea typeface="メイリオ" panose="020B0604030504040204" pitchFamily="50" charset="-128"/>
            </a:endParaRPr>
          </a:p>
        </p:txBody>
      </p:sp>
      <p:sp>
        <p:nvSpPr>
          <p:cNvPr id="176" name="テキスト ボックス 175">
            <a:extLst>
              <a:ext uri="{FF2B5EF4-FFF2-40B4-BE49-F238E27FC236}">
                <a16:creationId xmlns:a16="http://schemas.microsoft.com/office/drawing/2014/main" id="{DA1F6358-1B6C-4D7C-B7DC-17AC136C9E68}"/>
              </a:ext>
            </a:extLst>
          </p:cNvPr>
          <p:cNvSpPr txBox="1"/>
          <p:nvPr/>
        </p:nvSpPr>
        <p:spPr>
          <a:xfrm>
            <a:off x="7141335" y="6946285"/>
            <a:ext cx="519422" cy="230832"/>
          </a:xfrm>
          <a:prstGeom prst="rect">
            <a:avLst/>
          </a:prstGeom>
          <a:noFill/>
          <a:ln>
            <a:noFill/>
          </a:ln>
        </p:spPr>
        <p:txBody>
          <a:bodyPr wrap="square">
            <a:spAutoFit/>
          </a:bodyPr>
          <a:lstStyle/>
          <a:p>
            <a:r>
              <a:rPr kumimoji="1" lang="en-US" altLang="ja-JP" sz="900" dirty="0">
                <a:solidFill>
                  <a:srgbClr val="FF6D09"/>
                </a:solidFill>
                <a:latin typeface="メイリオ" panose="020B0604030504040204" pitchFamily="50" charset="-128"/>
                <a:ea typeface="メイリオ" panose="020B0604030504040204" pitchFamily="50" charset="-128"/>
              </a:rPr>
              <a:t>2</a:t>
            </a:r>
            <a:r>
              <a:rPr kumimoji="1" lang="ja-JP" altLang="en-US" sz="900" dirty="0">
                <a:solidFill>
                  <a:srgbClr val="FF6D09"/>
                </a:solidFill>
                <a:latin typeface="メイリオ" panose="020B0604030504040204" pitchFamily="50" charset="-128"/>
                <a:ea typeface="メイリオ" panose="020B0604030504040204" pitchFamily="50" charset="-128"/>
              </a:rPr>
              <a:t>時間</a:t>
            </a:r>
            <a:endParaRPr lang="ja-JP" altLang="en-US" sz="900" dirty="0">
              <a:solidFill>
                <a:srgbClr val="FF6D09"/>
              </a:solidFill>
              <a:latin typeface="メイリオ" panose="020B0604030504040204" pitchFamily="50" charset="-128"/>
              <a:ea typeface="メイリオ" panose="020B0604030504040204" pitchFamily="50" charset="-128"/>
            </a:endParaRPr>
          </a:p>
        </p:txBody>
      </p:sp>
      <p:grpSp>
        <p:nvGrpSpPr>
          <p:cNvPr id="177" name="グループ化 176">
            <a:extLst>
              <a:ext uri="{FF2B5EF4-FFF2-40B4-BE49-F238E27FC236}">
                <a16:creationId xmlns:a16="http://schemas.microsoft.com/office/drawing/2014/main" id="{74D38CA4-0B6D-456F-B9E2-74E957DC17A5}"/>
              </a:ext>
            </a:extLst>
          </p:cNvPr>
          <p:cNvGrpSpPr/>
          <p:nvPr/>
        </p:nvGrpSpPr>
        <p:grpSpPr>
          <a:xfrm>
            <a:off x="8338344" y="6938243"/>
            <a:ext cx="1761024" cy="417711"/>
            <a:chOff x="2276900" y="6740329"/>
            <a:chExt cx="1761024" cy="417711"/>
          </a:xfrm>
        </p:grpSpPr>
        <p:sp>
          <p:nvSpPr>
            <p:cNvPr id="178" name="正方形/長方形 177">
              <a:extLst>
                <a:ext uri="{FF2B5EF4-FFF2-40B4-BE49-F238E27FC236}">
                  <a16:creationId xmlns:a16="http://schemas.microsoft.com/office/drawing/2014/main" id="{47EBE701-8E8B-4ABD-BC19-2F05E1701A47}"/>
                </a:ext>
              </a:extLst>
            </p:cNvPr>
            <p:cNvSpPr/>
            <p:nvPr/>
          </p:nvSpPr>
          <p:spPr>
            <a:xfrm>
              <a:off x="2346442" y="6745056"/>
              <a:ext cx="1691482" cy="18694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FF0000"/>
                  </a:solidFill>
                  <a:latin typeface="メイリオ" panose="020B0604030504040204" pitchFamily="50" charset="-128"/>
                  <a:ea typeface="メイリオ" panose="020B0604030504040204" pitchFamily="50" charset="-128"/>
                </a:rPr>
                <a:t>       </a:t>
              </a:r>
              <a:endParaRPr kumimoji="1"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79" name="正方形/長方形 178">
              <a:extLst>
                <a:ext uri="{FF2B5EF4-FFF2-40B4-BE49-F238E27FC236}">
                  <a16:creationId xmlns:a16="http://schemas.microsoft.com/office/drawing/2014/main" id="{85885BD4-3BFE-472B-BD22-D0C3531F1F7D}"/>
                </a:ext>
              </a:extLst>
            </p:cNvPr>
            <p:cNvSpPr/>
            <p:nvPr/>
          </p:nvSpPr>
          <p:spPr>
            <a:xfrm>
              <a:off x="2346442" y="6931997"/>
              <a:ext cx="1691482" cy="18694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FF0000"/>
                  </a:solidFill>
                  <a:latin typeface="メイリオ" panose="020B0604030504040204" pitchFamily="50" charset="-128"/>
                  <a:ea typeface="メイリオ" panose="020B0604030504040204" pitchFamily="50" charset="-128"/>
                </a:rPr>
                <a:t>       </a:t>
              </a:r>
              <a:endParaRPr kumimoji="1"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80" name="矢印: 五方向 179">
              <a:extLst>
                <a:ext uri="{FF2B5EF4-FFF2-40B4-BE49-F238E27FC236}">
                  <a16:creationId xmlns:a16="http://schemas.microsoft.com/office/drawing/2014/main" id="{9E2FF910-16EB-44EA-A95E-134176A0C6BA}"/>
                </a:ext>
              </a:extLst>
            </p:cNvPr>
            <p:cNvSpPr/>
            <p:nvPr/>
          </p:nvSpPr>
          <p:spPr>
            <a:xfrm>
              <a:off x="2344499" y="6746332"/>
              <a:ext cx="569947" cy="187200"/>
            </a:xfrm>
            <a:prstGeom prst="homePlat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solidFill>
                  <a:srgbClr val="FF0000"/>
                </a:solidFill>
                <a:latin typeface="メイリオ" panose="020B0604030504040204" pitchFamily="50" charset="-128"/>
                <a:ea typeface="メイリオ" panose="020B0604030504040204" pitchFamily="50" charset="-128"/>
              </a:endParaRPr>
            </a:p>
          </p:txBody>
        </p:sp>
        <p:sp>
          <p:nvSpPr>
            <p:cNvPr id="181" name="矢印: 五方向 180">
              <a:extLst>
                <a:ext uri="{FF2B5EF4-FFF2-40B4-BE49-F238E27FC236}">
                  <a16:creationId xmlns:a16="http://schemas.microsoft.com/office/drawing/2014/main" id="{9FD51FC2-3685-4964-9939-572A9485777D}"/>
                </a:ext>
              </a:extLst>
            </p:cNvPr>
            <p:cNvSpPr/>
            <p:nvPr/>
          </p:nvSpPr>
          <p:spPr>
            <a:xfrm>
              <a:off x="2344499" y="6933657"/>
              <a:ext cx="569947" cy="187200"/>
            </a:xfrm>
            <a:prstGeom prst="homePlat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メイリオ" panose="020B0604030504040204" pitchFamily="50" charset="-128"/>
                <a:ea typeface="メイリオ" panose="020B0604030504040204" pitchFamily="50" charset="-128"/>
              </a:endParaRPr>
            </a:p>
          </p:txBody>
        </p:sp>
        <p:sp>
          <p:nvSpPr>
            <p:cNvPr id="182" name="テキスト ボックス 181">
              <a:extLst>
                <a:ext uri="{FF2B5EF4-FFF2-40B4-BE49-F238E27FC236}">
                  <a16:creationId xmlns:a16="http://schemas.microsoft.com/office/drawing/2014/main" id="{1405A21E-7AF9-49B2-A8B2-4C3AC9B1A169}"/>
                </a:ext>
              </a:extLst>
            </p:cNvPr>
            <p:cNvSpPr txBox="1"/>
            <p:nvPr/>
          </p:nvSpPr>
          <p:spPr>
            <a:xfrm>
              <a:off x="2276900" y="6740329"/>
              <a:ext cx="656394" cy="215444"/>
            </a:xfrm>
            <a:prstGeom prst="rect">
              <a:avLst/>
            </a:prstGeom>
            <a:noFill/>
            <a:ln>
              <a:noFill/>
            </a:ln>
          </p:spPr>
          <p:txBody>
            <a:bodyPr wrap="square">
              <a:spAutoFit/>
            </a:bodyPr>
            <a:lstStyle/>
            <a:p>
              <a:pPr algn="ctr"/>
              <a:r>
                <a:rPr kumimoji="1" lang="ja-JP" altLang="en-US" sz="800" dirty="0">
                  <a:solidFill>
                    <a:srgbClr val="FF0000"/>
                  </a:solidFill>
                  <a:latin typeface="メイリオ" panose="020B0604030504040204" pitchFamily="50" charset="-128"/>
                  <a:ea typeface="メイリオ" panose="020B0604030504040204" pitchFamily="50" charset="-128"/>
                </a:rPr>
                <a:t>目安時間</a:t>
              </a:r>
            </a:p>
          </p:txBody>
        </p:sp>
        <p:sp>
          <p:nvSpPr>
            <p:cNvPr id="183" name="テキスト ボックス 182">
              <a:extLst>
                <a:ext uri="{FF2B5EF4-FFF2-40B4-BE49-F238E27FC236}">
                  <a16:creationId xmlns:a16="http://schemas.microsoft.com/office/drawing/2014/main" id="{C6A246CA-D1CF-4A24-B9A5-A9349B23C444}"/>
                </a:ext>
              </a:extLst>
            </p:cNvPr>
            <p:cNvSpPr txBox="1"/>
            <p:nvPr/>
          </p:nvSpPr>
          <p:spPr>
            <a:xfrm>
              <a:off x="2284285" y="6917725"/>
              <a:ext cx="656394" cy="215444"/>
            </a:xfrm>
            <a:prstGeom prst="rect">
              <a:avLst/>
            </a:prstGeom>
            <a:noFill/>
            <a:ln>
              <a:noFill/>
            </a:ln>
          </p:spPr>
          <p:txBody>
            <a:bodyPr wrap="square">
              <a:spAutoFit/>
            </a:bodyPr>
            <a:lstStyle/>
            <a:p>
              <a:pPr algn="ctr"/>
              <a:r>
                <a:rPr kumimoji="1" lang="ja-JP" altLang="en-US" sz="800" dirty="0">
                  <a:solidFill>
                    <a:srgbClr val="FF0000"/>
                  </a:solidFill>
                  <a:latin typeface="メイリオ" panose="020B0604030504040204" pitchFamily="50" charset="-128"/>
                  <a:ea typeface="メイリオ" panose="020B0604030504040204" pitchFamily="50" charset="-128"/>
                </a:rPr>
                <a:t>人数</a:t>
              </a:r>
            </a:p>
          </p:txBody>
        </p:sp>
        <p:sp>
          <p:nvSpPr>
            <p:cNvPr id="184" name="テキスト ボックス 183">
              <a:extLst>
                <a:ext uri="{FF2B5EF4-FFF2-40B4-BE49-F238E27FC236}">
                  <a16:creationId xmlns:a16="http://schemas.microsoft.com/office/drawing/2014/main" id="{76CB2C62-C17D-46C1-91D3-4ECA09C1B745}"/>
                </a:ext>
              </a:extLst>
            </p:cNvPr>
            <p:cNvSpPr txBox="1"/>
            <p:nvPr/>
          </p:nvSpPr>
          <p:spPr>
            <a:xfrm>
              <a:off x="2964425" y="6927208"/>
              <a:ext cx="910440" cy="230832"/>
            </a:xfrm>
            <a:prstGeom prst="rect">
              <a:avLst/>
            </a:prstGeom>
            <a:noFill/>
            <a:ln>
              <a:noFill/>
            </a:ln>
          </p:spPr>
          <p:txBody>
            <a:bodyPr wrap="square">
              <a:spAutoFit/>
            </a:bodyPr>
            <a:lstStyle/>
            <a:p>
              <a:r>
                <a:rPr kumimoji="1" lang="ja-JP" altLang="en-US" sz="900" dirty="0">
                  <a:solidFill>
                    <a:srgbClr val="FF0000"/>
                  </a:solidFill>
                  <a:latin typeface="メイリオ" panose="020B0604030504040204" pitchFamily="50" charset="-128"/>
                  <a:ea typeface="メイリオ" panose="020B0604030504040204" pitchFamily="50" charset="-128"/>
                </a:rPr>
                <a:t>　 </a:t>
              </a:r>
              <a:r>
                <a:rPr kumimoji="1" lang="en-US" altLang="ja-JP" sz="900" dirty="0">
                  <a:solidFill>
                    <a:srgbClr val="FF0000"/>
                  </a:solidFill>
                  <a:latin typeface="メイリオ" panose="020B0604030504040204" pitchFamily="50" charset="-128"/>
                  <a:ea typeface="メイリオ" panose="020B0604030504040204" pitchFamily="50" charset="-128"/>
                </a:rPr>
                <a:t>20</a:t>
              </a:r>
              <a:r>
                <a:rPr kumimoji="1" lang="ja-JP" altLang="en-US" sz="900" dirty="0">
                  <a:solidFill>
                    <a:srgbClr val="FF0000"/>
                  </a:solidFill>
                  <a:latin typeface="メイリオ" panose="020B0604030504040204" pitchFamily="50" charset="-128"/>
                  <a:ea typeface="メイリオ" panose="020B0604030504040204" pitchFamily="50" charset="-128"/>
                </a:rPr>
                <a:t>人～</a:t>
              </a:r>
              <a:endParaRPr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85" name="テキスト ボックス 184">
              <a:extLst>
                <a:ext uri="{FF2B5EF4-FFF2-40B4-BE49-F238E27FC236}">
                  <a16:creationId xmlns:a16="http://schemas.microsoft.com/office/drawing/2014/main" id="{0B3022B1-72A3-4961-90FB-773EB433FBE4}"/>
                </a:ext>
              </a:extLst>
            </p:cNvPr>
            <p:cNvSpPr txBox="1"/>
            <p:nvPr/>
          </p:nvSpPr>
          <p:spPr>
            <a:xfrm>
              <a:off x="3122694" y="6748420"/>
              <a:ext cx="519422" cy="230832"/>
            </a:xfrm>
            <a:prstGeom prst="rect">
              <a:avLst/>
            </a:prstGeom>
            <a:noFill/>
            <a:ln>
              <a:noFill/>
            </a:ln>
          </p:spPr>
          <p:txBody>
            <a:bodyPr wrap="square">
              <a:spAutoFit/>
            </a:bodyPr>
            <a:lstStyle/>
            <a:p>
              <a:r>
                <a:rPr kumimoji="1" lang="en-US" altLang="ja-JP" sz="900" dirty="0">
                  <a:solidFill>
                    <a:srgbClr val="FF0000"/>
                  </a:solidFill>
                  <a:latin typeface="メイリオ" panose="020B0604030504040204" pitchFamily="50" charset="-128"/>
                  <a:ea typeface="メイリオ" panose="020B0604030504040204" pitchFamily="50" charset="-128"/>
                </a:rPr>
                <a:t>2</a:t>
              </a:r>
              <a:r>
                <a:rPr kumimoji="1" lang="ja-JP" altLang="en-US" sz="900" dirty="0">
                  <a:solidFill>
                    <a:srgbClr val="FF0000"/>
                  </a:solidFill>
                  <a:latin typeface="メイリオ" panose="020B0604030504040204" pitchFamily="50" charset="-128"/>
                  <a:ea typeface="メイリオ" panose="020B0604030504040204" pitchFamily="50" charset="-128"/>
                </a:rPr>
                <a:t>時間</a:t>
              </a:r>
              <a:endParaRPr lang="ja-JP" altLang="en-US" sz="900" dirty="0">
                <a:solidFill>
                  <a:srgbClr val="FF0000"/>
                </a:solidFill>
                <a:latin typeface="メイリオ" panose="020B0604030504040204" pitchFamily="50" charset="-128"/>
                <a:ea typeface="メイリオ" panose="020B0604030504040204" pitchFamily="50" charset="-128"/>
              </a:endParaRPr>
            </a:p>
          </p:txBody>
        </p:sp>
      </p:grpSp>
      <p:sp>
        <p:nvSpPr>
          <p:cNvPr id="187" name="テキスト ボックス 186">
            <a:extLst>
              <a:ext uri="{FF2B5EF4-FFF2-40B4-BE49-F238E27FC236}">
                <a16:creationId xmlns:a16="http://schemas.microsoft.com/office/drawing/2014/main" id="{BDFA2C52-7B78-4360-BC4E-A5F9CEAA966F}"/>
              </a:ext>
            </a:extLst>
          </p:cNvPr>
          <p:cNvSpPr txBox="1"/>
          <p:nvPr/>
        </p:nvSpPr>
        <p:spPr>
          <a:xfrm>
            <a:off x="6294046" y="6306668"/>
            <a:ext cx="1825532" cy="584775"/>
          </a:xfrm>
          <a:prstGeom prst="rect">
            <a:avLst/>
          </a:prstGeom>
          <a:noFill/>
        </p:spPr>
        <p:txBody>
          <a:bodyPr wrap="square">
            <a:spAutoFit/>
          </a:bodyPr>
          <a:lstStyle/>
          <a:p>
            <a:r>
              <a:rPr lang="en-US" altLang="ja-JP" sz="800" dirty="0">
                <a:latin typeface="メイリオ" panose="020B0604030504040204" pitchFamily="50" charset="-128"/>
                <a:ea typeface="メイリオ" panose="020B0604030504040204" pitchFamily="50" charset="-128"/>
              </a:rPr>
              <a:t>TEL :045-471-1111</a:t>
            </a:r>
            <a:r>
              <a:rPr lang="ja-JP" altLang="en-US" sz="800" dirty="0">
                <a:latin typeface="メイリオ" panose="020B0604030504040204" pitchFamily="50" charset="-128"/>
                <a:ea typeface="メイリオ" panose="020B0604030504040204" pitchFamily="50" charset="-128"/>
              </a:rPr>
              <a:t>代表　</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予約：要　　　</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駐車場（バス）：</a:t>
            </a:r>
            <a:r>
              <a:rPr lang="en-US" altLang="ja-JP" sz="800" dirty="0">
                <a:latin typeface="メイリオ" panose="020B0604030504040204" pitchFamily="50" charset="-128"/>
                <a:ea typeface="メイリオ" panose="020B0604030504040204" pitchFamily="50" charset="-128"/>
              </a:rPr>
              <a:t>6</a:t>
            </a:r>
            <a:r>
              <a:rPr lang="ja-JP" altLang="en-US" sz="800" dirty="0">
                <a:latin typeface="メイリオ" panose="020B0604030504040204" pitchFamily="50" charset="-128"/>
                <a:ea typeface="メイリオ" panose="020B0604030504040204" pitchFamily="50" charset="-128"/>
              </a:rPr>
              <a:t>台</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住所：</a:t>
            </a:r>
            <a:r>
              <a:rPr lang="zh-CN" altLang="en-US" sz="800" dirty="0">
                <a:latin typeface="メイリオ" panose="020B0604030504040204" pitchFamily="50" charset="-128"/>
                <a:ea typeface="メイリオ" panose="020B0604030504040204" pitchFamily="50" charset="-128"/>
              </a:rPr>
              <a:t>横浜市港北区新横浜３丁目４</a:t>
            </a:r>
            <a:endParaRPr lang="ja-JP" altLang="en-US" sz="800" dirty="0">
              <a:latin typeface="メイリオ" panose="020B0604030504040204" pitchFamily="50" charset="-128"/>
              <a:ea typeface="メイリオ" panose="020B0604030504040204" pitchFamily="50" charset="-128"/>
            </a:endParaRPr>
          </a:p>
        </p:txBody>
      </p:sp>
      <p:sp>
        <p:nvSpPr>
          <p:cNvPr id="188" name="テキスト ボックス 187">
            <a:extLst>
              <a:ext uri="{FF2B5EF4-FFF2-40B4-BE49-F238E27FC236}">
                <a16:creationId xmlns:a16="http://schemas.microsoft.com/office/drawing/2014/main" id="{FF8E104F-F543-4516-AEC7-EE09FA5B0EB2}"/>
              </a:ext>
            </a:extLst>
          </p:cNvPr>
          <p:cNvSpPr txBox="1"/>
          <p:nvPr/>
        </p:nvSpPr>
        <p:spPr>
          <a:xfrm>
            <a:off x="8314369" y="6291920"/>
            <a:ext cx="1927647" cy="584775"/>
          </a:xfrm>
          <a:prstGeom prst="rect">
            <a:avLst/>
          </a:prstGeom>
          <a:noFill/>
        </p:spPr>
        <p:txBody>
          <a:bodyPr wrap="square">
            <a:spAutoFit/>
          </a:bodyPr>
          <a:lstStyle/>
          <a:p>
            <a:r>
              <a:rPr lang="en-US" altLang="ja-JP" sz="800" dirty="0">
                <a:latin typeface="メイリオ" panose="020B0604030504040204" pitchFamily="50" charset="-128"/>
                <a:ea typeface="メイリオ" panose="020B0604030504040204" pitchFamily="50" charset="-128"/>
              </a:rPr>
              <a:t>TEL:045-681-2993</a:t>
            </a: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予約</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要　　　</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駐車場（バス）：提携駐車場の手配可</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住所：</a:t>
            </a:r>
            <a:r>
              <a:rPr lang="zh-CN" altLang="en-US" sz="800" dirty="0">
                <a:latin typeface="メイリオ" panose="020B0604030504040204" pitchFamily="50" charset="-128"/>
                <a:ea typeface="メイリオ" panose="020B0604030504040204" pitchFamily="50" charset="-128"/>
              </a:rPr>
              <a:t>横浜市中区山下町</a:t>
            </a:r>
            <a:r>
              <a:rPr lang="en-US" altLang="zh-CN" sz="800" dirty="0">
                <a:latin typeface="メイリオ" panose="020B0604030504040204" pitchFamily="50" charset="-128"/>
                <a:ea typeface="メイリオ" panose="020B0604030504040204" pitchFamily="50" charset="-128"/>
              </a:rPr>
              <a:t>77</a:t>
            </a:r>
            <a:r>
              <a:rPr lang="en-US" altLang="ja-JP" sz="800" dirty="0">
                <a:latin typeface="メイリオ" panose="020B0604030504040204" pitchFamily="50" charset="-128"/>
                <a:ea typeface="メイリオ" panose="020B0604030504040204" pitchFamily="50" charset="-128"/>
              </a:rPr>
              <a:t> (</a:t>
            </a:r>
            <a:r>
              <a:rPr lang="zh-CN" altLang="en-US" sz="800" dirty="0">
                <a:latin typeface="メイリオ" panose="020B0604030504040204" pitchFamily="50" charset="-128"/>
                <a:ea typeface="メイリオ" panose="020B0604030504040204" pitchFamily="50" charset="-128"/>
              </a:rPr>
              <a:t>新館</a:t>
            </a:r>
            <a:r>
              <a:rPr lang="en-US" altLang="zh-CN" sz="800" dirty="0">
                <a:latin typeface="メイリオ" panose="020B0604030504040204" pitchFamily="50" charset="-128"/>
                <a:ea typeface="メイリオ" panose="020B0604030504040204" pitchFamily="50" charset="-128"/>
              </a:rPr>
              <a:t>)</a:t>
            </a:r>
            <a:endParaRPr lang="ja-JP" altLang="en-US" sz="800" dirty="0">
              <a:latin typeface="メイリオ" panose="020B0604030504040204" pitchFamily="50" charset="-128"/>
              <a:ea typeface="メイリオ" panose="020B0604030504040204" pitchFamily="50" charset="-128"/>
            </a:endParaRPr>
          </a:p>
        </p:txBody>
      </p:sp>
      <p:sp>
        <p:nvSpPr>
          <p:cNvPr id="189" name="テキスト ボックス 188">
            <a:extLst>
              <a:ext uri="{FF2B5EF4-FFF2-40B4-BE49-F238E27FC236}">
                <a16:creationId xmlns:a16="http://schemas.microsoft.com/office/drawing/2014/main" id="{0B1A5859-7A9C-43CF-9E1D-4BC9950F67B8}"/>
              </a:ext>
            </a:extLst>
          </p:cNvPr>
          <p:cNvSpPr txBox="1"/>
          <p:nvPr/>
        </p:nvSpPr>
        <p:spPr>
          <a:xfrm>
            <a:off x="4319554" y="6468384"/>
            <a:ext cx="1856306" cy="461665"/>
          </a:xfrm>
          <a:prstGeom prst="rect">
            <a:avLst/>
          </a:prstGeom>
          <a:noFill/>
        </p:spPr>
        <p:txBody>
          <a:bodyPr wrap="square">
            <a:spAutoFit/>
          </a:bodyPr>
          <a:lstStyle/>
          <a:p>
            <a:r>
              <a:rPr lang="en-US" altLang="ja-JP" sz="800" dirty="0">
                <a:latin typeface="メイリオ" panose="020B0604030504040204" pitchFamily="50" charset="-128"/>
                <a:ea typeface="メイリオ" panose="020B0604030504040204" pitchFamily="50" charset="-128"/>
              </a:rPr>
              <a:t>TEL :045-949-2088</a:t>
            </a: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予約：要　</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住所：</a:t>
            </a:r>
            <a:r>
              <a:rPr lang="zh-CN" altLang="en-US" sz="800" dirty="0">
                <a:latin typeface="メイリオ" panose="020B0604030504040204" pitchFamily="50" charset="-128"/>
                <a:ea typeface="メイリオ" panose="020B0604030504040204" pitchFamily="50" charset="-128"/>
              </a:rPr>
              <a:t>横浜市中区新港２丁目１−４</a:t>
            </a: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D1C01946-9DB5-48F6-9652-88605FCC395E}"/>
              </a:ext>
            </a:extLst>
          </p:cNvPr>
          <p:cNvGrpSpPr/>
          <p:nvPr/>
        </p:nvGrpSpPr>
        <p:grpSpPr>
          <a:xfrm>
            <a:off x="2267179" y="6212618"/>
            <a:ext cx="1702753" cy="588938"/>
            <a:chOff x="2352542" y="5925466"/>
            <a:chExt cx="1702753" cy="588938"/>
          </a:xfrm>
        </p:grpSpPr>
        <p:sp>
          <p:nvSpPr>
            <p:cNvPr id="186" name="テキスト ボックス 185">
              <a:extLst>
                <a:ext uri="{FF2B5EF4-FFF2-40B4-BE49-F238E27FC236}">
                  <a16:creationId xmlns:a16="http://schemas.microsoft.com/office/drawing/2014/main" id="{BF62377D-AD28-4F7F-8E96-6695E78A9530}"/>
                </a:ext>
              </a:extLst>
            </p:cNvPr>
            <p:cNvSpPr txBox="1"/>
            <p:nvPr/>
          </p:nvSpPr>
          <p:spPr>
            <a:xfrm>
              <a:off x="2352542" y="5925466"/>
              <a:ext cx="1702753" cy="461665"/>
            </a:xfrm>
            <a:prstGeom prst="rect">
              <a:avLst/>
            </a:prstGeom>
            <a:noFill/>
          </p:spPr>
          <p:txBody>
            <a:bodyPr wrap="square">
              <a:spAutoFit/>
            </a:bodyPr>
            <a:lstStyle/>
            <a:p>
              <a:r>
                <a:rPr lang="en-US" altLang="ja-JP" sz="800" dirty="0">
                  <a:latin typeface="メイリオ" panose="020B0604030504040204" pitchFamily="50" charset="-128"/>
                  <a:ea typeface="メイリオ" panose="020B0604030504040204" pitchFamily="50" charset="-128"/>
                </a:rPr>
                <a:t>TEL</a:t>
              </a:r>
              <a:r>
                <a:rPr lang="ja-JP" altLang="en-US" sz="80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:045-682-2222</a:t>
              </a: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予約 ：要　</a:t>
              </a:r>
              <a:endParaRPr lang="en-US" altLang="ja-JP" sz="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住所 ：横浜市西区みなとみらい　　　　　　　　　　　　　　　　　　　　</a:t>
              </a:r>
              <a:endParaRPr lang="en-US" altLang="ja-JP" sz="800" dirty="0">
                <a:latin typeface="メイリオ" panose="020B0604030504040204" pitchFamily="50" charset="-128"/>
                <a:ea typeface="メイリオ" panose="020B0604030504040204" pitchFamily="50" charset="-128"/>
              </a:endParaRPr>
            </a:p>
          </p:txBody>
        </p:sp>
        <p:sp>
          <p:nvSpPr>
            <p:cNvPr id="128" name="テキスト ボックス 127">
              <a:extLst>
                <a:ext uri="{FF2B5EF4-FFF2-40B4-BE49-F238E27FC236}">
                  <a16:creationId xmlns:a16="http://schemas.microsoft.com/office/drawing/2014/main" id="{BD193665-CCAB-40EB-AFA3-04B4166FBA32}"/>
                </a:ext>
              </a:extLst>
            </p:cNvPr>
            <p:cNvSpPr txBox="1"/>
            <p:nvPr/>
          </p:nvSpPr>
          <p:spPr>
            <a:xfrm>
              <a:off x="2700335" y="6298960"/>
              <a:ext cx="842434" cy="215444"/>
            </a:xfrm>
            <a:prstGeom prst="rect">
              <a:avLst/>
            </a:prstGeom>
            <a:noFill/>
          </p:spPr>
          <p:txBody>
            <a:bodyPr wrap="square">
              <a:spAutoFit/>
            </a:bodyPr>
            <a:lstStyle/>
            <a:p>
              <a:r>
                <a:rPr lang="ja-JP" altLang="en-US" sz="800" dirty="0">
                  <a:latin typeface="メイリオ" panose="020B0604030504040204" pitchFamily="50" charset="-128"/>
                  <a:ea typeface="メイリオ" panose="020B0604030504040204" pitchFamily="50" charset="-128"/>
                </a:rPr>
                <a:t>２丁目３−７</a:t>
              </a:r>
              <a:endParaRPr lang="ja-JP" altLang="en-US" dirty="0">
                <a:latin typeface="メイリオ" panose="020B0604030504040204" pitchFamily="50" charset="-128"/>
                <a:ea typeface="メイリオ" panose="020B0604030504040204" pitchFamily="50" charset="-128"/>
              </a:endParaRPr>
            </a:p>
          </p:txBody>
        </p:sp>
      </p:grpSp>
      <p:sp>
        <p:nvSpPr>
          <p:cNvPr id="135" name="正方形/長方形 134">
            <a:extLst>
              <a:ext uri="{FF2B5EF4-FFF2-40B4-BE49-F238E27FC236}">
                <a16:creationId xmlns:a16="http://schemas.microsoft.com/office/drawing/2014/main" id="{0D4FA3D6-C3DA-4050-B3F8-6004A604F9A3}"/>
              </a:ext>
            </a:extLst>
          </p:cNvPr>
          <p:cNvSpPr/>
          <p:nvPr/>
        </p:nvSpPr>
        <p:spPr>
          <a:xfrm>
            <a:off x="10221485" y="1044002"/>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6" name="正方形/長方形 135">
            <a:extLst>
              <a:ext uri="{FF2B5EF4-FFF2-40B4-BE49-F238E27FC236}">
                <a16:creationId xmlns:a16="http://schemas.microsoft.com/office/drawing/2014/main" id="{7C6FE51D-C7C3-413D-9502-D45A07AB10FC}"/>
              </a:ext>
            </a:extLst>
          </p:cNvPr>
          <p:cNvSpPr/>
          <p:nvPr/>
        </p:nvSpPr>
        <p:spPr>
          <a:xfrm>
            <a:off x="10221485" y="4176562"/>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7" name="正方形/長方形 136">
            <a:extLst>
              <a:ext uri="{FF2B5EF4-FFF2-40B4-BE49-F238E27FC236}">
                <a16:creationId xmlns:a16="http://schemas.microsoft.com/office/drawing/2014/main" id="{99A79F0F-9DDD-4F6D-A925-C43ABE92119D}"/>
              </a:ext>
            </a:extLst>
          </p:cNvPr>
          <p:cNvSpPr/>
          <p:nvPr/>
        </p:nvSpPr>
        <p:spPr>
          <a:xfrm>
            <a:off x="10221485" y="5218639"/>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8" name="正方形/長方形 137">
            <a:extLst>
              <a:ext uri="{FF2B5EF4-FFF2-40B4-BE49-F238E27FC236}">
                <a16:creationId xmlns:a16="http://schemas.microsoft.com/office/drawing/2014/main" id="{73BA8123-03BB-4108-B46F-034F82C9B8BA}"/>
              </a:ext>
            </a:extLst>
          </p:cNvPr>
          <p:cNvSpPr/>
          <p:nvPr/>
        </p:nvSpPr>
        <p:spPr>
          <a:xfrm>
            <a:off x="10221485" y="313116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0" name="正方形/長方形 139">
            <a:extLst>
              <a:ext uri="{FF2B5EF4-FFF2-40B4-BE49-F238E27FC236}">
                <a16:creationId xmlns:a16="http://schemas.microsoft.com/office/drawing/2014/main" id="{296B6B34-687F-416C-8EF6-9E1CB7C5E31C}"/>
              </a:ext>
            </a:extLst>
          </p:cNvPr>
          <p:cNvSpPr/>
          <p:nvPr/>
        </p:nvSpPr>
        <p:spPr>
          <a:xfrm>
            <a:off x="10221485" y="626241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90" name="正方形/長方形 189">
            <a:extLst>
              <a:ext uri="{FF2B5EF4-FFF2-40B4-BE49-F238E27FC236}">
                <a16:creationId xmlns:a16="http://schemas.microsoft.com/office/drawing/2014/main" id="{F97ECBFE-868F-4445-AC22-D5D514DDE3B3}"/>
              </a:ext>
            </a:extLst>
          </p:cNvPr>
          <p:cNvSpPr/>
          <p:nvPr/>
        </p:nvSpPr>
        <p:spPr>
          <a:xfrm>
            <a:off x="10221485" y="2086881"/>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91" name="テキスト ボックス 190">
            <a:extLst>
              <a:ext uri="{FF2B5EF4-FFF2-40B4-BE49-F238E27FC236}">
                <a16:creationId xmlns:a16="http://schemas.microsoft.com/office/drawing/2014/main" id="{2129A43D-5BD4-4713-BDAD-5159CD1EF037}"/>
              </a:ext>
            </a:extLst>
          </p:cNvPr>
          <p:cNvSpPr txBox="1"/>
          <p:nvPr/>
        </p:nvSpPr>
        <p:spPr>
          <a:xfrm>
            <a:off x="10252155" y="229727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192" name="テキスト ボックス 191">
            <a:extLst>
              <a:ext uri="{FF2B5EF4-FFF2-40B4-BE49-F238E27FC236}">
                <a16:creationId xmlns:a16="http://schemas.microsoft.com/office/drawing/2014/main" id="{89FED1F3-299E-46DB-AAA2-363D2F1BB7C2}"/>
              </a:ext>
            </a:extLst>
          </p:cNvPr>
          <p:cNvSpPr txBox="1"/>
          <p:nvPr/>
        </p:nvSpPr>
        <p:spPr>
          <a:xfrm>
            <a:off x="10246266" y="342591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193" name="テキスト ボックス 192">
            <a:extLst>
              <a:ext uri="{FF2B5EF4-FFF2-40B4-BE49-F238E27FC236}">
                <a16:creationId xmlns:a16="http://schemas.microsoft.com/office/drawing/2014/main" id="{301283AE-7095-4BA4-A579-80542188F9BB}"/>
              </a:ext>
            </a:extLst>
          </p:cNvPr>
          <p:cNvSpPr txBox="1"/>
          <p:nvPr/>
        </p:nvSpPr>
        <p:spPr>
          <a:xfrm>
            <a:off x="10252205" y="451533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194" name="テキスト ボックス 193">
            <a:extLst>
              <a:ext uri="{FF2B5EF4-FFF2-40B4-BE49-F238E27FC236}">
                <a16:creationId xmlns:a16="http://schemas.microsoft.com/office/drawing/2014/main" id="{59A7D10C-6CC2-4B58-A481-0EC7E07A0D26}"/>
              </a:ext>
            </a:extLst>
          </p:cNvPr>
          <p:cNvSpPr txBox="1"/>
          <p:nvPr/>
        </p:nvSpPr>
        <p:spPr>
          <a:xfrm>
            <a:off x="10261342" y="137572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観光</a:t>
            </a:r>
          </a:p>
        </p:txBody>
      </p:sp>
      <p:sp>
        <p:nvSpPr>
          <p:cNvPr id="195" name="テキスト ボックス 194">
            <a:extLst>
              <a:ext uri="{FF2B5EF4-FFF2-40B4-BE49-F238E27FC236}">
                <a16:creationId xmlns:a16="http://schemas.microsoft.com/office/drawing/2014/main" id="{A2456802-5723-4CA4-8FE0-FFE4DC618732}"/>
              </a:ext>
            </a:extLst>
          </p:cNvPr>
          <p:cNvSpPr txBox="1"/>
          <p:nvPr/>
        </p:nvSpPr>
        <p:spPr>
          <a:xfrm>
            <a:off x="10255142" y="537142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196" name="テキスト ボックス 195">
            <a:extLst>
              <a:ext uri="{FF2B5EF4-FFF2-40B4-BE49-F238E27FC236}">
                <a16:creationId xmlns:a16="http://schemas.microsoft.com/office/drawing/2014/main" id="{ABFB9DD3-E5ED-48F0-A24F-64728FD10547}"/>
              </a:ext>
            </a:extLst>
          </p:cNvPr>
          <p:cNvSpPr txBox="1"/>
          <p:nvPr/>
        </p:nvSpPr>
        <p:spPr>
          <a:xfrm>
            <a:off x="10246266" y="640714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197" name="正方形/長方形 196">
            <a:extLst>
              <a:ext uri="{FF2B5EF4-FFF2-40B4-BE49-F238E27FC236}">
                <a16:creationId xmlns:a16="http://schemas.microsoft.com/office/drawing/2014/main" id="{5A589FEB-90B5-4B6C-A630-226B6A6E3162}"/>
              </a:ext>
            </a:extLst>
          </p:cNvPr>
          <p:cNvSpPr/>
          <p:nvPr/>
        </p:nvSpPr>
        <p:spPr>
          <a:xfrm>
            <a:off x="10206334" y="1296"/>
            <a:ext cx="450000" cy="1044000"/>
          </a:xfrm>
          <a:prstGeom prst="rect">
            <a:avLst/>
          </a:prstGeom>
          <a:solidFill>
            <a:srgbClr val="FFC000"/>
          </a:solidFill>
          <a:ln>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98" name="テキスト ボックス 197">
            <a:extLst>
              <a:ext uri="{FF2B5EF4-FFF2-40B4-BE49-F238E27FC236}">
                <a16:creationId xmlns:a16="http://schemas.microsoft.com/office/drawing/2014/main" id="{CB72ABF2-EC65-4D94-BB54-BFEF74F44063}"/>
              </a:ext>
            </a:extLst>
          </p:cNvPr>
          <p:cNvSpPr txBox="1"/>
          <p:nvPr/>
        </p:nvSpPr>
        <p:spPr>
          <a:xfrm>
            <a:off x="10255330" y="87069"/>
            <a:ext cx="338554" cy="998250"/>
          </a:xfrm>
          <a:prstGeom prst="rect">
            <a:avLst/>
          </a:prstGeom>
          <a:noFill/>
        </p:spPr>
        <p:txBody>
          <a:bodyPr vert="eaVert" wrap="squar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キャリア教育</a:t>
            </a:r>
          </a:p>
        </p:txBody>
      </p:sp>
      <p:sp>
        <p:nvSpPr>
          <p:cNvPr id="204" name="楕円 203">
            <a:extLst>
              <a:ext uri="{FF2B5EF4-FFF2-40B4-BE49-F238E27FC236}">
                <a16:creationId xmlns:a16="http://schemas.microsoft.com/office/drawing/2014/main" id="{6A38A210-131A-447E-8E6D-E044C3FAFE65}"/>
              </a:ext>
            </a:extLst>
          </p:cNvPr>
          <p:cNvSpPr/>
          <p:nvPr/>
        </p:nvSpPr>
        <p:spPr>
          <a:xfrm>
            <a:off x="8350978" y="1058478"/>
            <a:ext cx="478800" cy="4799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05" name="楕円 204">
            <a:extLst>
              <a:ext uri="{FF2B5EF4-FFF2-40B4-BE49-F238E27FC236}">
                <a16:creationId xmlns:a16="http://schemas.microsoft.com/office/drawing/2014/main" id="{5C7880AA-02E1-4623-A059-C87B52328CEF}"/>
              </a:ext>
            </a:extLst>
          </p:cNvPr>
          <p:cNvSpPr/>
          <p:nvPr/>
        </p:nvSpPr>
        <p:spPr>
          <a:xfrm>
            <a:off x="8301529" y="1007879"/>
            <a:ext cx="576000" cy="575027"/>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06" name="テキスト ボックス 205">
            <a:extLst>
              <a:ext uri="{FF2B5EF4-FFF2-40B4-BE49-F238E27FC236}">
                <a16:creationId xmlns:a16="http://schemas.microsoft.com/office/drawing/2014/main" id="{46D6CC66-7CC9-42EF-89A8-F26177D54D02}"/>
              </a:ext>
            </a:extLst>
          </p:cNvPr>
          <p:cNvSpPr txBox="1"/>
          <p:nvPr/>
        </p:nvSpPr>
        <p:spPr>
          <a:xfrm>
            <a:off x="8354979" y="1206992"/>
            <a:ext cx="473206" cy="207749"/>
          </a:xfrm>
          <a:prstGeom prst="rect">
            <a:avLst/>
          </a:prstGeom>
          <a:noFill/>
        </p:spPr>
        <p:txBody>
          <a:bodyPr wrap="none" rtlCol="0">
            <a:spAutoFit/>
          </a:bodyPr>
          <a:lstStyle/>
          <a:p>
            <a:r>
              <a:rPr kumimoji="1" lang="ja-JP" altLang="en-US" sz="750" b="1" dirty="0">
                <a:ln w="15875">
                  <a:no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中華街</a:t>
            </a:r>
          </a:p>
        </p:txBody>
      </p:sp>
      <p:grpSp>
        <p:nvGrpSpPr>
          <p:cNvPr id="5" name="グループ化 4">
            <a:extLst>
              <a:ext uri="{FF2B5EF4-FFF2-40B4-BE49-F238E27FC236}">
                <a16:creationId xmlns:a16="http://schemas.microsoft.com/office/drawing/2014/main" id="{062DDEF5-2B61-4470-B377-108DF85FECAE}"/>
              </a:ext>
            </a:extLst>
          </p:cNvPr>
          <p:cNvGrpSpPr/>
          <p:nvPr/>
        </p:nvGrpSpPr>
        <p:grpSpPr>
          <a:xfrm>
            <a:off x="6033357" y="1001938"/>
            <a:ext cx="892183" cy="576000"/>
            <a:chOff x="5801049" y="-1093667"/>
            <a:chExt cx="892183" cy="576000"/>
          </a:xfrm>
        </p:grpSpPr>
        <p:sp>
          <p:nvSpPr>
            <p:cNvPr id="200" name="楕円 199">
              <a:extLst>
                <a:ext uri="{FF2B5EF4-FFF2-40B4-BE49-F238E27FC236}">
                  <a16:creationId xmlns:a16="http://schemas.microsoft.com/office/drawing/2014/main" id="{0F4EE456-374C-417B-96BF-D7C239F2214D}"/>
                </a:ext>
              </a:extLst>
            </p:cNvPr>
            <p:cNvSpPr/>
            <p:nvPr/>
          </p:nvSpPr>
          <p:spPr>
            <a:xfrm>
              <a:off x="6007741" y="-1042738"/>
              <a:ext cx="478800" cy="478800"/>
            </a:xfrm>
            <a:prstGeom prst="ellipse">
              <a:avLst/>
            </a:prstGeom>
            <a:solidFill>
              <a:srgbClr val="FF8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01" name="楕円 200">
              <a:extLst>
                <a:ext uri="{FF2B5EF4-FFF2-40B4-BE49-F238E27FC236}">
                  <a16:creationId xmlns:a16="http://schemas.microsoft.com/office/drawing/2014/main" id="{74992AB7-FF1A-4B8D-8F28-BB69176D0F94}"/>
                </a:ext>
              </a:extLst>
            </p:cNvPr>
            <p:cNvSpPr/>
            <p:nvPr/>
          </p:nvSpPr>
          <p:spPr>
            <a:xfrm>
              <a:off x="5959140" y="-1093667"/>
              <a:ext cx="576000" cy="576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5826AE0C-4215-4177-BC37-D56DF4A7C519}"/>
                </a:ext>
              </a:extLst>
            </p:cNvPr>
            <p:cNvSpPr txBox="1"/>
            <p:nvPr/>
          </p:nvSpPr>
          <p:spPr>
            <a:xfrm>
              <a:off x="5801049" y="-891386"/>
              <a:ext cx="892183" cy="207749"/>
            </a:xfrm>
            <a:prstGeom prst="rect">
              <a:avLst/>
            </a:prstGeom>
            <a:noFill/>
          </p:spPr>
          <p:txBody>
            <a:bodyPr wrap="square" rtlCol="0">
              <a:spAutoFit/>
            </a:bodyPr>
            <a:lstStyle/>
            <a:p>
              <a:pPr algn="ctr"/>
              <a:r>
                <a:rPr kumimoji="1" lang="ja-JP" altLang="en-US" sz="75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横浜北部</a:t>
              </a:r>
            </a:p>
          </p:txBody>
        </p:sp>
      </p:grpSp>
    </p:spTree>
    <p:extLst>
      <p:ext uri="{BB962C8B-B14F-4D97-AF65-F5344CB8AC3E}">
        <p14:creationId xmlns:p14="http://schemas.microsoft.com/office/powerpoint/2010/main" val="372625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alpha val="25000"/>
          </a:srgbClr>
        </a:solidFill>
        <a:effectLst/>
      </p:bgPr>
    </p:bg>
    <p:spTree>
      <p:nvGrpSpPr>
        <p:cNvPr id="1" name=""/>
        <p:cNvGrpSpPr/>
        <p:nvPr/>
      </p:nvGrpSpPr>
      <p:grpSpPr>
        <a:xfrm>
          <a:off x="0" y="0"/>
          <a:ext cx="0" cy="0"/>
          <a:chOff x="0" y="0"/>
          <a:chExt cx="0" cy="0"/>
        </a:xfrm>
      </p:grpSpPr>
      <p:sp>
        <p:nvSpPr>
          <p:cNvPr id="148" name="正方形/長方形 147">
            <a:extLst>
              <a:ext uri="{FF2B5EF4-FFF2-40B4-BE49-F238E27FC236}">
                <a16:creationId xmlns:a16="http://schemas.microsoft.com/office/drawing/2014/main" id="{D8492806-5A91-4BC0-B2B7-7A5003B54E92}"/>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44BEFEC8-3995-41E6-B334-5016F3A11724}"/>
              </a:ext>
            </a:extLst>
          </p:cNvPr>
          <p:cNvSpPr/>
          <p:nvPr/>
        </p:nvSpPr>
        <p:spPr>
          <a:xfrm>
            <a:off x="10216336" y="13591"/>
            <a:ext cx="396000" cy="124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F658F4CF-2864-44BB-A8B8-23A1DC7195F7}"/>
              </a:ext>
            </a:extLst>
          </p:cNvPr>
          <p:cNvSpPr/>
          <p:nvPr/>
        </p:nvSpPr>
        <p:spPr>
          <a:xfrm>
            <a:off x="188352" y="285968"/>
            <a:ext cx="10038465" cy="7004571"/>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rgbClr val="00B0F0"/>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9237BF20-32B2-4B75-BFB9-BF119CEADAC2}"/>
              </a:ext>
            </a:extLst>
          </p:cNvPr>
          <p:cNvSpPr/>
          <p:nvPr/>
        </p:nvSpPr>
        <p:spPr>
          <a:xfrm>
            <a:off x="102269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2" name="正方形/長方形 41">
            <a:extLst>
              <a:ext uri="{FF2B5EF4-FFF2-40B4-BE49-F238E27FC236}">
                <a16:creationId xmlns:a16="http://schemas.microsoft.com/office/drawing/2014/main" id="{E8E08418-A5DB-4E72-B9C9-F795C02D4CAD}"/>
              </a:ext>
            </a:extLst>
          </p:cNvPr>
          <p:cNvSpPr/>
          <p:nvPr/>
        </p:nvSpPr>
        <p:spPr>
          <a:xfrm>
            <a:off x="102278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FB00C477-077A-4DAA-8FA1-6632EC05212D}"/>
              </a:ext>
            </a:extLst>
          </p:cNvPr>
          <p:cNvSpPr/>
          <p:nvPr/>
        </p:nvSpPr>
        <p:spPr>
          <a:xfrm>
            <a:off x="102278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FDE64E6D-8D00-493F-A186-451EBF7ABE71}"/>
              </a:ext>
            </a:extLst>
          </p:cNvPr>
          <p:cNvSpPr/>
          <p:nvPr/>
        </p:nvSpPr>
        <p:spPr>
          <a:xfrm>
            <a:off x="102278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6C92A796-35EC-411B-BEC6-E8EC0F3976F1}"/>
              </a:ext>
            </a:extLst>
          </p:cNvPr>
          <p:cNvSpPr/>
          <p:nvPr/>
        </p:nvSpPr>
        <p:spPr>
          <a:xfrm>
            <a:off x="102278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FC4CE939-1C54-4C24-B29B-C8A0741560EE}"/>
              </a:ext>
            </a:extLst>
          </p:cNvPr>
          <p:cNvSpPr/>
          <p:nvPr/>
        </p:nvSpPr>
        <p:spPr>
          <a:xfrm>
            <a:off x="10227835" y="2090056"/>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A9FF1EBE-0568-45AA-AC60-DFFCB631E1C8}"/>
              </a:ext>
            </a:extLst>
          </p:cNvPr>
          <p:cNvSpPr txBox="1"/>
          <p:nvPr/>
        </p:nvSpPr>
        <p:spPr>
          <a:xfrm>
            <a:off x="102710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48" name="テキスト ボックス 47">
            <a:extLst>
              <a:ext uri="{FF2B5EF4-FFF2-40B4-BE49-F238E27FC236}">
                <a16:creationId xmlns:a16="http://schemas.microsoft.com/office/drawing/2014/main" id="{FFD191DB-1849-430D-8854-A30C71B8BB1D}"/>
              </a:ext>
            </a:extLst>
          </p:cNvPr>
          <p:cNvSpPr txBox="1"/>
          <p:nvPr/>
        </p:nvSpPr>
        <p:spPr>
          <a:xfrm>
            <a:off x="102680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49" name="テキスト ボックス 48">
            <a:extLst>
              <a:ext uri="{FF2B5EF4-FFF2-40B4-BE49-F238E27FC236}">
                <a16:creationId xmlns:a16="http://schemas.microsoft.com/office/drawing/2014/main" id="{82C73196-5FF1-403C-B856-B05E1E6314C3}"/>
              </a:ext>
            </a:extLst>
          </p:cNvPr>
          <p:cNvSpPr txBox="1"/>
          <p:nvPr/>
        </p:nvSpPr>
        <p:spPr>
          <a:xfrm>
            <a:off x="102621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50" name="テキスト ボックス 49">
            <a:extLst>
              <a:ext uri="{FF2B5EF4-FFF2-40B4-BE49-F238E27FC236}">
                <a16:creationId xmlns:a16="http://schemas.microsoft.com/office/drawing/2014/main" id="{4E63D83B-0B5C-4C39-83D8-9A64EDBF4E78}"/>
              </a:ext>
            </a:extLst>
          </p:cNvPr>
          <p:cNvSpPr txBox="1"/>
          <p:nvPr/>
        </p:nvSpPr>
        <p:spPr>
          <a:xfrm>
            <a:off x="102680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52" name="テキスト ボックス 51">
            <a:extLst>
              <a:ext uri="{FF2B5EF4-FFF2-40B4-BE49-F238E27FC236}">
                <a16:creationId xmlns:a16="http://schemas.microsoft.com/office/drawing/2014/main" id="{241B78C8-9A3E-4885-8968-995A18B3DA06}"/>
              </a:ext>
            </a:extLst>
          </p:cNvPr>
          <p:cNvSpPr txBox="1"/>
          <p:nvPr/>
        </p:nvSpPr>
        <p:spPr>
          <a:xfrm>
            <a:off x="102710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53" name="テキスト ボックス 52">
            <a:extLst>
              <a:ext uri="{FF2B5EF4-FFF2-40B4-BE49-F238E27FC236}">
                <a16:creationId xmlns:a16="http://schemas.microsoft.com/office/drawing/2014/main" id="{46E89D7B-9181-4850-9E29-DE2FA8AFAA13}"/>
              </a:ext>
            </a:extLst>
          </p:cNvPr>
          <p:cNvSpPr txBox="1"/>
          <p:nvPr/>
        </p:nvSpPr>
        <p:spPr>
          <a:xfrm>
            <a:off x="102621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61" name="正方形/長方形 60">
            <a:extLst>
              <a:ext uri="{FF2B5EF4-FFF2-40B4-BE49-F238E27FC236}">
                <a16:creationId xmlns:a16="http://schemas.microsoft.com/office/drawing/2014/main" id="{6B3E8E40-CCFC-4921-8AAB-8E5D04A551F5}"/>
              </a:ext>
            </a:extLst>
          </p:cNvPr>
          <p:cNvSpPr/>
          <p:nvPr/>
        </p:nvSpPr>
        <p:spPr>
          <a:xfrm>
            <a:off x="7288587" y="10868"/>
            <a:ext cx="2939696" cy="1314132"/>
          </a:xfrm>
          <a:prstGeom prst="rect">
            <a:avLst/>
          </a:prstGeom>
          <a:solidFill>
            <a:srgbClr val="BF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1B8DA76C-2059-4843-A933-D35CBFC31C0D}"/>
              </a:ext>
            </a:extLst>
          </p:cNvPr>
          <p:cNvSpPr/>
          <p:nvPr/>
        </p:nvSpPr>
        <p:spPr>
          <a:xfrm>
            <a:off x="6333758" y="-1786"/>
            <a:ext cx="1746775" cy="908816"/>
          </a:xfrm>
          <a:prstGeom prst="rect">
            <a:avLst/>
          </a:prstGeom>
          <a:solidFill>
            <a:srgbClr val="92DDF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B8361137-B627-4176-8A61-21AAA07624A9}"/>
              </a:ext>
            </a:extLst>
          </p:cNvPr>
          <p:cNvSpPr/>
          <p:nvPr/>
        </p:nvSpPr>
        <p:spPr>
          <a:xfrm>
            <a:off x="9149477" y="831013"/>
            <a:ext cx="1071903" cy="656805"/>
          </a:xfrm>
          <a:prstGeom prst="rect">
            <a:avLst/>
          </a:prstGeom>
          <a:solidFill>
            <a:srgbClr val="92D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CE56AD69-32EF-45F1-BA38-618BC6159B5D}"/>
              </a:ext>
            </a:extLst>
          </p:cNvPr>
          <p:cNvSpPr txBox="1"/>
          <p:nvPr/>
        </p:nvSpPr>
        <p:spPr>
          <a:xfrm>
            <a:off x="6852418" y="234647"/>
            <a:ext cx="3113790" cy="923330"/>
          </a:xfrm>
          <a:prstGeom prst="rect">
            <a:avLst/>
          </a:prstGeom>
          <a:noFill/>
        </p:spPr>
        <p:txBody>
          <a:bodyPr wrap="square" rtlCol="0">
            <a:spAutoFit/>
          </a:bodyPr>
          <a:lstStyle/>
          <a:p>
            <a:pPr algn="r"/>
            <a:r>
              <a:rPr kumimoji="1" lang="ja-JP" altLang="en-US" sz="5400" b="1" dirty="0">
                <a:ln w="3175">
                  <a:solidFill>
                    <a:schemeClr val="bg1">
                      <a:lumMod val="95000"/>
                    </a:schemeClr>
                  </a:solidFill>
                </a:ln>
                <a:solidFill>
                  <a:srgbClr val="00B0F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A-OTF じゅん Pro 101" panose="020F0300000000000000" pitchFamily="34" charset="-128"/>
              </a:rPr>
              <a:t>観光</a:t>
            </a:r>
          </a:p>
        </p:txBody>
      </p:sp>
      <p:sp>
        <p:nvSpPr>
          <p:cNvPr id="41" name="正方形/長方形 40">
            <a:extLst>
              <a:ext uri="{FF2B5EF4-FFF2-40B4-BE49-F238E27FC236}">
                <a16:creationId xmlns:a16="http://schemas.microsoft.com/office/drawing/2014/main" id="{FDE92B97-4AF2-4AE1-A31A-CCFA0E413D59}"/>
              </a:ext>
            </a:extLst>
          </p:cNvPr>
          <p:cNvSpPr/>
          <p:nvPr/>
        </p:nvSpPr>
        <p:spPr>
          <a:xfrm>
            <a:off x="10227835" y="1047177"/>
            <a:ext cx="450000" cy="1044000"/>
          </a:xfrm>
          <a:prstGeom prst="rect">
            <a:avLst/>
          </a:prstGeom>
          <a:solidFill>
            <a:srgbClr val="00B0F0"/>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EA5EB32A-77F7-4010-8900-8FAE21D18479}"/>
              </a:ext>
            </a:extLst>
          </p:cNvPr>
          <p:cNvSpPr txBox="1"/>
          <p:nvPr/>
        </p:nvSpPr>
        <p:spPr>
          <a:xfrm>
            <a:off x="10264517" y="1394770"/>
            <a:ext cx="338554" cy="348813"/>
          </a:xfrm>
          <a:prstGeom prst="rect">
            <a:avLst/>
          </a:prstGeom>
          <a:noFill/>
        </p:spPr>
        <p:txBody>
          <a:bodyPr vert="eaVert" wrap="non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pic>
        <p:nvPicPr>
          <p:cNvPr id="5" name="図 4" descr="屋外, 草, 花, 建物 が含まれている画像&#10;&#10;自動的に生成された説明">
            <a:extLst>
              <a:ext uri="{FF2B5EF4-FFF2-40B4-BE49-F238E27FC236}">
                <a16:creationId xmlns:a16="http://schemas.microsoft.com/office/drawing/2014/main" id="{43F8E1D7-0EC0-49F4-A8A4-FD9386A8D1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92007" y="3218745"/>
            <a:ext cx="2630924" cy="1815115"/>
          </a:xfrm>
          <a:prstGeom prst="rect">
            <a:avLst/>
          </a:prstGeom>
          <a:effectLst>
            <a:outerShdw blurRad="50800" dist="38100" dir="5400000" algn="t" rotWithShape="0">
              <a:prstClr val="black">
                <a:alpha val="40000"/>
              </a:prstClr>
            </a:outerShdw>
          </a:effectLst>
        </p:spPr>
      </p:pic>
      <p:pic>
        <p:nvPicPr>
          <p:cNvPr id="7" name="図 6" descr="屋外, 座る, 歩道, 像 が含まれている画像&#10;&#10;自動的に生成された説明">
            <a:extLst>
              <a:ext uri="{FF2B5EF4-FFF2-40B4-BE49-F238E27FC236}">
                <a16:creationId xmlns:a16="http://schemas.microsoft.com/office/drawing/2014/main" id="{A76698D2-066E-42DA-8B6D-038010D53D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867"/>
          <a:stretch/>
        </p:blipFill>
        <p:spPr>
          <a:xfrm>
            <a:off x="8577264" y="3216639"/>
            <a:ext cx="1456243" cy="1782373"/>
          </a:xfrm>
          <a:prstGeom prst="rect">
            <a:avLst/>
          </a:prstGeom>
          <a:effectLst>
            <a:outerShdw blurRad="50800" dist="38100" dir="5400000" algn="t" rotWithShape="0">
              <a:prstClr val="black">
                <a:alpha val="40000"/>
              </a:prstClr>
            </a:outerShdw>
          </a:effectLst>
        </p:spPr>
      </p:pic>
      <p:sp>
        <p:nvSpPr>
          <p:cNvPr id="83" name="テキスト ボックス 82">
            <a:extLst>
              <a:ext uri="{FF2B5EF4-FFF2-40B4-BE49-F238E27FC236}">
                <a16:creationId xmlns:a16="http://schemas.microsoft.com/office/drawing/2014/main" id="{AD936DE8-200F-41C7-B334-A1E128FBE41C}"/>
              </a:ext>
            </a:extLst>
          </p:cNvPr>
          <p:cNvSpPr txBox="1"/>
          <p:nvPr/>
        </p:nvSpPr>
        <p:spPr>
          <a:xfrm>
            <a:off x="5885521" y="5113555"/>
            <a:ext cx="4202596" cy="1092607"/>
          </a:xfrm>
          <a:prstGeom prst="rect">
            <a:avLst/>
          </a:prstGeom>
          <a:noFill/>
        </p:spPr>
        <p:txBody>
          <a:bodyPr wrap="square">
            <a:spAutoFit/>
          </a:bodyPr>
          <a:lstStyle/>
          <a:p>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横浜ベイブリッジや港を行き交う船の眺めがロマンチックな公園。</a:t>
            </a:r>
            <a:endPar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赤い靴はいてた女の子の像やインド水塔、アメリカ・サンディエゴ市寄贈の水の守護神など、海外との豊かな交流を感じさせるモニュメントも多い。</a:t>
            </a:r>
          </a:p>
        </p:txBody>
      </p:sp>
      <p:sp>
        <p:nvSpPr>
          <p:cNvPr id="112" name="テキスト ボックス 111">
            <a:extLst>
              <a:ext uri="{FF2B5EF4-FFF2-40B4-BE49-F238E27FC236}">
                <a16:creationId xmlns:a16="http://schemas.microsoft.com/office/drawing/2014/main" id="{D7FDD2DE-D494-4B6E-A772-94122196CEF6}"/>
              </a:ext>
            </a:extLst>
          </p:cNvPr>
          <p:cNvSpPr txBox="1"/>
          <p:nvPr/>
        </p:nvSpPr>
        <p:spPr>
          <a:xfrm>
            <a:off x="5931313" y="6367651"/>
            <a:ext cx="4133311"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zh-CN" sz="900" dirty="0">
                <a:latin typeface="メイリオ" panose="020B0604030504040204" pitchFamily="50" charset="-128"/>
                <a:ea typeface="メイリオ" panose="020B0604030504040204" pitchFamily="50" charset="-128"/>
              </a:rPr>
              <a:t>045-671-3648(</a:t>
            </a:r>
            <a:r>
              <a:rPr lang="zh-CN" altLang="en-US" sz="900" dirty="0">
                <a:latin typeface="メイリオ" panose="020B0604030504040204" pitchFamily="50" charset="-128"/>
                <a:ea typeface="メイリオ" panose="020B0604030504040204" pitchFamily="50" charset="-128"/>
              </a:rPr>
              <a:t>横浜市都心部公園担当</a:t>
            </a:r>
            <a:r>
              <a:rPr lang="en-US" altLang="zh-CN"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駐車場（バス）：あり</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横浜市中区山下町２７９</a:t>
            </a:r>
            <a:endParaRPr lang="ja-JP" altLang="en-US" sz="900" dirty="0">
              <a:latin typeface="メイリオ" panose="020B0604030504040204" pitchFamily="50" charset="-128"/>
              <a:ea typeface="メイリオ" panose="020B0604030504040204" pitchFamily="50" charset="-128"/>
            </a:endParaRPr>
          </a:p>
        </p:txBody>
      </p:sp>
      <p:grpSp>
        <p:nvGrpSpPr>
          <p:cNvPr id="136" name="グループ化 135">
            <a:extLst>
              <a:ext uri="{FF2B5EF4-FFF2-40B4-BE49-F238E27FC236}">
                <a16:creationId xmlns:a16="http://schemas.microsoft.com/office/drawing/2014/main" id="{0F7E26BC-00A2-4278-8B0A-65A32A45C0BA}"/>
              </a:ext>
            </a:extLst>
          </p:cNvPr>
          <p:cNvGrpSpPr/>
          <p:nvPr/>
        </p:nvGrpSpPr>
        <p:grpSpPr>
          <a:xfrm>
            <a:off x="8298686" y="2091460"/>
            <a:ext cx="1818766" cy="650800"/>
            <a:chOff x="2909658" y="478397"/>
            <a:chExt cx="2602314" cy="981451"/>
          </a:xfrm>
        </p:grpSpPr>
        <p:sp>
          <p:nvSpPr>
            <p:cNvPr id="137" name="楕円 136">
              <a:extLst>
                <a:ext uri="{FF2B5EF4-FFF2-40B4-BE49-F238E27FC236}">
                  <a16:creationId xmlns:a16="http://schemas.microsoft.com/office/drawing/2014/main" id="{DE6DF802-6DEE-4CDE-B2CC-69215DF98619}"/>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8" name="楕円 137">
              <a:extLst>
                <a:ext uri="{FF2B5EF4-FFF2-40B4-BE49-F238E27FC236}">
                  <a16:creationId xmlns:a16="http://schemas.microsoft.com/office/drawing/2014/main" id="{202EF481-6264-48EF-9E60-2876B05E7055}"/>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39" name="グループ化 138">
              <a:extLst>
                <a:ext uri="{FF2B5EF4-FFF2-40B4-BE49-F238E27FC236}">
                  <a16:creationId xmlns:a16="http://schemas.microsoft.com/office/drawing/2014/main" id="{4B8B4E84-BA85-4A6D-B3BF-B9DFF115B7FF}"/>
                </a:ext>
              </a:extLst>
            </p:cNvPr>
            <p:cNvGrpSpPr/>
            <p:nvPr/>
          </p:nvGrpSpPr>
          <p:grpSpPr>
            <a:xfrm>
              <a:off x="2981173" y="478397"/>
              <a:ext cx="2530799" cy="914400"/>
              <a:chOff x="441001" y="231405"/>
              <a:chExt cx="2530799" cy="914400"/>
            </a:xfrm>
          </p:grpSpPr>
          <p:sp>
            <p:nvSpPr>
              <p:cNvPr id="142" name="楕円 141">
                <a:extLst>
                  <a:ext uri="{FF2B5EF4-FFF2-40B4-BE49-F238E27FC236}">
                    <a16:creationId xmlns:a16="http://schemas.microsoft.com/office/drawing/2014/main" id="{75DF1B2E-9105-42C1-8016-8277798D9D4D}"/>
                  </a:ext>
                </a:extLst>
              </p:cNvPr>
              <p:cNvSpPr/>
              <p:nvPr/>
            </p:nvSpPr>
            <p:spPr>
              <a:xfrm>
                <a:off x="441001" y="231405"/>
                <a:ext cx="914400" cy="914400"/>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3" name="楕円 142">
                <a:extLst>
                  <a:ext uri="{FF2B5EF4-FFF2-40B4-BE49-F238E27FC236}">
                    <a16:creationId xmlns:a16="http://schemas.microsoft.com/office/drawing/2014/main" id="{25D2D6DE-5985-4DAC-A401-ECE9856DF7D1}"/>
                  </a:ext>
                </a:extLst>
              </p:cNvPr>
              <p:cNvSpPr/>
              <p:nvPr/>
            </p:nvSpPr>
            <p:spPr>
              <a:xfrm>
                <a:off x="2378601" y="276529"/>
                <a:ext cx="593199" cy="594056"/>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4" name="楕円 143">
                <a:extLst>
                  <a:ext uri="{FF2B5EF4-FFF2-40B4-BE49-F238E27FC236}">
                    <a16:creationId xmlns:a16="http://schemas.microsoft.com/office/drawing/2014/main" id="{210CAA61-B3E6-46F2-8E25-A2E092803D5E}"/>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40" name="楕円 139">
              <a:extLst>
                <a:ext uri="{FF2B5EF4-FFF2-40B4-BE49-F238E27FC236}">
                  <a16:creationId xmlns:a16="http://schemas.microsoft.com/office/drawing/2014/main" id="{14B28DEB-C166-4EE1-B44D-8E17C7436549}"/>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1" name="楕円 140">
              <a:extLst>
                <a:ext uri="{FF2B5EF4-FFF2-40B4-BE49-F238E27FC236}">
                  <a16:creationId xmlns:a16="http://schemas.microsoft.com/office/drawing/2014/main" id="{0BECE7B0-951A-4C43-847B-92FC491951F2}"/>
                </a:ext>
              </a:extLst>
            </p:cNvPr>
            <p:cNvSpPr/>
            <p:nvPr/>
          </p:nvSpPr>
          <p:spPr>
            <a:xfrm>
              <a:off x="3778075" y="974389"/>
              <a:ext cx="480331" cy="474591"/>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grpSp>
        <p:nvGrpSpPr>
          <p:cNvPr id="78" name="グループ化 77">
            <a:extLst>
              <a:ext uri="{FF2B5EF4-FFF2-40B4-BE49-F238E27FC236}">
                <a16:creationId xmlns:a16="http://schemas.microsoft.com/office/drawing/2014/main" id="{4479ACE0-592F-4BA5-A620-8141C77220FE}"/>
              </a:ext>
            </a:extLst>
          </p:cNvPr>
          <p:cNvGrpSpPr/>
          <p:nvPr/>
        </p:nvGrpSpPr>
        <p:grpSpPr>
          <a:xfrm>
            <a:off x="5839754" y="2613475"/>
            <a:ext cx="4248579" cy="545711"/>
            <a:chOff x="571259" y="842683"/>
            <a:chExt cx="5271119" cy="545711"/>
          </a:xfrm>
          <a:effectLst>
            <a:outerShdw blurRad="50800" dist="38100" dir="5400000" algn="t" rotWithShape="0">
              <a:prstClr val="black">
                <a:alpha val="40000"/>
              </a:prstClr>
            </a:outerShdw>
          </a:effectLst>
        </p:grpSpPr>
        <p:sp>
          <p:nvSpPr>
            <p:cNvPr id="79" name="四角形: 角を丸くする 78">
              <a:extLst>
                <a:ext uri="{FF2B5EF4-FFF2-40B4-BE49-F238E27FC236}">
                  <a16:creationId xmlns:a16="http://schemas.microsoft.com/office/drawing/2014/main" id="{7C730EC2-88DC-4107-80BA-87281B5D12F3}"/>
                </a:ext>
              </a:extLst>
            </p:cNvPr>
            <p:cNvSpPr/>
            <p:nvPr/>
          </p:nvSpPr>
          <p:spPr>
            <a:xfrm>
              <a:off x="571259" y="842683"/>
              <a:ext cx="5271119" cy="532800"/>
            </a:xfrm>
            <a:prstGeom prst="roundRect">
              <a:avLst>
                <a:gd name="adj" fmla="val 991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376830CA-5DBE-446B-86AD-2E2071F85CBC}"/>
                </a:ext>
              </a:extLst>
            </p:cNvPr>
            <p:cNvSpPr txBox="1"/>
            <p:nvPr/>
          </p:nvSpPr>
          <p:spPr>
            <a:xfrm>
              <a:off x="2065095" y="926729"/>
              <a:ext cx="2380802" cy="461665"/>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山下公園</a:t>
              </a:r>
            </a:p>
          </p:txBody>
        </p:sp>
      </p:grpSp>
      <p:sp>
        <p:nvSpPr>
          <p:cNvPr id="145" name="テキスト ボックス 144">
            <a:extLst>
              <a:ext uri="{FF2B5EF4-FFF2-40B4-BE49-F238E27FC236}">
                <a16:creationId xmlns:a16="http://schemas.microsoft.com/office/drawing/2014/main" id="{B6E68F62-3755-43B4-B42E-3D5D94ADA074}"/>
              </a:ext>
            </a:extLst>
          </p:cNvPr>
          <p:cNvSpPr txBox="1"/>
          <p:nvPr/>
        </p:nvSpPr>
        <p:spPr>
          <a:xfrm>
            <a:off x="8444482" y="2307234"/>
            <a:ext cx="1672970" cy="253916"/>
          </a:xfrm>
          <a:prstGeom prst="rect">
            <a:avLst/>
          </a:prstGeom>
          <a:noFill/>
        </p:spPr>
        <p:txBody>
          <a:bodyPr wrap="square">
            <a:spAutoFit/>
          </a:bodyPr>
          <a:lstStyle/>
          <a:p>
            <a:pPr algn="r"/>
            <a:r>
              <a:rPr lang="ja-JP" altLang="en-US" sz="1050" dirty="0">
                <a:ln w="3175">
                  <a:solidFill>
                    <a:srgbClr val="00B050"/>
                  </a:solidFill>
                </a:ln>
                <a:solidFill>
                  <a:srgbClr val="00B050"/>
                </a:solidFill>
                <a:effectLst>
                  <a:outerShdw blurRad="50800" dist="38100" dir="5400000" algn="t" rotWithShape="0">
                    <a:schemeClr val="accent2">
                      <a:alpha val="40000"/>
                    </a:schemeClr>
                  </a:outerShdw>
                </a:effectLst>
                <a:latin typeface="メイリオ" panose="020B0604030504040204" pitchFamily="50" charset="-128"/>
                <a:ea typeface="メイリオ" panose="020B0604030504040204" pitchFamily="50" charset="-128"/>
              </a:rPr>
              <a:t>横浜の代表的な公園！</a:t>
            </a:r>
          </a:p>
        </p:txBody>
      </p:sp>
      <p:sp>
        <p:nvSpPr>
          <p:cNvPr id="109" name="楕円 108">
            <a:extLst>
              <a:ext uri="{FF2B5EF4-FFF2-40B4-BE49-F238E27FC236}">
                <a16:creationId xmlns:a16="http://schemas.microsoft.com/office/drawing/2014/main" id="{168CAC45-EC60-47E1-9433-CDF23AB361A0}"/>
              </a:ext>
            </a:extLst>
          </p:cNvPr>
          <p:cNvSpPr/>
          <p:nvPr/>
        </p:nvSpPr>
        <p:spPr>
          <a:xfrm>
            <a:off x="5849676" y="2478373"/>
            <a:ext cx="648000" cy="64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0" name="楕円 109">
            <a:extLst>
              <a:ext uri="{FF2B5EF4-FFF2-40B4-BE49-F238E27FC236}">
                <a16:creationId xmlns:a16="http://schemas.microsoft.com/office/drawing/2014/main" id="{AAB06C5F-A5C2-4FEE-9998-DF26275B4ED9}"/>
              </a:ext>
            </a:extLst>
          </p:cNvPr>
          <p:cNvSpPr/>
          <p:nvPr/>
        </p:nvSpPr>
        <p:spPr>
          <a:xfrm>
            <a:off x="5764324" y="2401085"/>
            <a:ext cx="792000" cy="792000"/>
          </a:xfrm>
          <a:prstGeom prst="ellipse">
            <a:avLst/>
          </a:prstGeom>
          <a:solidFill>
            <a:srgbClr val="00B050">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5" name="テキスト ボックス 104">
            <a:extLst>
              <a:ext uri="{FF2B5EF4-FFF2-40B4-BE49-F238E27FC236}">
                <a16:creationId xmlns:a16="http://schemas.microsoft.com/office/drawing/2014/main" id="{205D49B7-0024-4216-A990-A1C674176C4E}"/>
              </a:ext>
            </a:extLst>
          </p:cNvPr>
          <p:cNvSpPr txBox="1"/>
          <p:nvPr/>
        </p:nvSpPr>
        <p:spPr>
          <a:xfrm>
            <a:off x="5937295" y="2697853"/>
            <a:ext cx="466794" cy="261609"/>
          </a:xfrm>
          <a:prstGeom prst="rect">
            <a:avLst/>
          </a:prstGeom>
          <a:noFill/>
        </p:spPr>
        <p:txBody>
          <a:bodyPr wrap="none" rtlCol="0">
            <a:spAutoFit/>
          </a:bodyPr>
          <a:lstStyle/>
          <a:p>
            <a:pPr algn="ctr"/>
            <a:r>
              <a:rPr kumimoji="1" lang="ja-JP" altLang="en-US" sz="11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山下</a:t>
            </a:r>
          </a:p>
        </p:txBody>
      </p:sp>
      <p:pic>
        <p:nvPicPr>
          <p:cNvPr id="9" name="図 8" descr="電子機器, 回路 が含まれている画像&#10;&#10;自動的に生成された説明">
            <a:extLst>
              <a:ext uri="{FF2B5EF4-FFF2-40B4-BE49-F238E27FC236}">
                <a16:creationId xmlns:a16="http://schemas.microsoft.com/office/drawing/2014/main" id="{E08041DA-AE19-451F-AA7F-9BF6E345D4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4629" y="1128632"/>
            <a:ext cx="3423780" cy="1944518"/>
          </a:xfrm>
          <a:prstGeom prst="rect">
            <a:avLst/>
          </a:prstGeom>
          <a:effectLst>
            <a:outerShdw blurRad="50800" dist="38100" dir="5400000" algn="t" rotWithShape="0">
              <a:prstClr val="black">
                <a:alpha val="40000"/>
              </a:prstClr>
            </a:outerShdw>
            <a:softEdge rad="31750"/>
          </a:effectLst>
        </p:spPr>
      </p:pic>
      <p:sp>
        <p:nvSpPr>
          <p:cNvPr id="97" name="テキスト ボックス 96">
            <a:extLst>
              <a:ext uri="{FF2B5EF4-FFF2-40B4-BE49-F238E27FC236}">
                <a16:creationId xmlns:a16="http://schemas.microsoft.com/office/drawing/2014/main" id="{FCBC20F9-BCC4-4DE5-8172-A30CB243B53F}"/>
              </a:ext>
            </a:extLst>
          </p:cNvPr>
          <p:cNvSpPr txBox="1"/>
          <p:nvPr/>
        </p:nvSpPr>
        <p:spPr>
          <a:xfrm>
            <a:off x="3702609" y="1178122"/>
            <a:ext cx="1939992" cy="1692771"/>
          </a:xfrm>
          <a:prstGeom prst="rect">
            <a:avLst/>
          </a:prstGeom>
          <a:noFill/>
        </p:spPr>
        <p:txBody>
          <a:bodyPr wrap="square">
            <a:spAutoFit/>
          </a:bodyPr>
          <a:lstStyle/>
          <a:p>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地上</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70</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階、高さ</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296m</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の超高層ビル「横浜ランドマークタワー」の</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69</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階にある展望フロア</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(273m)</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a:t>
            </a:r>
            <a:endPar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360</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度ガラス張りの大パノラマで関東平野を一望できる。</a:t>
            </a:r>
            <a:endPar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p:txBody>
      </p:sp>
      <p:sp>
        <p:nvSpPr>
          <p:cNvPr id="113" name="テキスト ボックス 112">
            <a:extLst>
              <a:ext uri="{FF2B5EF4-FFF2-40B4-BE49-F238E27FC236}">
                <a16:creationId xmlns:a16="http://schemas.microsoft.com/office/drawing/2014/main" id="{745356CF-D82C-48CA-98AE-2097709DED62}"/>
              </a:ext>
            </a:extLst>
          </p:cNvPr>
          <p:cNvSpPr txBox="1"/>
          <p:nvPr/>
        </p:nvSpPr>
        <p:spPr>
          <a:xfrm>
            <a:off x="285225" y="3105457"/>
            <a:ext cx="4375649"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045-222-5030</a:t>
            </a:r>
            <a:r>
              <a:rPr lang="ja-JP" altLang="en-US" sz="900" dirty="0">
                <a:latin typeface="メイリオ" panose="020B0604030504040204" pitchFamily="50" charset="-128"/>
                <a:ea typeface="メイリオ" panose="020B0604030504040204" pitchFamily="50" charset="-128"/>
              </a:rPr>
              <a:t>　　駐車場（バス）：近隣にあり</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時間外対応要相談</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住所：横浜市西区みなとみらい２丁目２−１ 横浜ランドマークタワー</a:t>
            </a:r>
            <a:r>
              <a:rPr lang="en-US" altLang="ja-JP" sz="900" dirty="0">
                <a:latin typeface="メイリオ" panose="020B0604030504040204" pitchFamily="50" charset="-128"/>
                <a:ea typeface="メイリオ" panose="020B0604030504040204" pitchFamily="50" charset="-128"/>
              </a:rPr>
              <a:t>69</a:t>
            </a:r>
            <a:r>
              <a:rPr lang="ja-JP" altLang="en-US" sz="900" dirty="0">
                <a:latin typeface="メイリオ" panose="020B0604030504040204" pitchFamily="50" charset="-128"/>
                <a:ea typeface="メイリオ" panose="020B0604030504040204" pitchFamily="50" charset="-128"/>
              </a:rPr>
              <a:t>階</a:t>
            </a:r>
          </a:p>
        </p:txBody>
      </p:sp>
      <p:grpSp>
        <p:nvGrpSpPr>
          <p:cNvPr id="101" name="グループ化 100">
            <a:extLst>
              <a:ext uri="{FF2B5EF4-FFF2-40B4-BE49-F238E27FC236}">
                <a16:creationId xmlns:a16="http://schemas.microsoft.com/office/drawing/2014/main" id="{C3E31F8E-DE2E-4BEF-A40A-02C4E36F36CA}"/>
              </a:ext>
            </a:extLst>
          </p:cNvPr>
          <p:cNvGrpSpPr/>
          <p:nvPr/>
        </p:nvGrpSpPr>
        <p:grpSpPr>
          <a:xfrm>
            <a:off x="4034935" y="72867"/>
            <a:ext cx="1758496" cy="616762"/>
            <a:chOff x="2909658" y="478397"/>
            <a:chExt cx="2602314" cy="981451"/>
          </a:xfrm>
        </p:grpSpPr>
        <p:sp>
          <p:nvSpPr>
            <p:cNvPr id="102" name="楕円 101">
              <a:extLst>
                <a:ext uri="{FF2B5EF4-FFF2-40B4-BE49-F238E27FC236}">
                  <a16:creationId xmlns:a16="http://schemas.microsoft.com/office/drawing/2014/main" id="{36FAFC16-B484-4B11-AC47-46C4048B5F09}"/>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3" name="楕円 102">
              <a:extLst>
                <a:ext uri="{FF2B5EF4-FFF2-40B4-BE49-F238E27FC236}">
                  <a16:creationId xmlns:a16="http://schemas.microsoft.com/office/drawing/2014/main" id="{D120CC51-DC6E-4F30-BD78-A5AE3D9C65B6}"/>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04" name="グループ化 103">
              <a:extLst>
                <a:ext uri="{FF2B5EF4-FFF2-40B4-BE49-F238E27FC236}">
                  <a16:creationId xmlns:a16="http://schemas.microsoft.com/office/drawing/2014/main" id="{475E3E68-BB6F-4961-9BBE-A8B99BDFF54B}"/>
                </a:ext>
              </a:extLst>
            </p:cNvPr>
            <p:cNvGrpSpPr/>
            <p:nvPr/>
          </p:nvGrpSpPr>
          <p:grpSpPr>
            <a:xfrm>
              <a:off x="2981173" y="478397"/>
              <a:ext cx="2530799" cy="914400"/>
              <a:chOff x="441001" y="231405"/>
              <a:chExt cx="2530799" cy="914400"/>
            </a:xfrm>
          </p:grpSpPr>
          <p:sp>
            <p:nvSpPr>
              <p:cNvPr id="108" name="楕円 107">
                <a:extLst>
                  <a:ext uri="{FF2B5EF4-FFF2-40B4-BE49-F238E27FC236}">
                    <a16:creationId xmlns:a16="http://schemas.microsoft.com/office/drawing/2014/main" id="{D552BBE3-4D58-457F-A7CC-68BE0D8CDEB4}"/>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4" name="楕円 113">
                <a:extLst>
                  <a:ext uri="{FF2B5EF4-FFF2-40B4-BE49-F238E27FC236}">
                    <a16:creationId xmlns:a16="http://schemas.microsoft.com/office/drawing/2014/main" id="{93F1BA88-A498-434B-9C27-CDE6A325C096}"/>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5" name="楕円 114">
                <a:extLst>
                  <a:ext uri="{FF2B5EF4-FFF2-40B4-BE49-F238E27FC236}">
                    <a16:creationId xmlns:a16="http://schemas.microsoft.com/office/drawing/2014/main" id="{B3DB0A4E-7CCD-4F1D-B7C5-0E822F4171A8}"/>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06" name="楕円 105">
              <a:extLst>
                <a:ext uri="{FF2B5EF4-FFF2-40B4-BE49-F238E27FC236}">
                  <a16:creationId xmlns:a16="http://schemas.microsoft.com/office/drawing/2014/main" id="{752CF865-7087-4542-8E26-FFBABE96AF8B}"/>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7" name="楕円 106">
              <a:extLst>
                <a:ext uri="{FF2B5EF4-FFF2-40B4-BE49-F238E27FC236}">
                  <a16:creationId xmlns:a16="http://schemas.microsoft.com/office/drawing/2014/main" id="{61899382-E365-45A6-97B4-B73ECD11396B}"/>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grpSp>
        <p:nvGrpSpPr>
          <p:cNvPr id="6" name="グループ化 5">
            <a:extLst>
              <a:ext uri="{FF2B5EF4-FFF2-40B4-BE49-F238E27FC236}">
                <a16:creationId xmlns:a16="http://schemas.microsoft.com/office/drawing/2014/main" id="{9A1BB1D9-E2DA-4794-9206-8553AF21B294}"/>
              </a:ext>
            </a:extLst>
          </p:cNvPr>
          <p:cNvGrpSpPr/>
          <p:nvPr/>
        </p:nvGrpSpPr>
        <p:grpSpPr>
          <a:xfrm>
            <a:off x="291580" y="553919"/>
            <a:ext cx="5332155" cy="542220"/>
            <a:chOff x="601836" y="842683"/>
            <a:chExt cx="5616791" cy="542220"/>
          </a:xfrm>
          <a:solidFill>
            <a:srgbClr val="00B0F0"/>
          </a:solidFill>
          <a:effectLst>
            <a:outerShdw blurRad="50800" dist="38100" dir="5400000" algn="t" rotWithShape="0">
              <a:prstClr val="black">
                <a:alpha val="40000"/>
              </a:prstClr>
            </a:outerShdw>
          </a:effectLst>
        </p:grpSpPr>
        <p:sp>
          <p:nvSpPr>
            <p:cNvPr id="81" name="四角形: 角を丸くする 80">
              <a:extLst>
                <a:ext uri="{FF2B5EF4-FFF2-40B4-BE49-F238E27FC236}">
                  <a16:creationId xmlns:a16="http://schemas.microsoft.com/office/drawing/2014/main" id="{9F7AB70C-B4DC-4138-AAAE-AED6793A0543}"/>
                </a:ext>
              </a:extLst>
            </p:cNvPr>
            <p:cNvSpPr/>
            <p:nvPr/>
          </p:nvSpPr>
          <p:spPr>
            <a:xfrm>
              <a:off x="601836" y="842683"/>
              <a:ext cx="5616791" cy="532800"/>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741C867E-B761-4CBB-8E60-4E3FD8960795}"/>
                </a:ext>
              </a:extLst>
            </p:cNvPr>
            <p:cNvSpPr txBox="1"/>
            <p:nvPr/>
          </p:nvSpPr>
          <p:spPr>
            <a:xfrm>
              <a:off x="1470366" y="923238"/>
              <a:ext cx="3679767" cy="461665"/>
            </a:xfrm>
            <a:prstGeom prst="rect">
              <a:avLst/>
            </a:prstGeom>
            <a:grpFill/>
          </p:spPr>
          <p:txBody>
            <a:bodyPr wrap="square">
              <a:spAutoFit/>
            </a:bodyPr>
            <a:lstStyle/>
            <a:p>
              <a:pPr algn="ctr"/>
              <a:r>
                <a:rPr kumimoji="1" lang="ja-JP" altLang="en-US" sz="2400" b="1" dirty="0">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スカイガーデン</a:t>
              </a:r>
            </a:p>
          </p:txBody>
        </p:sp>
      </p:grpSp>
      <p:sp>
        <p:nvSpPr>
          <p:cNvPr id="134" name="テキスト ボックス 133">
            <a:extLst>
              <a:ext uri="{FF2B5EF4-FFF2-40B4-BE49-F238E27FC236}">
                <a16:creationId xmlns:a16="http://schemas.microsoft.com/office/drawing/2014/main" id="{619BF92E-0A84-4DC3-8AF8-D01FCEA3074C}"/>
              </a:ext>
            </a:extLst>
          </p:cNvPr>
          <p:cNvSpPr txBox="1"/>
          <p:nvPr/>
        </p:nvSpPr>
        <p:spPr>
          <a:xfrm>
            <a:off x="2601521" y="232560"/>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大パノラマの展望フロア</a:t>
            </a:r>
          </a:p>
        </p:txBody>
      </p:sp>
      <p:grpSp>
        <p:nvGrpSpPr>
          <p:cNvPr id="11" name="グループ化 10">
            <a:extLst>
              <a:ext uri="{FF2B5EF4-FFF2-40B4-BE49-F238E27FC236}">
                <a16:creationId xmlns:a16="http://schemas.microsoft.com/office/drawing/2014/main" id="{BA6168C5-67C4-4DB8-B83D-7B65514EFBB6}"/>
              </a:ext>
            </a:extLst>
          </p:cNvPr>
          <p:cNvGrpSpPr/>
          <p:nvPr/>
        </p:nvGrpSpPr>
        <p:grpSpPr>
          <a:xfrm>
            <a:off x="4756782" y="790858"/>
            <a:ext cx="792886" cy="276999"/>
            <a:chOff x="4829807" y="809908"/>
            <a:chExt cx="792886" cy="276999"/>
          </a:xfrm>
        </p:grpSpPr>
        <p:sp>
          <p:nvSpPr>
            <p:cNvPr id="10" name="四角形: 角を丸くする 9">
              <a:extLst>
                <a:ext uri="{FF2B5EF4-FFF2-40B4-BE49-F238E27FC236}">
                  <a16:creationId xmlns:a16="http://schemas.microsoft.com/office/drawing/2014/main" id="{58494158-4ACB-44D5-8D18-4779D830337F}"/>
                </a:ext>
              </a:extLst>
            </p:cNvPr>
            <p:cNvSpPr/>
            <p:nvPr/>
          </p:nvSpPr>
          <p:spPr>
            <a:xfrm>
              <a:off x="4829807" y="818740"/>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a:extLst>
                <a:ext uri="{FF2B5EF4-FFF2-40B4-BE49-F238E27FC236}">
                  <a16:creationId xmlns:a16="http://schemas.microsoft.com/office/drawing/2014/main" id="{80F34E08-8BC8-4078-9F57-CDB9C7D88185}"/>
                </a:ext>
              </a:extLst>
            </p:cNvPr>
            <p:cNvSpPr txBox="1"/>
            <p:nvPr/>
          </p:nvSpPr>
          <p:spPr>
            <a:xfrm>
              <a:off x="4980778" y="809908"/>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有料</a:t>
              </a:r>
            </a:p>
          </p:txBody>
        </p:sp>
      </p:grpSp>
      <p:sp>
        <p:nvSpPr>
          <p:cNvPr id="111" name="テキスト ボックス 110">
            <a:extLst>
              <a:ext uri="{FF2B5EF4-FFF2-40B4-BE49-F238E27FC236}">
                <a16:creationId xmlns:a16="http://schemas.microsoft.com/office/drawing/2014/main" id="{370FC1FA-D83E-43E9-A962-50CA0DA67754}"/>
              </a:ext>
            </a:extLst>
          </p:cNvPr>
          <p:cNvSpPr txBox="1"/>
          <p:nvPr/>
        </p:nvSpPr>
        <p:spPr>
          <a:xfrm>
            <a:off x="235114" y="6603725"/>
            <a:ext cx="5225529" cy="492443"/>
          </a:xfrm>
          <a:prstGeom prst="rect">
            <a:avLst/>
          </a:prstGeom>
          <a:noFill/>
        </p:spPr>
        <p:txBody>
          <a:bodyPr wrap="square">
            <a:spAutoFit/>
          </a:bodyPr>
          <a:lstStyle/>
          <a:p>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高さ</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112.5m</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、定員</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480</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名の世界最大の時計機能付き大観覧車が大人気の遊園地。ジェットコースターやお化け屋敷も楽しめる。</a:t>
            </a:r>
            <a:endPar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p:txBody>
      </p:sp>
      <p:pic>
        <p:nvPicPr>
          <p:cNvPr id="4" name="図 3" descr="水, 屋外, 乗る, ボート が含まれている画像&#10;&#10;自動的に生成された説明">
            <a:extLst>
              <a:ext uri="{FF2B5EF4-FFF2-40B4-BE49-F238E27FC236}">
                <a16:creationId xmlns:a16="http://schemas.microsoft.com/office/drawing/2014/main" id="{577008EB-DC31-4A90-8142-9F523894BBA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22135" y="4706232"/>
            <a:ext cx="2592799" cy="1848093"/>
          </a:xfrm>
          <a:prstGeom prst="rect">
            <a:avLst/>
          </a:prstGeom>
          <a:effectLst>
            <a:outerShdw blurRad="50800" dist="38100" dir="5400000" algn="t" rotWithShape="0">
              <a:prstClr val="black">
                <a:alpha val="40000"/>
              </a:prstClr>
            </a:outerShdw>
          </a:effectLst>
        </p:spPr>
      </p:pic>
      <p:pic>
        <p:nvPicPr>
          <p:cNvPr id="8" name="図 7" descr="傘, 座る, 光, テーブル が含まれている画像&#10;&#10;自動的に生成された説明">
            <a:extLst>
              <a:ext uri="{FF2B5EF4-FFF2-40B4-BE49-F238E27FC236}">
                <a16:creationId xmlns:a16="http://schemas.microsoft.com/office/drawing/2014/main" id="{0BDB1330-1A28-4022-9E09-CD45131CA58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962974" y="4693689"/>
            <a:ext cx="2644010" cy="1861936"/>
          </a:xfrm>
          <a:prstGeom prst="rect">
            <a:avLst/>
          </a:prstGeom>
          <a:effectLst>
            <a:outerShdw blurRad="50800" dist="38100" dir="5400000" algn="t" rotWithShape="0">
              <a:prstClr val="black">
                <a:alpha val="40000"/>
              </a:prstClr>
            </a:outerShdw>
          </a:effectLst>
        </p:spPr>
      </p:pic>
      <p:grpSp>
        <p:nvGrpSpPr>
          <p:cNvPr id="125" name="グループ化 124">
            <a:extLst>
              <a:ext uri="{FF2B5EF4-FFF2-40B4-BE49-F238E27FC236}">
                <a16:creationId xmlns:a16="http://schemas.microsoft.com/office/drawing/2014/main" id="{5E23B89A-4051-4246-9449-67A58741FDFB}"/>
              </a:ext>
            </a:extLst>
          </p:cNvPr>
          <p:cNvGrpSpPr/>
          <p:nvPr/>
        </p:nvGrpSpPr>
        <p:grpSpPr>
          <a:xfrm>
            <a:off x="3890623" y="3607776"/>
            <a:ext cx="1768248" cy="616762"/>
            <a:chOff x="2909658" y="478397"/>
            <a:chExt cx="2602314" cy="981451"/>
          </a:xfrm>
        </p:grpSpPr>
        <p:sp>
          <p:nvSpPr>
            <p:cNvPr id="126" name="楕円 125">
              <a:extLst>
                <a:ext uri="{FF2B5EF4-FFF2-40B4-BE49-F238E27FC236}">
                  <a16:creationId xmlns:a16="http://schemas.microsoft.com/office/drawing/2014/main" id="{DD8B0D43-0B04-452A-AA76-9B7F8734E1DB}"/>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7" name="楕円 126">
              <a:extLst>
                <a:ext uri="{FF2B5EF4-FFF2-40B4-BE49-F238E27FC236}">
                  <a16:creationId xmlns:a16="http://schemas.microsoft.com/office/drawing/2014/main" id="{19AF1A4A-65C8-44D1-8888-F631F41F5925}"/>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28" name="グループ化 127">
              <a:extLst>
                <a:ext uri="{FF2B5EF4-FFF2-40B4-BE49-F238E27FC236}">
                  <a16:creationId xmlns:a16="http://schemas.microsoft.com/office/drawing/2014/main" id="{7DCE5DFC-81D9-41F2-8F6F-2219FE3F2CE2}"/>
                </a:ext>
              </a:extLst>
            </p:cNvPr>
            <p:cNvGrpSpPr/>
            <p:nvPr/>
          </p:nvGrpSpPr>
          <p:grpSpPr>
            <a:xfrm>
              <a:off x="2981173" y="478397"/>
              <a:ext cx="2530799" cy="914400"/>
              <a:chOff x="441001" y="231405"/>
              <a:chExt cx="2530799" cy="914400"/>
            </a:xfrm>
          </p:grpSpPr>
          <p:sp>
            <p:nvSpPr>
              <p:cNvPr id="131" name="楕円 130">
                <a:extLst>
                  <a:ext uri="{FF2B5EF4-FFF2-40B4-BE49-F238E27FC236}">
                    <a16:creationId xmlns:a16="http://schemas.microsoft.com/office/drawing/2014/main" id="{30FD1A0B-44F8-4072-852B-369FD38F894B}"/>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2" name="楕円 131">
                <a:extLst>
                  <a:ext uri="{FF2B5EF4-FFF2-40B4-BE49-F238E27FC236}">
                    <a16:creationId xmlns:a16="http://schemas.microsoft.com/office/drawing/2014/main" id="{61DEAFA0-F0D0-4E5C-83D5-E4C60E6A9DD6}"/>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3" name="楕円 132">
                <a:extLst>
                  <a:ext uri="{FF2B5EF4-FFF2-40B4-BE49-F238E27FC236}">
                    <a16:creationId xmlns:a16="http://schemas.microsoft.com/office/drawing/2014/main" id="{89EBADA0-6502-44C6-A266-1E18CB309420}"/>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29" name="楕円 128">
              <a:extLst>
                <a:ext uri="{FF2B5EF4-FFF2-40B4-BE49-F238E27FC236}">
                  <a16:creationId xmlns:a16="http://schemas.microsoft.com/office/drawing/2014/main" id="{8818873E-5D51-4E2A-80A1-8BE16E0FB6F3}"/>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0" name="楕円 129">
              <a:extLst>
                <a:ext uri="{FF2B5EF4-FFF2-40B4-BE49-F238E27FC236}">
                  <a16:creationId xmlns:a16="http://schemas.microsoft.com/office/drawing/2014/main" id="{6089CD45-51EE-40FD-B77B-6C634DBD8A27}"/>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grpSp>
        <p:nvGrpSpPr>
          <p:cNvPr id="92" name="グループ化 91">
            <a:extLst>
              <a:ext uri="{FF2B5EF4-FFF2-40B4-BE49-F238E27FC236}">
                <a16:creationId xmlns:a16="http://schemas.microsoft.com/office/drawing/2014/main" id="{F09B9607-D8EB-4883-A833-8BC20820303C}"/>
              </a:ext>
            </a:extLst>
          </p:cNvPr>
          <p:cNvGrpSpPr/>
          <p:nvPr/>
        </p:nvGrpSpPr>
        <p:grpSpPr>
          <a:xfrm>
            <a:off x="292135" y="4108965"/>
            <a:ext cx="5331600" cy="539219"/>
            <a:chOff x="571259" y="842683"/>
            <a:chExt cx="5616206" cy="539219"/>
          </a:xfrm>
          <a:effectLst>
            <a:outerShdw blurRad="50800" dist="38100" dir="5400000" algn="t" rotWithShape="0">
              <a:prstClr val="black">
                <a:alpha val="40000"/>
              </a:prstClr>
            </a:outerShdw>
          </a:effectLst>
        </p:grpSpPr>
        <p:sp>
          <p:nvSpPr>
            <p:cNvPr id="93" name="四角形: 角を丸くする 92">
              <a:extLst>
                <a:ext uri="{FF2B5EF4-FFF2-40B4-BE49-F238E27FC236}">
                  <a16:creationId xmlns:a16="http://schemas.microsoft.com/office/drawing/2014/main" id="{03F26FCE-5F07-418B-8402-0CBE2392D74D}"/>
                </a:ext>
              </a:extLst>
            </p:cNvPr>
            <p:cNvSpPr/>
            <p:nvPr/>
          </p:nvSpPr>
          <p:spPr>
            <a:xfrm>
              <a:off x="571259" y="842683"/>
              <a:ext cx="5616206" cy="532800"/>
            </a:xfrm>
            <a:prstGeom prst="roundRect">
              <a:avLst>
                <a:gd name="adj" fmla="val 991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73656A63-002B-458E-9B74-E2B7FA348AE6}"/>
                </a:ext>
              </a:extLst>
            </p:cNvPr>
            <p:cNvSpPr txBox="1"/>
            <p:nvPr/>
          </p:nvSpPr>
          <p:spPr>
            <a:xfrm>
              <a:off x="1352649" y="920237"/>
              <a:ext cx="3834656" cy="461665"/>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よこはまコスモワールド</a:t>
              </a:r>
            </a:p>
          </p:txBody>
        </p:sp>
      </p:grpSp>
      <p:sp>
        <p:nvSpPr>
          <p:cNvPr id="135" name="テキスト ボックス 134">
            <a:extLst>
              <a:ext uri="{FF2B5EF4-FFF2-40B4-BE49-F238E27FC236}">
                <a16:creationId xmlns:a16="http://schemas.microsoft.com/office/drawing/2014/main" id="{3A34308A-89DC-4DCA-AFD7-A4AF9B7B66CF}"/>
              </a:ext>
            </a:extLst>
          </p:cNvPr>
          <p:cNvSpPr txBox="1"/>
          <p:nvPr/>
        </p:nvSpPr>
        <p:spPr>
          <a:xfrm>
            <a:off x="2489265" y="3797668"/>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大観覧車が目印の都市型立体遊園地</a:t>
            </a:r>
          </a:p>
        </p:txBody>
      </p:sp>
      <p:sp>
        <p:nvSpPr>
          <p:cNvPr id="149" name="テキスト ボックス 148">
            <a:extLst>
              <a:ext uri="{FF2B5EF4-FFF2-40B4-BE49-F238E27FC236}">
                <a16:creationId xmlns:a16="http://schemas.microsoft.com/office/drawing/2014/main" id="{05DFEFD8-70C3-4CB2-8D77-14C4ABEB0E76}"/>
              </a:ext>
            </a:extLst>
          </p:cNvPr>
          <p:cNvSpPr txBox="1"/>
          <p:nvPr/>
        </p:nvSpPr>
        <p:spPr>
          <a:xfrm>
            <a:off x="259302" y="7082063"/>
            <a:ext cx="5518036"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045-641-6591</a:t>
            </a:r>
            <a:r>
              <a:rPr lang="ja-JP" altLang="en-US" sz="900" dirty="0">
                <a:latin typeface="メイリオ" panose="020B0604030504040204" pitchFamily="50" charset="-128"/>
                <a:ea typeface="メイリオ" panose="020B0604030504040204" pitchFamily="50" charset="-128"/>
              </a:rPr>
              <a:t>　　駐車場（バス）：なし　　住所：</a:t>
            </a:r>
            <a:r>
              <a:rPr lang="zh-CN" altLang="en-US" sz="900" dirty="0">
                <a:latin typeface="メイリオ" panose="020B0604030504040204" pitchFamily="50" charset="-128"/>
                <a:ea typeface="メイリオ" panose="020B0604030504040204" pitchFamily="50" charset="-128"/>
              </a:rPr>
              <a:t>横浜市中区新港２丁目８−１</a:t>
            </a:r>
            <a:endParaRPr lang="ja-JP" altLang="en-US" sz="900" dirty="0">
              <a:latin typeface="メイリオ" panose="020B0604030504040204" pitchFamily="50" charset="-128"/>
              <a:ea typeface="メイリオ" panose="020B0604030504040204" pitchFamily="50" charset="-128"/>
            </a:endParaRPr>
          </a:p>
        </p:txBody>
      </p:sp>
      <p:grpSp>
        <p:nvGrpSpPr>
          <p:cNvPr id="154" name="グループ化 153">
            <a:extLst>
              <a:ext uri="{FF2B5EF4-FFF2-40B4-BE49-F238E27FC236}">
                <a16:creationId xmlns:a16="http://schemas.microsoft.com/office/drawing/2014/main" id="{C93825E4-80E1-4958-B1B0-E070CCFFCBE6}"/>
              </a:ext>
            </a:extLst>
          </p:cNvPr>
          <p:cNvGrpSpPr/>
          <p:nvPr/>
        </p:nvGrpSpPr>
        <p:grpSpPr>
          <a:xfrm>
            <a:off x="4756782" y="4332581"/>
            <a:ext cx="792886" cy="276999"/>
            <a:chOff x="4829807" y="809908"/>
            <a:chExt cx="792886" cy="276999"/>
          </a:xfrm>
        </p:grpSpPr>
        <p:sp>
          <p:nvSpPr>
            <p:cNvPr id="155" name="四角形: 角を丸くする 154">
              <a:extLst>
                <a:ext uri="{FF2B5EF4-FFF2-40B4-BE49-F238E27FC236}">
                  <a16:creationId xmlns:a16="http://schemas.microsoft.com/office/drawing/2014/main" id="{25F32F73-4F64-4912-8BB9-CD75A4E4C258}"/>
                </a:ext>
              </a:extLst>
            </p:cNvPr>
            <p:cNvSpPr/>
            <p:nvPr/>
          </p:nvSpPr>
          <p:spPr>
            <a:xfrm>
              <a:off x="4829807" y="818740"/>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テキスト ボックス 155">
              <a:extLst>
                <a:ext uri="{FF2B5EF4-FFF2-40B4-BE49-F238E27FC236}">
                  <a16:creationId xmlns:a16="http://schemas.microsoft.com/office/drawing/2014/main" id="{4992B52E-8D81-4F05-8A1A-1838AE0BD9A3}"/>
                </a:ext>
              </a:extLst>
            </p:cNvPr>
            <p:cNvSpPr txBox="1"/>
            <p:nvPr/>
          </p:nvSpPr>
          <p:spPr>
            <a:xfrm>
              <a:off x="4980778" y="809908"/>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有料</a:t>
              </a:r>
            </a:p>
          </p:txBody>
        </p:sp>
      </p:grpSp>
      <p:grpSp>
        <p:nvGrpSpPr>
          <p:cNvPr id="157" name="グループ化 156">
            <a:extLst>
              <a:ext uri="{FF2B5EF4-FFF2-40B4-BE49-F238E27FC236}">
                <a16:creationId xmlns:a16="http://schemas.microsoft.com/office/drawing/2014/main" id="{4582C814-0A8D-40DD-9068-D5EC0C475D17}"/>
              </a:ext>
            </a:extLst>
          </p:cNvPr>
          <p:cNvGrpSpPr/>
          <p:nvPr/>
        </p:nvGrpSpPr>
        <p:grpSpPr>
          <a:xfrm>
            <a:off x="9199197" y="2854380"/>
            <a:ext cx="792886" cy="276999"/>
            <a:chOff x="4829807" y="809908"/>
            <a:chExt cx="792886" cy="276999"/>
          </a:xfrm>
        </p:grpSpPr>
        <p:sp>
          <p:nvSpPr>
            <p:cNvPr id="158" name="四角形: 角を丸くする 157">
              <a:extLst>
                <a:ext uri="{FF2B5EF4-FFF2-40B4-BE49-F238E27FC236}">
                  <a16:creationId xmlns:a16="http://schemas.microsoft.com/office/drawing/2014/main" id="{B78B2A5C-ECE1-433B-95BA-DD5C275B889B}"/>
                </a:ext>
              </a:extLst>
            </p:cNvPr>
            <p:cNvSpPr/>
            <p:nvPr/>
          </p:nvSpPr>
          <p:spPr>
            <a:xfrm>
              <a:off x="4829807" y="818740"/>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テキスト ボックス 158">
              <a:extLst>
                <a:ext uri="{FF2B5EF4-FFF2-40B4-BE49-F238E27FC236}">
                  <a16:creationId xmlns:a16="http://schemas.microsoft.com/office/drawing/2014/main" id="{7ABD7830-0E66-4F3A-B0AD-60910DDF3114}"/>
                </a:ext>
              </a:extLst>
            </p:cNvPr>
            <p:cNvSpPr txBox="1"/>
            <p:nvPr/>
          </p:nvSpPr>
          <p:spPr>
            <a:xfrm>
              <a:off x="4980778" y="809908"/>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無料</a:t>
              </a:r>
            </a:p>
          </p:txBody>
        </p:sp>
      </p:grpSp>
      <p:grpSp>
        <p:nvGrpSpPr>
          <p:cNvPr id="116" name="グループ化 115">
            <a:extLst>
              <a:ext uri="{FF2B5EF4-FFF2-40B4-BE49-F238E27FC236}">
                <a16:creationId xmlns:a16="http://schemas.microsoft.com/office/drawing/2014/main" id="{AA151018-2058-469B-8FC2-1ED55CAFADA9}"/>
              </a:ext>
            </a:extLst>
          </p:cNvPr>
          <p:cNvGrpSpPr/>
          <p:nvPr/>
        </p:nvGrpSpPr>
        <p:grpSpPr>
          <a:xfrm>
            <a:off x="278004" y="336632"/>
            <a:ext cx="792000" cy="792000"/>
            <a:chOff x="313836" y="201264"/>
            <a:chExt cx="792000" cy="792000"/>
          </a:xfrm>
        </p:grpSpPr>
        <p:sp>
          <p:nvSpPr>
            <p:cNvPr id="117" name="楕円 116">
              <a:extLst>
                <a:ext uri="{FF2B5EF4-FFF2-40B4-BE49-F238E27FC236}">
                  <a16:creationId xmlns:a16="http://schemas.microsoft.com/office/drawing/2014/main" id="{D48BA128-F17A-41CF-A058-95D0B5AC8B6D}"/>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8" name="楕円 117">
              <a:extLst>
                <a:ext uri="{FF2B5EF4-FFF2-40B4-BE49-F238E27FC236}">
                  <a16:creationId xmlns:a16="http://schemas.microsoft.com/office/drawing/2014/main" id="{CC2E3AC9-D305-40E2-8F3A-E817C362C8A2}"/>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9" name="テキスト ボックス 118">
              <a:extLst>
                <a:ext uri="{FF2B5EF4-FFF2-40B4-BE49-F238E27FC236}">
                  <a16:creationId xmlns:a16="http://schemas.microsoft.com/office/drawing/2014/main" id="{0C76B502-AF7B-4D85-8A91-87418A0B486F}"/>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grpSp>
        <p:nvGrpSpPr>
          <p:cNvPr id="120" name="グループ化 119">
            <a:extLst>
              <a:ext uri="{FF2B5EF4-FFF2-40B4-BE49-F238E27FC236}">
                <a16:creationId xmlns:a16="http://schemas.microsoft.com/office/drawing/2014/main" id="{37397C14-BD2B-4A8B-8189-E2FC26CA368C}"/>
              </a:ext>
            </a:extLst>
          </p:cNvPr>
          <p:cNvGrpSpPr/>
          <p:nvPr/>
        </p:nvGrpSpPr>
        <p:grpSpPr>
          <a:xfrm>
            <a:off x="285968" y="3866095"/>
            <a:ext cx="792000" cy="792000"/>
            <a:chOff x="313836" y="201264"/>
            <a:chExt cx="792000" cy="792000"/>
          </a:xfrm>
        </p:grpSpPr>
        <p:sp>
          <p:nvSpPr>
            <p:cNvPr id="121" name="楕円 120">
              <a:extLst>
                <a:ext uri="{FF2B5EF4-FFF2-40B4-BE49-F238E27FC236}">
                  <a16:creationId xmlns:a16="http://schemas.microsoft.com/office/drawing/2014/main" id="{864B2E13-D9F5-4D8F-B4CA-92EB70956B4F}"/>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22" name="楕円 121">
              <a:extLst>
                <a:ext uri="{FF2B5EF4-FFF2-40B4-BE49-F238E27FC236}">
                  <a16:creationId xmlns:a16="http://schemas.microsoft.com/office/drawing/2014/main" id="{C8BCDECE-398A-44DF-A3B5-F44BB08C0704}"/>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23" name="テキスト ボックス 122">
              <a:extLst>
                <a:ext uri="{FF2B5EF4-FFF2-40B4-BE49-F238E27FC236}">
                  <a16:creationId xmlns:a16="http://schemas.microsoft.com/office/drawing/2014/main" id="{D9A769A8-589E-44F6-A330-20F9105D880A}"/>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9346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8" descr="屋外, 水, 建物, 大きい が含まれている画像&#10;&#10;自動的に生成された説明">
            <a:extLst>
              <a:ext uri="{FF2B5EF4-FFF2-40B4-BE49-F238E27FC236}">
                <a16:creationId xmlns:a16="http://schemas.microsoft.com/office/drawing/2014/main" id="{3A435F84-2273-4B43-BA02-F08E9BF7D5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0691813" cy="757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テキスト ボックス 14">
            <a:extLst>
              <a:ext uri="{FF2B5EF4-FFF2-40B4-BE49-F238E27FC236}">
                <a16:creationId xmlns:a16="http://schemas.microsoft.com/office/drawing/2014/main" id="{94903B6D-D7C3-4B6A-98AE-8DA50DE0FB99}"/>
              </a:ext>
            </a:extLst>
          </p:cNvPr>
          <p:cNvSpPr txBox="1">
            <a:spLocks noChangeArrowheads="1"/>
          </p:cNvSpPr>
          <p:nvPr/>
        </p:nvSpPr>
        <p:spPr bwMode="auto">
          <a:xfrm>
            <a:off x="3097213" y="1338263"/>
            <a:ext cx="707707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200"/>
              </a:lnSpc>
            </a:pPr>
            <a:r>
              <a:rPr kumimoji="1" lang="ja-JP" altLang="en-US" sz="12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rPr>
              <a:t>修学旅行先をご検討中の旅行会社・学校関係者の皆様。</a:t>
            </a:r>
            <a:endParaRPr kumimoji="1" lang="en-US" altLang="ja-JP" sz="12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endParaRPr>
          </a:p>
          <a:p>
            <a:pPr algn="ctr">
              <a:lnSpc>
                <a:spcPts val="2200"/>
              </a:lnSpc>
            </a:pPr>
            <a:r>
              <a:rPr kumimoji="1" lang="ja-JP" altLang="en-US" sz="12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rPr>
              <a:t>当ガイドブックでは「修学旅行先としての横浜」の魅力をご案内しています。</a:t>
            </a:r>
            <a:endParaRPr kumimoji="1" lang="en-US" altLang="ja-JP" sz="12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endParaRPr>
          </a:p>
          <a:p>
            <a:pPr algn="ctr">
              <a:lnSpc>
                <a:spcPts val="2200"/>
              </a:lnSpc>
            </a:pPr>
            <a:r>
              <a:rPr kumimoji="1" lang="ja-JP" altLang="en-US" sz="12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rPr>
              <a:t>　生徒の皆様にとって、思い出に残る修学旅行の行き先として、ぜひ「横浜」をご検討ください。</a:t>
            </a:r>
            <a:endParaRPr kumimoji="1" lang="en-US" altLang="ja-JP" sz="1600">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endParaRPr>
          </a:p>
        </p:txBody>
      </p:sp>
      <p:sp>
        <p:nvSpPr>
          <p:cNvPr id="2" name="正方形/長方形 1">
            <a:extLst>
              <a:ext uri="{FF2B5EF4-FFF2-40B4-BE49-F238E27FC236}">
                <a16:creationId xmlns:a16="http://schemas.microsoft.com/office/drawing/2014/main" id="{6E42E223-E5BB-4985-A610-B5FB371DE93C}"/>
              </a:ext>
            </a:extLst>
          </p:cNvPr>
          <p:cNvSpPr/>
          <p:nvPr/>
        </p:nvSpPr>
        <p:spPr bwMode="auto">
          <a:xfrm>
            <a:off x="120650" y="0"/>
            <a:ext cx="2459038" cy="7561263"/>
          </a:xfrm>
          <a:prstGeom prst="rect">
            <a:avLst/>
          </a:prstGeom>
          <a:solidFill>
            <a:schemeClr val="accent5">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077" name="テキスト ボックス 2">
            <a:extLst>
              <a:ext uri="{FF2B5EF4-FFF2-40B4-BE49-F238E27FC236}">
                <a16:creationId xmlns:a16="http://schemas.microsoft.com/office/drawing/2014/main" id="{34EBC9DE-3B4F-4817-B8DB-C4586120E206}"/>
              </a:ext>
            </a:extLst>
          </p:cNvPr>
          <p:cNvSpPr txBox="1">
            <a:spLocks noChangeArrowheads="1"/>
          </p:cNvSpPr>
          <p:nvPr/>
        </p:nvSpPr>
        <p:spPr bwMode="auto">
          <a:xfrm>
            <a:off x="1014413" y="1274763"/>
            <a:ext cx="646112" cy="3683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b="1">
                <a:solidFill>
                  <a:srgbClr val="F3F3F3"/>
                </a:solidFill>
                <a:latin typeface="メイリオ" panose="020B0604030504040204" pitchFamily="50" charset="-128"/>
                <a:ea typeface="メイリオ" panose="020B0604030504040204" pitchFamily="50" charset="-128"/>
              </a:rPr>
              <a:t>目次</a:t>
            </a:r>
          </a:p>
        </p:txBody>
      </p:sp>
      <p:cxnSp>
        <p:nvCxnSpPr>
          <p:cNvPr id="25" name="直線コネクタ 24">
            <a:extLst>
              <a:ext uri="{FF2B5EF4-FFF2-40B4-BE49-F238E27FC236}">
                <a16:creationId xmlns:a16="http://schemas.microsoft.com/office/drawing/2014/main" id="{12BB21E7-4CFA-47F0-9EFF-71EA6320270A}"/>
              </a:ext>
            </a:extLst>
          </p:cNvPr>
          <p:cNvCxnSpPr>
            <a:cxnSpLocks/>
          </p:cNvCxnSpPr>
          <p:nvPr/>
        </p:nvCxnSpPr>
        <p:spPr bwMode="auto">
          <a:xfrm>
            <a:off x="2465388" y="1588"/>
            <a:ext cx="0" cy="7559675"/>
          </a:xfrm>
          <a:prstGeom prst="line">
            <a:avLst/>
          </a:prstGeom>
          <a:solidFill>
            <a:schemeClr val="accent5">
              <a:lumMod val="75000"/>
              <a:alpha val="79000"/>
            </a:schemeClr>
          </a:solidFill>
          <a:ln w="12700">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11E25E7B-8513-4D82-8F42-38AA41BE7047}"/>
              </a:ext>
            </a:extLst>
          </p:cNvPr>
          <p:cNvCxnSpPr>
            <a:cxnSpLocks/>
          </p:cNvCxnSpPr>
          <p:nvPr/>
        </p:nvCxnSpPr>
        <p:spPr bwMode="auto">
          <a:xfrm>
            <a:off x="234950" y="1588"/>
            <a:ext cx="0" cy="7559675"/>
          </a:xfrm>
          <a:prstGeom prst="line">
            <a:avLst/>
          </a:prstGeom>
          <a:solidFill>
            <a:schemeClr val="accent5">
              <a:lumMod val="75000"/>
              <a:alpha val="79000"/>
            </a:schemeClr>
          </a:solidFill>
          <a:ln w="12700">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3091" name="テキスト ボックス 13">
            <a:extLst>
              <a:ext uri="{FF2B5EF4-FFF2-40B4-BE49-F238E27FC236}">
                <a16:creationId xmlns:a16="http://schemas.microsoft.com/office/drawing/2014/main" id="{4307B12C-D186-4628-A599-0A766A5688CA}"/>
              </a:ext>
            </a:extLst>
          </p:cNvPr>
          <p:cNvSpPr txBox="1">
            <a:spLocks noChangeArrowheads="1"/>
          </p:cNvSpPr>
          <p:nvPr/>
        </p:nvSpPr>
        <p:spPr bwMode="auto">
          <a:xfrm>
            <a:off x="263525" y="1925453"/>
            <a:ext cx="926394" cy="26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100">
                <a:solidFill>
                  <a:srgbClr val="F3F3F3"/>
                </a:solidFill>
                <a:latin typeface="メイリオ" panose="020B0604030504040204" pitchFamily="50" charset="-128"/>
                <a:ea typeface="メイリオ" panose="020B0604030504040204" pitchFamily="50" charset="-128"/>
              </a:rPr>
              <a:t>横浜の歴史　　　　　</a:t>
            </a:r>
            <a:endParaRPr lang="ja-JP" altLang="en-US" sz="1100">
              <a:solidFill>
                <a:srgbClr val="F3F3F3"/>
              </a:solidFill>
            </a:endParaRPr>
          </a:p>
        </p:txBody>
      </p:sp>
      <p:sp>
        <p:nvSpPr>
          <p:cNvPr id="3092" name="テキスト ボックス 15">
            <a:extLst>
              <a:ext uri="{FF2B5EF4-FFF2-40B4-BE49-F238E27FC236}">
                <a16:creationId xmlns:a16="http://schemas.microsoft.com/office/drawing/2014/main" id="{BD073AB8-2E71-4E42-A2E8-2FC510D31E8E}"/>
              </a:ext>
            </a:extLst>
          </p:cNvPr>
          <p:cNvSpPr txBox="1">
            <a:spLocks noChangeArrowheads="1"/>
          </p:cNvSpPr>
          <p:nvPr/>
        </p:nvSpPr>
        <p:spPr bwMode="auto">
          <a:xfrm>
            <a:off x="263525" y="2147192"/>
            <a:ext cx="1426501" cy="3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100">
                <a:solidFill>
                  <a:srgbClr val="F3F3F3"/>
                </a:solidFill>
                <a:latin typeface="メイリオ" panose="020B0604030504040204" pitchFamily="50" charset="-128"/>
                <a:ea typeface="メイリオ" panose="020B0604030504040204" pitchFamily="50" charset="-128"/>
              </a:rPr>
              <a:t>横浜の魅力　　　　</a:t>
            </a:r>
            <a:r>
              <a:rPr kumimoji="1" lang="ja-JP" altLang="en-US">
                <a:solidFill>
                  <a:srgbClr val="F3F3F3"/>
                </a:solidFill>
                <a:latin typeface="メイリオ" panose="020B0604030504040204" pitchFamily="50" charset="-128"/>
                <a:ea typeface="メイリオ" panose="020B0604030504040204" pitchFamily="50" charset="-128"/>
              </a:rPr>
              <a:t>　</a:t>
            </a:r>
            <a:endParaRPr lang="ja-JP" altLang="en-US">
              <a:solidFill>
                <a:srgbClr val="F3F3F3"/>
              </a:solidFill>
            </a:endParaRPr>
          </a:p>
        </p:txBody>
      </p:sp>
      <p:sp>
        <p:nvSpPr>
          <p:cNvPr id="3093" name="テキスト ボックス 17">
            <a:extLst>
              <a:ext uri="{FF2B5EF4-FFF2-40B4-BE49-F238E27FC236}">
                <a16:creationId xmlns:a16="http://schemas.microsoft.com/office/drawing/2014/main" id="{B6EAE947-9853-4A39-AB81-D73DBE515736}"/>
              </a:ext>
            </a:extLst>
          </p:cNvPr>
          <p:cNvSpPr txBox="1">
            <a:spLocks noChangeArrowheads="1"/>
          </p:cNvSpPr>
          <p:nvPr/>
        </p:nvSpPr>
        <p:spPr bwMode="auto">
          <a:xfrm>
            <a:off x="263525" y="2476638"/>
            <a:ext cx="985137" cy="3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kumimoji="1" lang="ja-JP" altLang="en-US" sz="1100">
                <a:solidFill>
                  <a:srgbClr val="F3F3F3"/>
                </a:solidFill>
                <a:latin typeface="メイリオ" panose="020B0604030504040204" pitchFamily="50" charset="-128"/>
                <a:ea typeface="メイリオ" panose="020B0604030504040204" pitchFamily="50" charset="-128"/>
              </a:rPr>
              <a:t>交通情報</a:t>
            </a:r>
            <a:endParaRPr kumimoji="1" lang="en-US" altLang="ja-JP" sz="1100">
              <a:solidFill>
                <a:srgbClr val="F3F3F3"/>
              </a:solidFill>
              <a:latin typeface="メイリオ" panose="020B0604030504040204" pitchFamily="50" charset="-128"/>
              <a:ea typeface="メイリオ" panose="020B0604030504040204" pitchFamily="50" charset="-128"/>
            </a:endParaRPr>
          </a:p>
        </p:txBody>
      </p:sp>
      <p:sp>
        <p:nvSpPr>
          <p:cNvPr id="3094" name="テキスト ボックス 19">
            <a:extLst>
              <a:ext uri="{FF2B5EF4-FFF2-40B4-BE49-F238E27FC236}">
                <a16:creationId xmlns:a16="http://schemas.microsoft.com/office/drawing/2014/main" id="{E6C7122E-52C8-47BA-B66C-CA425D4C7BFD}"/>
              </a:ext>
            </a:extLst>
          </p:cNvPr>
          <p:cNvSpPr txBox="1">
            <a:spLocks noChangeArrowheads="1"/>
          </p:cNvSpPr>
          <p:nvPr/>
        </p:nvSpPr>
        <p:spPr bwMode="auto">
          <a:xfrm>
            <a:off x="451739" y="2766942"/>
            <a:ext cx="985137"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①あかいくつ </a:t>
            </a:r>
            <a:endParaRPr lang="ja-JP" altLang="en-US" sz="900">
              <a:solidFill>
                <a:srgbClr val="F3F3F3"/>
              </a:solidFill>
            </a:endParaRPr>
          </a:p>
        </p:txBody>
      </p:sp>
      <p:sp>
        <p:nvSpPr>
          <p:cNvPr id="3095" name="テキスト ボックス 21">
            <a:extLst>
              <a:ext uri="{FF2B5EF4-FFF2-40B4-BE49-F238E27FC236}">
                <a16:creationId xmlns:a16="http://schemas.microsoft.com/office/drawing/2014/main" id="{197564B8-8A4E-449C-89DE-CFF4F7DCD5AA}"/>
              </a:ext>
            </a:extLst>
          </p:cNvPr>
          <p:cNvSpPr txBox="1">
            <a:spLocks noChangeArrowheads="1"/>
          </p:cNvSpPr>
          <p:nvPr/>
        </p:nvSpPr>
        <p:spPr bwMode="auto">
          <a:xfrm>
            <a:off x="451739" y="2962198"/>
            <a:ext cx="1488423"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②ベイサイドブルー</a:t>
            </a:r>
            <a:endParaRPr lang="ja-JP" altLang="en-US" sz="900">
              <a:solidFill>
                <a:srgbClr val="F3F3F3"/>
              </a:solidFill>
            </a:endParaRPr>
          </a:p>
        </p:txBody>
      </p:sp>
      <p:sp>
        <p:nvSpPr>
          <p:cNvPr id="3096" name="テキスト ボックス 23">
            <a:extLst>
              <a:ext uri="{FF2B5EF4-FFF2-40B4-BE49-F238E27FC236}">
                <a16:creationId xmlns:a16="http://schemas.microsoft.com/office/drawing/2014/main" id="{E9ACB7A7-E8DB-42CA-B78D-C05002E96BC6}"/>
              </a:ext>
            </a:extLst>
          </p:cNvPr>
          <p:cNvSpPr txBox="1">
            <a:spLocks noChangeArrowheads="1"/>
          </p:cNvSpPr>
          <p:nvPr/>
        </p:nvSpPr>
        <p:spPr bwMode="auto">
          <a:xfrm>
            <a:off x="451739" y="3186324"/>
            <a:ext cx="1681319"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③みなとぶらりチケット </a:t>
            </a:r>
            <a:endParaRPr lang="ja-JP" altLang="en-US" sz="900">
              <a:solidFill>
                <a:srgbClr val="F3F3F3"/>
              </a:solidFill>
            </a:endParaRPr>
          </a:p>
        </p:txBody>
      </p:sp>
      <p:sp>
        <p:nvSpPr>
          <p:cNvPr id="3097" name="テキスト ボックス 26">
            <a:extLst>
              <a:ext uri="{FF2B5EF4-FFF2-40B4-BE49-F238E27FC236}">
                <a16:creationId xmlns:a16="http://schemas.microsoft.com/office/drawing/2014/main" id="{C7E47493-B8B1-48C7-BF0D-E76C36DDB38C}"/>
              </a:ext>
            </a:extLst>
          </p:cNvPr>
          <p:cNvSpPr txBox="1">
            <a:spLocks noChangeArrowheads="1"/>
          </p:cNvSpPr>
          <p:nvPr/>
        </p:nvSpPr>
        <p:spPr bwMode="auto">
          <a:xfrm>
            <a:off x="263525" y="3424855"/>
            <a:ext cx="1216538" cy="3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kumimoji="1" lang="ja-JP" altLang="en-US" sz="1100" dirty="0">
                <a:solidFill>
                  <a:srgbClr val="F3F3F3"/>
                </a:solidFill>
                <a:latin typeface="メイリオ" panose="020B0604030504040204" pitchFamily="50" charset="-128"/>
                <a:ea typeface="メイリオ" panose="020B0604030504040204" pitchFamily="50" charset="-128"/>
              </a:rPr>
              <a:t>モデルコース</a:t>
            </a:r>
            <a:endParaRPr kumimoji="1" lang="en-US" altLang="ja-JP" sz="1100" dirty="0">
              <a:solidFill>
                <a:srgbClr val="F3F3F3"/>
              </a:solidFill>
              <a:latin typeface="メイリオ" panose="020B0604030504040204" pitchFamily="50" charset="-128"/>
              <a:ea typeface="メイリオ" panose="020B0604030504040204" pitchFamily="50" charset="-128"/>
            </a:endParaRPr>
          </a:p>
        </p:txBody>
      </p:sp>
      <p:sp>
        <p:nvSpPr>
          <p:cNvPr id="3099" name="テキスト ボックス 29">
            <a:extLst>
              <a:ext uri="{FF2B5EF4-FFF2-40B4-BE49-F238E27FC236}">
                <a16:creationId xmlns:a16="http://schemas.microsoft.com/office/drawing/2014/main" id="{BC9C5E68-AFBA-45CC-904D-AD2175F5D5C0}"/>
              </a:ext>
            </a:extLst>
          </p:cNvPr>
          <p:cNvSpPr txBox="1">
            <a:spLocks noChangeArrowheads="1"/>
          </p:cNvSpPr>
          <p:nvPr/>
        </p:nvSpPr>
        <p:spPr bwMode="auto">
          <a:xfrm>
            <a:off x="451739" y="3750686"/>
            <a:ext cx="1083572"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dirty="0">
                <a:solidFill>
                  <a:srgbClr val="F3F3F3"/>
                </a:solidFill>
                <a:latin typeface="メイリオ" panose="020B0604030504040204" pitchFamily="50" charset="-128"/>
                <a:ea typeface="メイリオ" panose="020B0604030504040204" pitchFamily="50" charset="-128"/>
              </a:rPr>
              <a:t>日帰り</a:t>
            </a:r>
            <a:endParaRPr lang="ja-JP" altLang="en-US" sz="900" dirty="0">
              <a:solidFill>
                <a:srgbClr val="F3F3F3"/>
              </a:solidFill>
            </a:endParaRPr>
          </a:p>
        </p:txBody>
      </p:sp>
      <p:sp>
        <p:nvSpPr>
          <p:cNvPr id="3100" name="テキスト ボックス 31">
            <a:extLst>
              <a:ext uri="{FF2B5EF4-FFF2-40B4-BE49-F238E27FC236}">
                <a16:creationId xmlns:a16="http://schemas.microsoft.com/office/drawing/2014/main" id="{19353195-36EC-4697-9989-5B64FC7B0797}"/>
              </a:ext>
            </a:extLst>
          </p:cNvPr>
          <p:cNvSpPr txBox="1">
            <a:spLocks noChangeArrowheads="1"/>
          </p:cNvSpPr>
          <p:nvPr/>
        </p:nvSpPr>
        <p:spPr bwMode="auto">
          <a:xfrm>
            <a:off x="451739" y="3936480"/>
            <a:ext cx="871774"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en-US" altLang="ja-JP" sz="900">
                <a:solidFill>
                  <a:srgbClr val="F3F3F3"/>
                </a:solidFill>
                <a:latin typeface="メイリオ" panose="020B0604030504040204" pitchFamily="50" charset="-128"/>
                <a:ea typeface="メイリオ" panose="020B0604030504040204" pitchFamily="50" charset="-128"/>
              </a:rPr>
              <a:t>1</a:t>
            </a:r>
            <a:r>
              <a:rPr kumimoji="1" lang="ja-JP" altLang="en-US" sz="900">
                <a:solidFill>
                  <a:srgbClr val="F3F3F3"/>
                </a:solidFill>
                <a:latin typeface="メイリオ" panose="020B0604030504040204" pitchFamily="50" charset="-128"/>
                <a:ea typeface="メイリオ" panose="020B0604030504040204" pitchFamily="50" charset="-128"/>
              </a:rPr>
              <a:t>泊</a:t>
            </a:r>
            <a:r>
              <a:rPr kumimoji="1" lang="en-US" altLang="ja-JP" sz="900">
                <a:solidFill>
                  <a:srgbClr val="F3F3F3"/>
                </a:solidFill>
                <a:latin typeface="メイリオ" panose="020B0604030504040204" pitchFamily="50" charset="-128"/>
                <a:ea typeface="メイリオ" panose="020B0604030504040204" pitchFamily="50" charset="-128"/>
              </a:rPr>
              <a:t>2</a:t>
            </a:r>
            <a:r>
              <a:rPr kumimoji="1" lang="ja-JP" altLang="en-US" sz="900">
                <a:solidFill>
                  <a:srgbClr val="F3F3F3"/>
                </a:solidFill>
                <a:latin typeface="メイリオ" panose="020B0604030504040204" pitchFamily="50" charset="-128"/>
                <a:ea typeface="メイリオ" panose="020B0604030504040204" pitchFamily="50" charset="-128"/>
              </a:rPr>
              <a:t>日</a:t>
            </a:r>
            <a:endParaRPr lang="ja-JP" altLang="en-US" sz="900">
              <a:solidFill>
                <a:srgbClr val="F3F3F3"/>
              </a:solidFill>
            </a:endParaRPr>
          </a:p>
        </p:txBody>
      </p:sp>
      <p:sp>
        <p:nvSpPr>
          <p:cNvPr id="3101" name="テキスト ボックス 33">
            <a:extLst>
              <a:ext uri="{FF2B5EF4-FFF2-40B4-BE49-F238E27FC236}">
                <a16:creationId xmlns:a16="http://schemas.microsoft.com/office/drawing/2014/main" id="{E62E682F-3D42-4707-9073-20B2AB47FBD6}"/>
              </a:ext>
            </a:extLst>
          </p:cNvPr>
          <p:cNvSpPr txBox="1">
            <a:spLocks noChangeArrowheads="1"/>
          </p:cNvSpPr>
          <p:nvPr/>
        </p:nvSpPr>
        <p:spPr bwMode="auto">
          <a:xfrm>
            <a:off x="263525" y="4251911"/>
            <a:ext cx="2052833" cy="26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100" dirty="0">
                <a:solidFill>
                  <a:srgbClr val="F3F3F3"/>
                </a:solidFill>
                <a:latin typeface="メイリオ" panose="020B0604030504040204" pitchFamily="50" charset="-128"/>
                <a:ea typeface="メイリオ" panose="020B0604030504040204" pitchFamily="50" charset="-128"/>
              </a:rPr>
              <a:t>ガイド紹介</a:t>
            </a:r>
          </a:p>
        </p:txBody>
      </p:sp>
      <p:sp>
        <p:nvSpPr>
          <p:cNvPr id="3103" name="テキスト ボックス 37">
            <a:extLst>
              <a:ext uri="{FF2B5EF4-FFF2-40B4-BE49-F238E27FC236}">
                <a16:creationId xmlns:a16="http://schemas.microsoft.com/office/drawing/2014/main" id="{4FC84088-B5BB-4CBD-96AD-4C2863FCC35A}"/>
              </a:ext>
            </a:extLst>
          </p:cNvPr>
          <p:cNvSpPr txBox="1">
            <a:spLocks noChangeArrowheads="1"/>
          </p:cNvSpPr>
          <p:nvPr/>
        </p:nvSpPr>
        <p:spPr bwMode="auto">
          <a:xfrm>
            <a:off x="263525" y="4504950"/>
            <a:ext cx="782118" cy="3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kumimoji="1" lang="ja-JP" altLang="en-US" sz="1100">
                <a:solidFill>
                  <a:srgbClr val="F3F3F3"/>
                </a:solidFill>
                <a:latin typeface="メイリオ" panose="020B0604030504040204" pitchFamily="50" charset="-128"/>
                <a:ea typeface="メイリオ" panose="020B0604030504040204" pitchFamily="50" charset="-128"/>
              </a:rPr>
              <a:t>施設紹介    </a:t>
            </a:r>
            <a:endParaRPr kumimoji="1" lang="en-US" altLang="ja-JP" sz="1100">
              <a:solidFill>
                <a:srgbClr val="F3F3F3"/>
              </a:solidFill>
              <a:latin typeface="メイリオ" panose="020B0604030504040204" pitchFamily="50" charset="-128"/>
              <a:ea typeface="メイリオ" panose="020B0604030504040204" pitchFamily="50" charset="-128"/>
            </a:endParaRPr>
          </a:p>
        </p:txBody>
      </p:sp>
      <p:sp>
        <p:nvSpPr>
          <p:cNvPr id="3104" name="テキスト ボックス 39">
            <a:extLst>
              <a:ext uri="{FF2B5EF4-FFF2-40B4-BE49-F238E27FC236}">
                <a16:creationId xmlns:a16="http://schemas.microsoft.com/office/drawing/2014/main" id="{31763BAE-260C-42CA-9257-E29169FCBB15}"/>
              </a:ext>
            </a:extLst>
          </p:cNvPr>
          <p:cNvSpPr txBox="1">
            <a:spLocks noChangeArrowheads="1"/>
          </p:cNvSpPr>
          <p:nvPr/>
        </p:nvSpPr>
        <p:spPr bwMode="auto">
          <a:xfrm>
            <a:off x="451739" y="4797086"/>
            <a:ext cx="909395"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全域マップ　　　　</a:t>
            </a:r>
            <a:r>
              <a:rPr kumimoji="1" lang="en-US" altLang="ja-JP" sz="900">
                <a:solidFill>
                  <a:srgbClr val="F3F3F3"/>
                </a:solidFill>
                <a:latin typeface="メイリオ" panose="020B0604030504040204" pitchFamily="50" charset="-128"/>
                <a:ea typeface="メイリオ" panose="020B0604030504040204" pitchFamily="50" charset="-128"/>
              </a:rPr>
              <a:t> </a:t>
            </a:r>
            <a:endParaRPr lang="ja-JP" altLang="en-US" sz="900">
              <a:solidFill>
                <a:srgbClr val="F3F3F3"/>
              </a:solidFill>
            </a:endParaRPr>
          </a:p>
        </p:txBody>
      </p:sp>
      <p:sp>
        <p:nvSpPr>
          <p:cNvPr id="3105" name="テキスト ボックス 41">
            <a:extLst>
              <a:ext uri="{FF2B5EF4-FFF2-40B4-BE49-F238E27FC236}">
                <a16:creationId xmlns:a16="http://schemas.microsoft.com/office/drawing/2014/main" id="{7C4A7039-0166-43D6-8E6B-AF4682BA502D}"/>
              </a:ext>
            </a:extLst>
          </p:cNvPr>
          <p:cNvSpPr txBox="1">
            <a:spLocks noChangeArrowheads="1"/>
          </p:cNvSpPr>
          <p:nvPr/>
        </p:nvSpPr>
        <p:spPr bwMode="auto">
          <a:xfrm>
            <a:off x="451739" y="5004248"/>
            <a:ext cx="1674178"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キャリア教育　　　</a:t>
            </a:r>
            <a:r>
              <a:rPr kumimoji="1" lang="en-US" altLang="ja-JP" sz="900">
                <a:solidFill>
                  <a:srgbClr val="F3F3F3"/>
                </a:solidFill>
                <a:latin typeface="メイリオ" panose="020B0604030504040204" pitchFamily="50" charset="-128"/>
                <a:ea typeface="メイリオ" panose="020B0604030504040204" pitchFamily="50" charset="-128"/>
              </a:rPr>
              <a:t> </a:t>
            </a:r>
            <a:endParaRPr lang="ja-JP" altLang="en-US" sz="900">
              <a:solidFill>
                <a:srgbClr val="F3F3F3"/>
              </a:solidFill>
            </a:endParaRPr>
          </a:p>
        </p:txBody>
      </p:sp>
      <p:sp>
        <p:nvSpPr>
          <p:cNvPr id="3106" name="テキスト ボックス 43">
            <a:extLst>
              <a:ext uri="{FF2B5EF4-FFF2-40B4-BE49-F238E27FC236}">
                <a16:creationId xmlns:a16="http://schemas.microsoft.com/office/drawing/2014/main" id="{51C6ABA2-25DB-449B-B76E-E5B71274E3D8}"/>
              </a:ext>
            </a:extLst>
          </p:cNvPr>
          <p:cNvSpPr txBox="1">
            <a:spLocks noChangeArrowheads="1"/>
          </p:cNvSpPr>
          <p:nvPr/>
        </p:nvSpPr>
        <p:spPr bwMode="auto">
          <a:xfrm>
            <a:off x="451739" y="5230657"/>
            <a:ext cx="514399"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観光</a:t>
            </a:r>
            <a:endParaRPr lang="ja-JP" altLang="en-US" sz="900">
              <a:solidFill>
                <a:srgbClr val="F3F3F3"/>
              </a:solidFill>
            </a:endParaRPr>
          </a:p>
        </p:txBody>
      </p:sp>
      <p:sp>
        <p:nvSpPr>
          <p:cNvPr id="3107" name="テキスト ボックス 45">
            <a:extLst>
              <a:ext uri="{FF2B5EF4-FFF2-40B4-BE49-F238E27FC236}">
                <a16:creationId xmlns:a16="http://schemas.microsoft.com/office/drawing/2014/main" id="{AAF143A0-CB9B-40F8-9991-F8E762D1528E}"/>
              </a:ext>
            </a:extLst>
          </p:cNvPr>
          <p:cNvSpPr txBox="1">
            <a:spLocks noChangeArrowheads="1"/>
          </p:cNvSpPr>
          <p:nvPr/>
        </p:nvSpPr>
        <p:spPr bwMode="auto">
          <a:xfrm>
            <a:off x="451739" y="5457066"/>
            <a:ext cx="947823" cy="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産業観光　</a:t>
            </a:r>
            <a:r>
              <a:rPr kumimoji="1" lang="ja-JP" altLang="en-US" sz="1000">
                <a:solidFill>
                  <a:srgbClr val="F3F3F3"/>
                </a:solidFill>
                <a:latin typeface="メイリオ" panose="020B0604030504040204" pitchFamily="50" charset="-128"/>
                <a:ea typeface="メイリオ" panose="020B0604030504040204" pitchFamily="50" charset="-128"/>
              </a:rPr>
              <a:t>　</a:t>
            </a:r>
            <a:endParaRPr lang="ja-JP" altLang="en-US" sz="1000">
              <a:solidFill>
                <a:srgbClr val="F3F3F3"/>
              </a:solidFill>
            </a:endParaRPr>
          </a:p>
        </p:txBody>
      </p:sp>
      <p:sp>
        <p:nvSpPr>
          <p:cNvPr id="3108" name="テキスト ボックス 47">
            <a:extLst>
              <a:ext uri="{FF2B5EF4-FFF2-40B4-BE49-F238E27FC236}">
                <a16:creationId xmlns:a16="http://schemas.microsoft.com/office/drawing/2014/main" id="{75B49CF4-9261-4E6F-B0BC-F9321B037141}"/>
              </a:ext>
            </a:extLst>
          </p:cNvPr>
          <p:cNvSpPr txBox="1">
            <a:spLocks noChangeArrowheads="1"/>
          </p:cNvSpPr>
          <p:nvPr/>
        </p:nvSpPr>
        <p:spPr bwMode="auto">
          <a:xfrm>
            <a:off x="451739" y="5683475"/>
            <a:ext cx="735876"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博物館　</a:t>
            </a:r>
            <a:endParaRPr lang="ja-JP" altLang="en-US" sz="900">
              <a:solidFill>
                <a:srgbClr val="F3F3F3"/>
              </a:solidFill>
            </a:endParaRPr>
          </a:p>
        </p:txBody>
      </p:sp>
      <p:sp>
        <p:nvSpPr>
          <p:cNvPr id="3109" name="テキスト ボックス 49">
            <a:extLst>
              <a:ext uri="{FF2B5EF4-FFF2-40B4-BE49-F238E27FC236}">
                <a16:creationId xmlns:a16="http://schemas.microsoft.com/office/drawing/2014/main" id="{AF9BDE7D-A055-47F7-87A6-F8004ADE1062}"/>
              </a:ext>
            </a:extLst>
          </p:cNvPr>
          <p:cNvSpPr txBox="1">
            <a:spLocks noChangeArrowheads="1"/>
          </p:cNvSpPr>
          <p:nvPr/>
        </p:nvSpPr>
        <p:spPr bwMode="auto">
          <a:xfrm>
            <a:off x="451739" y="5909884"/>
            <a:ext cx="545358"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歴史</a:t>
            </a:r>
            <a:endParaRPr lang="ja-JP" altLang="en-US" sz="900">
              <a:solidFill>
                <a:srgbClr val="F3F3F3"/>
              </a:solidFill>
            </a:endParaRPr>
          </a:p>
        </p:txBody>
      </p:sp>
      <p:sp>
        <p:nvSpPr>
          <p:cNvPr id="3110" name="テキスト ボックス 51">
            <a:extLst>
              <a:ext uri="{FF2B5EF4-FFF2-40B4-BE49-F238E27FC236}">
                <a16:creationId xmlns:a16="http://schemas.microsoft.com/office/drawing/2014/main" id="{2C154BF1-8BF1-4E52-A23A-5328CCC105AC}"/>
              </a:ext>
            </a:extLst>
          </p:cNvPr>
          <p:cNvSpPr txBox="1">
            <a:spLocks noChangeArrowheads="1"/>
          </p:cNvSpPr>
          <p:nvPr/>
        </p:nvSpPr>
        <p:spPr bwMode="auto">
          <a:xfrm>
            <a:off x="451739" y="6136293"/>
            <a:ext cx="859713"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文化・芸術　</a:t>
            </a:r>
            <a:endParaRPr lang="ja-JP" altLang="en-US" sz="900">
              <a:solidFill>
                <a:srgbClr val="F3F3F3"/>
              </a:solidFill>
            </a:endParaRPr>
          </a:p>
        </p:txBody>
      </p:sp>
      <p:sp>
        <p:nvSpPr>
          <p:cNvPr id="3111" name="テキスト ボックス 53">
            <a:extLst>
              <a:ext uri="{FF2B5EF4-FFF2-40B4-BE49-F238E27FC236}">
                <a16:creationId xmlns:a16="http://schemas.microsoft.com/office/drawing/2014/main" id="{88E1DDD0-CE4D-42AF-BA38-C901B8F11837}"/>
              </a:ext>
            </a:extLst>
          </p:cNvPr>
          <p:cNvSpPr txBox="1">
            <a:spLocks noChangeArrowheads="1"/>
          </p:cNvSpPr>
          <p:nvPr/>
        </p:nvSpPr>
        <p:spPr bwMode="auto">
          <a:xfrm>
            <a:off x="451739" y="6362704"/>
            <a:ext cx="1273291" cy="2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900">
                <a:solidFill>
                  <a:srgbClr val="F3F3F3"/>
                </a:solidFill>
                <a:latin typeface="メイリオ" panose="020B0604030504040204" pitchFamily="50" charset="-128"/>
                <a:ea typeface="メイリオ" panose="020B0604030504040204" pitchFamily="50" charset="-128"/>
              </a:rPr>
              <a:t>自然・動物　</a:t>
            </a:r>
            <a:endParaRPr lang="ja-JP" altLang="en-US" sz="900">
              <a:solidFill>
                <a:srgbClr val="F3F3F3"/>
              </a:solidFill>
            </a:endParaRPr>
          </a:p>
        </p:txBody>
      </p:sp>
      <p:sp>
        <p:nvSpPr>
          <p:cNvPr id="3112" name="テキスト ボックス 55">
            <a:extLst>
              <a:ext uri="{FF2B5EF4-FFF2-40B4-BE49-F238E27FC236}">
                <a16:creationId xmlns:a16="http://schemas.microsoft.com/office/drawing/2014/main" id="{0199E6B6-6B30-407E-8266-116CE2F0F262}"/>
              </a:ext>
            </a:extLst>
          </p:cNvPr>
          <p:cNvSpPr txBox="1">
            <a:spLocks noChangeArrowheads="1"/>
          </p:cNvSpPr>
          <p:nvPr/>
        </p:nvSpPr>
        <p:spPr bwMode="auto">
          <a:xfrm>
            <a:off x="263525" y="6691668"/>
            <a:ext cx="1269327" cy="26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1100" dirty="0">
                <a:solidFill>
                  <a:srgbClr val="F3F3F3"/>
                </a:solidFill>
                <a:latin typeface="メイリオ" panose="020B0604030504040204" pitchFamily="50" charset="-128"/>
                <a:ea typeface="メイリオ" panose="020B0604030504040204" pitchFamily="50" charset="-128"/>
              </a:rPr>
              <a:t>観光バス駐車場</a:t>
            </a:r>
            <a:endParaRPr lang="ja-JP" altLang="en-US" sz="1100" dirty="0">
              <a:solidFill>
                <a:srgbClr val="F3F3F3"/>
              </a:solidFill>
            </a:endParaRPr>
          </a:p>
        </p:txBody>
      </p:sp>
      <p:sp>
        <p:nvSpPr>
          <p:cNvPr id="80" name="正方形/長方形 79">
            <a:extLst>
              <a:ext uri="{FF2B5EF4-FFF2-40B4-BE49-F238E27FC236}">
                <a16:creationId xmlns:a16="http://schemas.microsoft.com/office/drawing/2014/main" id="{7DEE76D7-E39B-4D5F-9193-1DF479017540}"/>
              </a:ext>
            </a:extLst>
          </p:cNvPr>
          <p:cNvSpPr/>
          <p:nvPr/>
        </p:nvSpPr>
        <p:spPr>
          <a:xfrm>
            <a:off x="2578100" y="5253038"/>
            <a:ext cx="8113713" cy="2320925"/>
          </a:xfrm>
          <a:prstGeom prst="rect">
            <a:avLst/>
          </a:prstGeom>
          <a:solidFill>
            <a:srgbClr val="FF99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sp>
        <p:nvSpPr>
          <p:cNvPr id="3082" name="テキスト ボックス 13">
            <a:extLst>
              <a:ext uri="{FF2B5EF4-FFF2-40B4-BE49-F238E27FC236}">
                <a16:creationId xmlns:a16="http://schemas.microsoft.com/office/drawing/2014/main" id="{9E1007AA-5C9A-4E35-BF3B-8194E0EB1630}"/>
              </a:ext>
            </a:extLst>
          </p:cNvPr>
          <p:cNvSpPr txBox="1">
            <a:spLocks noChangeArrowheads="1"/>
          </p:cNvSpPr>
          <p:nvPr/>
        </p:nvSpPr>
        <p:spPr bwMode="auto">
          <a:xfrm>
            <a:off x="5162550" y="812800"/>
            <a:ext cx="281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2400" b="1">
                <a:solidFill>
                  <a:schemeClr val="accent1"/>
                </a:solidFill>
                <a:latin typeface="FOT-筑紫A丸ゴシック Std R" panose="02020400000000000000" pitchFamily="18" charset="-128"/>
                <a:ea typeface="FOT-筑紫A丸ゴシック Std R" panose="02020400000000000000" pitchFamily="18" charset="-128"/>
                <a:cs typeface="クレー One" pitchFamily="2" charset="-128"/>
              </a:rPr>
              <a:t>ようこそ 横浜へ。</a:t>
            </a:r>
          </a:p>
        </p:txBody>
      </p:sp>
      <p:pic>
        <p:nvPicPr>
          <p:cNvPr id="3083" name="グラフィックス 5" descr="いかり 枠線">
            <a:extLst>
              <a:ext uri="{FF2B5EF4-FFF2-40B4-BE49-F238E27FC236}">
                <a16:creationId xmlns:a16="http://schemas.microsoft.com/office/drawing/2014/main" id="{C1A3181E-45C6-49FF-97C5-829D97BE59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950" y="417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a:extLst>
              <a:ext uri="{FF2B5EF4-FFF2-40B4-BE49-F238E27FC236}">
                <a16:creationId xmlns:a16="http://schemas.microsoft.com/office/drawing/2014/main" id="{DBB166F8-A32B-4F44-8462-F2026D6010D9}"/>
              </a:ext>
            </a:extLst>
          </p:cNvPr>
          <p:cNvSpPr/>
          <p:nvPr/>
        </p:nvSpPr>
        <p:spPr>
          <a:xfrm>
            <a:off x="2754313" y="5253038"/>
            <a:ext cx="7629525" cy="2241550"/>
          </a:xfrm>
          <a:prstGeom prst="rect">
            <a:avLst/>
          </a:prstGeom>
          <a:blipFill dpi="0" rotWithShape="1">
            <a:blip r:embed="rId4">
              <a:alphaModFix amt="42000"/>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solidFill>
                <a:schemeClr val="tx1"/>
              </a:solidFill>
            </a:endParaRPr>
          </a:p>
        </p:txBody>
      </p:sp>
      <p:grpSp>
        <p:nvGrpSpPr>
          <p:cNvPr id="3085" name="グループ化 80">
            <a:extLst>
              <a:ext uri="{FF2B5EF4-FFF2-40B4-BE49-F238E27FC236}">
                <a16:creationId xmlns:a16="http://schemas.microsoft.com/office/drawing/2014/main" id="{9AF3F64C-7613-4A5B-8491-BE7DA6FB9C9F}"/>
              </a:ext>
            </a:extLst>
          </p:cNvPr>
          <p:cNvGrpSpPr>
            <a:grpSpLocks/>
          </p:cNvGrpSpPr>
          <p:nvPr/>
        </p:nvGrpSpPr>
        <p:grpSpPr bwMode="auto">
          <a:xfrm>
            <a:off x="2914650" y="5402263"/>
            <a:ext cx="7410450" cy="1958975"/>
            <a:chOff x="2922527" y="3779162"/>
            <a:chExt cx="7411851" cy="1959026"/>
          </a:xfrm>
        </p:grpSpPr>
        <p:pic>
          <p:nvPicPr>
            <p:cNvPr id="3087" name="図 81" descr="屋外, ウォーキング, 民衆, 立つ が含まれている画像&#10;&#10;自動的に生成された説明">
              <a:extLst>
                <a:ext uri="{FF2B5EF4-FFF2-40B4-BE49-F238E27FC236}">
                  <a16:creationId xmlns:a16="http://schemas.microsoft.com/office/drawing/2014/main" id="{8DCF1EDA-36D4-4C4A-98B6-67FB7C43F8A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36863" y="3847426"/>
              <a:ext cx="2172111" cy="1390686"/>
            </a:xfrm>
            <a:prstGeom prst="rect">
              <a:avLst/>
            </a:prstGeom>
            <a:noFill/>
            <a:ln>
              <a:noFill/>
            </a:ln>
            <a:effectLst>
              <a:outerShdw blurRad="63500" sx="102000" sy="102000" algn="ctr" rotWithShape="0">
                <a:prstClr val="black">
                  <a:alpha val="40000"/>
                </a:prstClr>
              </a:outerShdw>
            </a:effectLst>
          </p:spPr>
        </p:pic>
        <p:sp>
          <p:nvSpPr>
            <p:cNvPr id="92" name="テキスト ボックス 91">
              <a:extLst>
                <a:ext uri="{FF2B5EF4-FFF2-40B4-BE49-F238E27FC236}">
                  <a16:creationId xmlns:a16="http://schemas.microsoft.com/office/drawing/2014/main" id="{D0AA0F6E-6C4D-4C5D-9282-90E055580D70}"/>
                </a:ext>
              </a:extLst>
            </p:cNvPr>
            <p:cNvSpPr txBox="1"/>
            <p:nvPr/>
          </p:nvSpPr>
          <p:spPr>
            <a:xfrm>
              <a:off x="2951107" y="4110958"/>
              <a:ext cx="5147648" cy="1276383"/>
            </a:xfrm>
            <a:prstGeom prst="rect">
              <a:avLst/>
            </a:prstGeom>
            <a:noFill/>
          </p:spPr>
          <p:txBody>
            <a:bodyPr>
              <a:spAutoFit/>
            </a:bodyPr>
            <a:lstStyle/>
            <a:p>
              <a:pPr>
                <a:defRPr/>
              </a:pPr>
              <a:r>
                <a:rPr kumimoji="1" lang="en-US" altLang="ja-JP" sz="1100" dirty="0">
                  <a:solidFill>
                    <a:schemeClr val="bg2">
                      <a:lumMod val="10000"/>
                    </a:schemeClr>
                  </a:solidFill>
                  <a:latin typeface="メイリオ" panose="020B0604030504040204" pitchFamily="50" charset="-128"/>
                  <a:ea typeface="メイリオ" panose="020B0604030504040204" pitchFamily="50" charset="-128"/>
                </a:rPr>
                <a:t>1854</a:t>
              </a: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年、日本の開国を決定した「日米和親条約」が締結された地である横浜はそれまでわずか</a:t>
              </a:r>
              <a:r>
                <a:rPr kumimoji="1" lang="en-US" altLang="ja-JP" sz="1100" dirty="0">
                  <a:solidFill>
                    <a:schemeClr val="bg2">
                      <a:lumMod val="10000"/>
                    </a:schemeClr>
                  </a:solidFill>
                  <a:latin typeface="メイリオ" panose="020B0604030504040204" pitchFamily="50" charset="-128"/>
                  <a:ea typeface="メイリオ" panose="020B0604030504040204" pitchFamily="50" charset="-128"/>
                </a:rPr>
                <a:t>100</a:t>
              </a: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戸程度の寒村でした。</a:t>
              </a:r>
            </a:p>
            <a:p>
              <a:pPr>
                <a:defRPr/>
              </a:pP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その後、</a:t>
              </a:r>
              <a:r>
                <a:rPr kumimoji="1" lang="en-US" altLang="ja-JP" sz="1100" dirty="0">
                  <a:solidFill>
                    <a:schemeClr val="bg2">
                      <a:lumMod val="10000"/>
                    </a:schemeClr>
                  </a:solidFill>
                  <a:latin typeface="メイリオ" panose="020B0604030504040204" pitchFamily="50" charset="-128"/>
                  <a:ea typeface="メイリオ" panose="020B0604030504040204" pitchFamily="50" charset="-128"/>
                </a:rPr>
                <a:t>1859</a:t>
              </a: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年の開港以来、海外との玄関口として、日本全国・世界各国から多くの人々が集まり、あらゆる文化や産業技術が交流する都市となりました。</a:t>
              </a:r>
              <a:endParaRPr kumimoji="1" lang="en-US" altLang="ja-JP" sz="1100" dirty="0">
                <a:solidFill>
                  <a:schemeClr val="bg2">
                    <a:lumMod val="10000"/>
                  </a:schemeClr>
                </a:solidFill>
                <a:latin typeface="メイリオ" panose="020B0604030504040204" pitchFamily="50" charset="-128"/>
                <a:ea typeface="メイリオ" panose="020B0604030504040204" pitchFamily="50" charset="-128"/>
              </a:endParaRPr>
            </a:p>
            <a:p>
              <a:pPr>
                <a:defRPr/>
              </a:pP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海外からもたらされた近代水道、ガス灯や鉄道などの新しい産業技術が、横浜の地を経て、日本全国へ伝えられ、さらに海外からの需要に応えて、絹やお茶など日本の伝統的産品を海外に輸出していく貿易港として発展しました。</a:t>
              </a:r>
            </a:p>
          </p:txBody>
        </p:sp>
        <p:sp>
          <p:nvSpPr>
            <p:cNvPr id="3089" name="テキスト ボックス 92">
              <a:extLst>
                <a:ext uri="{FF2B5EF4-FFF2-40B4-BE49-F238E27FC236}">
                  <a16:creationId xmlns:a16="http://schemas.microsoft.com/office/drawing/2014/main" id="{400697BA-A6A7-45D6-A0A6-020056D478A0}"/>
                </a:ext>
              </a:extLst>
            </p:cNvPr>
            <p:cNvSpPr txBox="1">
              <a:spLocks noChangeArrowheads="1"/>
            </p:cNvSpPr>
            <p:nvPr/>
          </p:nvSpPr>
          <p:spPr bwMode="auto">
            <a:xfrm>
              <a:off x="2938405" y="3779162"/>
              <a:ext cx="1082880" cy="307983"/>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横浜の歴史</a:t>
              </a:r>
            </a:p>
          </p:txBody>
        </p:sp>
        <p:sp>
          <p:nvSpPr>
            <p:cNvPr id="94" name="テキスト ボックス 93">
              <a:extLst>
                <a:ext uri="{FF2B5EF4-FFF2-40B4-BE49-F238E27FC236}">
                  <a16:creationId xmlns:a16="http://schemas.microsoft.com/office/drawing/2014/main" id="{A7BC76EB-B1D7-4F56-A406-9163A57EB11D}"/>
                </a:ext>
              </a:extLst>
            </p:cNvPr>
            <p:cNvSpPr txBox="1"/>
            <p:nvPr/>
          </p:nvSpPr>
          <p:spPr>
            <a:xfrm>
              <a:off x="2922527" y="5307964"/>
              <a:ext cx="7411851" cy="430224"/>
            </a:xfrm>
            <a:prstGeom prst="rect">
              <a:avLst/>
            </a:prstGeom>
            <a:noFill/>
          </p:spPr>
          <p:txBody>
            <a:bodyPr>
              <a:spAutoFit/>
            </a:bodyPr>
            <a:lstStyle/>
            <a:p>
              <a:pPr>
                <a:defRPr/>
              </a:pPr>
              <a:r>
                <a:rPr kumimoji="1" lang="ja-JP" altLang="en-US" sz="1100" dirty="0">
                  <a:solidFill>
                    <a:schemeClr val="bg2">
                      <a:lumMod val="10000"/>
                    </a:schemeClr>
                  </a:solidFill>
                  <a:latin typeface="メイリオ" panose="020B0604030504040204" pitchFamily="50" charset="-128"/>
                  <a:ea typeface="メイリオ" panose="020B0604030504040204" pitchFamily="50" charset="-128"/>
                </a:rPr>
                <a:t>また、ビールやパンなどの食文化、劇場や野球、クリーニングなど、現在の私たちの暮らしに身近な文化も、開港以降に海外から日本へ伝えられたもので、横浜が発祥の地と言われています。</a:t>
              </a:r>
              <a:endParaRPr kumimoji="1" lang="en-US" altLang="ja-JP" sz="1100" dirty="0">
                <a:solidFill>
                  <a:schemeClr val="bg2">
                    <a:lumMod val="10000"/>
                  </a:schemeClr>
                </a:solidFill>
                <a:latin typeface="メイリオ" panose="020B0604030504040204" pitchFamily="50" charset="-128"/>
                <a:ea typeface="メイリオ" panose="020B0604030504040204" pitchFamily="50" charset="-128"/>
              </a:endParaRPr>
            </a:p>
          </p:txBody>
        </p:sp>
      </p:grpSp>
      <p:sp>
        <p:nvSpPr>
          <p:cNvPr id="3086" name="テキスト ボックス 3">
            <a:extLst>
              <a:ext uri="{FF2B5EF4-FFF2-40B4-BE49-F238E27FC236}">
                <a16:creationId xmlns:a16="http://schemas.microsoft.com/office/drawing/2014/main" id="{006DD097-8EB2-4C69-93A4-A15B8EE410F2}"/>
              </a:ext>
            </a:extLst>
          </p:cNvPr>
          <p:cNvSpPr txBox="1">
            <a:spLocks noChangeArrowheads="1"/>
          </p:cNvSpPr>
          <p:nvPr/>
        </p:nvSpPr>
        <p:spPr bwMode="auto">
          <a:xfrm>
            <a:off x="10325100" y="5448300"/>
            <a:ext cx="30797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800">
                <a:solidFill>
                  <a:schemeClr val="bg1"/>
                </a:solidFill>
                <a:latin typeface="メイリオ" panose="020B0604030504040204" pitchFamily="50" charset="-128"/>
                <a:ea typeface="メイリオ" panose="020B0604030504040204" pitchFamily="50" charset="-128"/>
              </a:rPr>
              <a:t>嘉永七年（</a:t>
            </a:r>
            <a:r>
              <a:rPr lang="en-US" altLang="ja-JP" sz="800">
                <a:solidFill>
                  <a:schemeClr val="bg1"/>
                </a:solidFill>
                <a:latin typeface="メイリオ" panose="020B0604030504040204" pitchFamily="50" charset="-128"/>
                <a:ea typeface="メイリオ" panose="020B0604030504040204" pitchFamily="50" charset="-128"/>
              </a:rPr>
              <a:t>1854</a:t>
            </a:r>
            <a:r>
              <a:rPr lang="ja-JP" altLang="en-US" sz="800">
                <a:solidFill>
                  <a:schemeClr val="bg1"/>
                </a:solidFill>
                <a:latin typeface="メイリオ" panose="020B0604030504040204" pitchFamily="50" charset="-128"/>
                <a:ea typeface="メイリオ" panose="020B0604030504040204" pitchFamily="50" charset="-128"/>
              </a:rPr>
              <a:t>年）横浜への黒船来航</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alpha val="25000"/>
          </a:srgbClr>
        </a:solidFill>
        <a:effectLst/>
      </p:bgPr>
    </p:bg>
    <p:spTree>
      <p:nvGrpSpPr>
        <p:cNvPr id="1" name=""/>
        <p:cNvGrpSpPr/>
        <p:nvPr/>
      </p:nvGrpSpPr>
      <p:grpSpPr>
        <a:xfrm>
          <a:off x="0" y="0"/>
          <a:ext cx="0" cy="0"/>
          <a:chOff x="0" y="0"/>
          <a:chExt cx="0" cy="0"/>
        </a:xfrm>
      </p:grpSpPr>
      <p:sp>
        <p:nvSpPr>
          <p:cNvPr id="104" name="正方形/長方形 103">
            <a:extLst>
              <a:ext uri="{FF2B5EF4-FFF2-40B4-BE49-F238E27FC236}">
                <a16:creationId xmlns:a16="http://schemas.microsoft.com/office/drawing/2014/main" id="{94ECE6F5-964E-4FF9-A0B3-36E318875332}"/>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62AF6CC7-90C4-4B41-B3D8-269E609DB73C}"/>
              </a:ext>
            </a:extLst>
          </p:cNvPr>
          <p:cNvSpPr/>
          <p:nvPr/>
        </p:nvSpPr>
        <p:spPr>
          <a:xfrm>
            <a:off x="239152" y="295275"/>
            <a:ext cx="9957223"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106" name="正方形/長方形 105">
            <a:extLst>
              <a:ext uri="{FF2B5EF4-FFF2-40B4-BE49-F238E27FC236}">
                <a16:creationId xmlns:a16="http://schemas.microsoft.com/office/drawing/2014/main" id="{48E72A3C-E75C-40CB-A69E-830946622BE0}"/>
              </a:ext>
            </a:extLst>
          </p:cNvPr>
          <p:cNvSpPr/>
          <p:nvPr/>
        </p:nvSpPr>
        <p:spPr>
          <a:xfrm>
            <a:off x="10216336" y="13591"/>
            <a:ext cx="396000" cy="124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7" name="正方形/長方形 106">
            <a:extLst>
              <a:ext uri="{FF2B5EF4-FFF2-40B4-BE49-F238E27FC236}">
                <a16:creationId xmlns:a16="http://schemas.microsoft.com/office/drawing/2014/main" id="{C9AA0317-CFE7-405E-BC90-29DF628F8F71}"/>
              </a:ext>
            </a:extLst>
          </p:cNvPr>
          <p:cNvSpPr/>
          <p:nvPr/>
        </p:nvSpPr>
        <p:spPr>
          <a:xfrm>
            <a:off x="102269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8" name="正方形/長方形 107">
            <a:extLst>
              <a:ext uri="{FF2B5EF4-FFF2-40B4-BE49-F238E27FC236}">
                <a16:creationId xmlns:a16="http://schemas.microsoft.com/office/drawing/2014/main" id="{6EAD1C06-5358-4A71-97ED-E2F3BC1FA78B}"/>
              </a:ext>
            </a:extLst>
          </p:cNvPr>
          <p:cNvSpPr/>
          <p:nvPr/>
        </p:nvSpPr>
        <p:spPr>
          <a:xfrm>
            <a:off x="102278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2" name="正方形/長方形 111">
            <a:extLst>
              <a:ext uri="{FF2B5EF4-FFF2-40B4-BE49-F238E27FC236}">
                <a16:creationId xmlns:a16="http://schemas.microsoft.com/office/drawing/2014/main" id="{92432FFB-F79A-4DB9-9E45-3BC2D52D6BA3}"/>
              </a:ext>
            </a:extLst>
          </p:cNvPr>
          <p:cNvSpPr/>
          <p:nvPr/>
        </p:nvSpPr>
        <p:spPr>
          <a:xfrm>
            <a:off x="102278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3" name="正方形/長方形 112">
            <a:extLst>
              <a:ext uri="{FF2B5EF4-FFF2-40B4-BE49-F238E27FC236}">
                <a16:creationId xmlns:a16="http://schemas.microsoft.com/office/drawing/2014/main" id="{B9B55D53-677B-4347-A73B-7AE10EB27F63}"/>
              </a:ext>
            </a:extLst>
          </p:cNvPr>
          <p:cNvSpPr/>
          <p:nvPr/>
        </p:nvSpPr>
        <p:spPr>
          <a:xfrm>
            <a:off x="102278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4" name="正方形/長方形 113">
            <a:extLst>
              <a:ext uri="{FF2B5EF4-FFF2-40B4-BE49-F238E27FC236}">
                <a16:creationId xmlns:a16="http://schemas.microsoft.com/office/drawing/2014/main" id="{FFA9BDD2-C40A-4339-9BE0-CA93994DFDC5}"/>
              </a:ext>
            </a:extLst>
          </p:cNvPr>
          <p:cNvSpPr/>
          <p:nvPr/>
        </p:nvSpPr>
        <p:spPr>
          <a:xfrm>
            <a:off x="102278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5" name="正方形/長方形 114">
            <a:extLst>
              <a:ext uri="{FF2B5EF4-FFF2-40B4-BE49-F238E27FC236}">
                <a16:creationId xmlns:a16="http://schemas.microsoft.com/office/drawing/2014/main" id="{F9790274-A6AD-44FE-AD01-F7E7040ABDFF}"/>
              </a:ext>
            </a:extLst>
          </p:cNvPr>
          <p:cNvSpPr/>
          <p:nvPr/>
        </p:nvSpPr>
        <p:spPr>
          <a:xfrm>
            <a:off x="10227835" y="2090056"/>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6" name="テキスト ボックス 115">
            <a:extLst>
              <a:ext uri="{FF2B5EF4-FFF2-40B4-BE49-F238E27FC236}">
                <a16:creationId xmlns:a16="http://schemas.microsoft.com/office/drawing/2014/main" id="{DC6FDB38-101D-4A67-8ED2-5A3234FA9052}"/>
              </a:ext>
            </a:extLst>
          </p:cNvPr>
          <p:cNvSpPr txBox="1"/>
          <p:nvPr/>
        </p:nvSpPr>
        <p:spPr>
          <a:xfrm>
            <a:off x="102710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117" name="テキスト ボックス 116">
            <a:extLst>
              <a:ext uri="{FF2B5EF4-FFF2-40B4-BE49-F238E27FC236}">
                <a16:creationId xmlns:a16="http://schemas.microsoft.com/office/drawing/2014/main" id="{AB3272F1-A784-4166-9CD9-AEA494608470}"/>
              </a:ext>
            </a:extLst>
          </p:cNvPr>
          <p:cNvSpPr txBox="1"/>
          <p:nvPr/>
        </p:nvSpPr>
        <p:spPr>
          <a:xfrm>
            <a:off x="102680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118" name="テキスト ボックス 117">
            <a:extLst>
              <a:ext uri="{FF2B5EF4-FFF2-40B4-BE49-F238E27FC236}">
                <a16:creationId xmlns:a16="http://schemas.microsoft.com/office/drawing/2014/main" id="{594B37CD-C26F-46F0-B382-CAEFBEB4AB1F}"/>
              </a:ext>
            </a:extLst>
          </p:cNvPr>
          <p:cNvSpPr txBox="1"/>
          <p:nvPr/>
        </p:nvSpPr>
        <p:spPr>
          <a:xfrm>
            <a:off x="102621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119" name="テキスト ボックス 118">
            <a:extLst>
              <a:ext uri="{FF2B5EF4-FFF2-40B4-BE49-F238E27FC236}">
                <a16:creationId xmlns:a16="http://schemas.microsoft.com/office/drawing/2014/main" id="{11680834-2928-456F-A3D4-83E40954C011}"/>
              </a:ext>
            </a:extLst>
          </p:cNvPr>
          <p:cNvSpPr txBox="1"/>
          <p:nvPr/>
        </p:nvSpPr>
        <p:spPr>
          <a:xfrm>
            <a:off x="102680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120" name="テキスト ボックス 119">
            <a:extLst>
              <a:ext uri="{FF2B5EF4-FFF2-40B4-BE49-F238E27FC236}">
                <a16:creationId xmlns:a16="http://schemas.microsoft.com/office/drawing/2014/main" id="{75E4294D-1419-4DBD-812D-A987A1BA4361}"/>
              </a:ext>
            </a:extLst>
          </p:cNvPr>
          <p:cNvSpPr txBox="1"/>
          <p:nvPr/>
        </p:nvSpPr>
        <p:spPr>
          <a:xfrm>
            <a:off x="102710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121" name="テキスト ボックス 120">
            <a:extLst>
              <a:ext uri="{FF2B5EF4-FFF2-40B4-BE49-F238E27FC236}">
                <a16:creationId xmlns:a16="http://schemas.microsoft.com/office/drawing/2014/main" id="{FF3B4C83-2ED2-47DE-9728-EC761DE59282}"/>
              </a:ext>
            </a:extLst>
          </p:cNvPr>
          <p:cNvSpPr txBox="1"/>
          <p:nvPr/>
        </p:nvSpPr>
        <p:spPr>
          <a:xfrm>
            <a:off x="102621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122" name="正方形/長方形 121">
            <a:extLst>
              <a:ext uri="{FF2B5EF4-FFF2-40B4-BE49-F238E27FC236}">
                <a16:creationId xmlns:a16="http://schemas.microsoft.com/office/drawing/2014/main" id="{4860FD8A-7063-4427-8061-0DC8C633C18D}"/>
              </a:ext>
            </a:extLst>
          </p:cNvPr>
          <p:cNvSpPr/>
          <p:nvPr/>
        </p:nvSpPr>
        <p:spPr>
          <a:xfrm>
            <a:off x="10227835" y="1047177"/>
            <a:ext cx="450000" cy="1044000"/>
          </a:xfrm>
          <a:prstGeom prst="rect">
            <a:avLst/>
          </a:prstGeom>
          <a:solidFill>
            <a:srgbClr val="00B0F0"/>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3" name="テキスト ボックス 122">
            <a:extLst>
              <a:ext uri="{FF2B5EF4-FFF2-40B4-BE49-F238E27FC236}">
                <a16:creationId xmlns:a16="http://schemas.microsoft.com/office/drawing/2014/main" id="{0C3F7648-30DE-454D-AAC9-9F6F0B997D19}"/>
              </a:ext>
            </a:extLst>
          </p:cNvPr>
          <p:cNvSpPr txBox="1"/>
          <p:nvPr/>
        </p:nvSpPr>
        <p:spPr>
          <a:xfrm>
            <a:off x="10228361" y="1369370"/>
            <a:ext cx="400110" cy="451406"/>
          </a:xfrm>
          <a:prstGeom prst="rect">
            <a:avLst/>
          </a:prstGeom>
          <a:noFill/>
        </p:spPr>
        <p:txBody>
          <a:bodyPr vert="eaVert" wrap="none" rtlCol="0">
            <a:spAutoFit/>
          </a:bodyPr>
          <a:lstStyle/>
          <a:p>
            <a:r>
              <a:rPr kumimoji="1" lang="ja-JP" altLang="en-US" sz="14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grpSp>
        <p:nvGrpSpPr>
          <p:cNvPr id="13" name="グループ化 12">
            <a:extLst>
              <a:ext uri="{FF2B5EF4-FFF2-40B4-BE49-F238E27FC236}">
                <a16:creationId xmlns:a16="http://schemas.microsoft.com/office/drawing/2014/main" id="{26147FBD-092F-4EA9-B4F7-ADE51F7E06AD}"/>
              </a:ext>
            </a:extLst>
          </p:cNvPr>
          <p:cNvGrpSpPr/>
          <p:nvPr/>
        </p:nvGrpSpPr>
        <p:grpSpPr>
          <a:xfrm>
            <a:off x="310953" y="246863"/>
            <a:ext cx="4588132" cy="6853830"/>
            <a:chOff x="310953" y="275438"/>
            <a:chExt cx="4588132" cy="6853830"/>
          </a:xfrm>
        </p:grpSpPr>
        <p:grpSp>
          <p:nvGrpSpPr>
            <p:cNvPr id="2" name="グループ化 1">
              <a:extLst>
                <a:ext uri="{FF2B5EF4-FFF2-40B4-BE49-F238E27FC236}">
                  <a16:creationId xmlns:a16="http://schemas.microsoft.com/office/drawing/2014/main" id="{BDF04210-2CE7-432D-BCBF-4FD76DBE95B6}"/>
                </a:ext>
              </a:extLst>
            </p:cNvPr>
            <p:cNvGrpSpPr/>
            <p:nvPr/>
          </p:nvGrpSpPr>
          <p:grpSpPr>
            <a:xfrm>
              <a:off x="1707090" y="275438"/>
              <a:ext cx="3191995" cy="616762"/>
              <a:chOff x="2601521" y="72867"/>
              <a:chExt cx="3191995" cy="616762"/>
            </a:xfrm>
          </p:grpSpPr>
          <p:grpSp>
            <p:nvGrpSpPr>
              <p:cNvPr id="75" name="グループ化 74">
                <a:extLst>
                  <a:ext uri="{FF2B5EF4-FFF2-40B4-BE49-F238E27FC236}">
                    <a16:creationId xmlns:a16="http://schemas.microsoft.com/office/drawing/2014/main" id="{6FC70FF0-122F-4880-BEFB-86ECEC5960AB}"/>
                  </a:ext>
                </a:extLst>
              </p:cNvPr>
              <p:cNvGrpSpPr/>
              <p:nvPr/>
            </p:nvGrpSpPr>
            <p:grpSpPr>
              <a:xfrm>
                <a:off x="4034935" y="72867"/>
                <a:ext cx="1758496" cy="616762"/>
                <a:chOff x="2909658" y="478397"/>
                <a:chExt cx="2602314" cy="981451"/>
              </a:xfrm>
            </p:grpSpPr>
            <p:sp>
              <p:nvSpPr>
                <p:cNvPr id="77" name="楕円 76">
                  <a:extLst>
                    <a:ext uri="{FF2B5EF4-FFF2-40B4-BE49-F238E27FC236}">
                      <a16:creationId xmlns:a16="http://schemas.microsoft.com/office/drawing/2014/main" id="{36890244-C467-48D2-8B9C-7435809DF22D}"/>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楕円 77">
                  <a:extLst>
                    <a:ext uri="{FF2B5EF4-FFF2-40B4-BE49-F238E27FC236}">
                      <a16:creationId xmlns:a16="http://schemas.microsoft.com/office/drawing/2014/main" id="{7BD7C684-4362-4891-8BBE-6F9DF2E27155}"/>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79" name="グループ化 78">
                  <a:extLst>
                    <a:ext uri="{FF2B5EF4-FFF2-40B4-BE49-F238E27FC236}">
                      <a16:creationId xmlns:a16="http://schemas.microsoft.com/office/drawing/2014/main" id="{A25B1F63-D059-4D50-A6E9-B73C6F648E37}"/>
                    </a:ext>
                  </a:extLst>
                </p:cNvPr>
                <p:cNvGrpSpPr/>
                <p:nvPr/>
              </p:nvGrpSpPr>
              <p:grpSpPr>
                <a:xfrm>
                  <a:off x="2981173" y="478397"/>
                  <a:ext cx="2530799" cy="914400"/>
                  <a:chOff x="441001" y="231405"/>
                  <a:chExt cx="2530799" cy="914400"/>
                </a:xfrm>
              </p:grpSpPr>
              <p:sp>
                <p:nvSpPr>
                  <p:cNvPr id="82" name="楕円 81">
                    <a:extLst>
                      <a:ext uri="{FF2B5EF4-FFF2-40B4-BE49-F238E27FC236}">
                        <a16:creationId xmlns:a16="http://schemas.microsoft.com/office/drawing/2014/main" id="{290EB861-559E-48F5-933B-1AFC36E472ED}"/>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4" name="楕円 83">
                    <a:extLst>
                      <a:ext uri="{FF2B5EF4-FFF2-40B4-BE49-F238E27FC236}">
                        <a16:creationId xmlns:a16="http://schemas.microsoft.com/office/drawing/2014/main" id="{3F2E74F5-F478-4BE3-9C18-147C42CDBC87}"/>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5" name="楕円 84">
                    <a:extLst>
                      <a:ext uri="{FF2B5EF4-FFF2-40B4-BE49-F238E27FC236}">
                        <a16:creationId xmlns:a16="http://schemas.microsoft.com/office/drawing/2014/main" id="{498CF4AD-62D2-4906-BC29-A891B612CBD6}"/>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0" name="楕円 79">
                  <a:extLst>
                    <a:ext uri="{FF2B5EF4-FFF2-40B4-BE49-F238E27FC236}">
                      <a16:creationId xmlns:a16="http://schemas.microsoft.com/office/drawing/2014/main" id="{996C7A3E-6A56-4364-B009-29C31F9A1E48}"/>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1" name="楕円 80">
                  <a:extLst>
                    <a:ext uri="{FF2B5EF4-FFF2-40B4-BE49-F238E27FC236}">
                      <a16:creationId xmlns:a16="http://schemas.microsoft.com/office/drawing/2014/main" id="{7CFA559C-A948-483E-B907-050C835AC959}"/>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6" name="テキスト ボックス 85">
                <a:extLst>
                  <a:ext uri="{FF2B5EF4-FFF2-40B4-BE49-F238E27FC236}">
                    <a16:creationId xmlns:a16="http://schemas.microsoft.com/office/drawing/2014/main" id="{343EF1E6-CBFC-4A28-B4F4-0D88F9615CEE}"/>
                  </a:ext>
                </a:extLst>
              </p:cNvPr>
              <p:cNvSpPr txBox="1"/>
              <p:nvPr/>
            </p:nvSpPr>
            <p:spPr>
              <a:xfrm>
                <a:off x="2601521" y="232560"/>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四季に合わせたイベントが楽しめる！</a:t>
                </a:r>
              </a:p>
            </p:txBody>
          </p:sp>
        </p:grpSp>
        <p:grpSp>
          <p:nvGrpSpPr>
            <p:cNvPr id="7" name="グループ化 6">
              <a:extLst>
                <a:ext uri="{FF2B5EF4-FFF2-40B4-BE49-F238E27FC236}">
                  <a16:creationId xmlns:a16="http://schemas.microsoft.com/office/drawing/2014/main" id="{F7583BE5-161A-4DF7-B3FD-B78B3268098E}"/>
                </a:ext>
              </a:extLst>
            </p:cNvPr>
            <p:cNvGrpSpPr/>
            <p:nvPr/>
          </p:nvGrpSpPr>
          <p:grpSpPr>
            <a:xfrm>
              <a:off x="310953" y="784101"/>
              <a:ext cx="4564809" cy="6345167"/>
              <a:chOff x="209353" y="593601"/>
              <a:chExt cx="4564809" cy="6345167"/>
            </a:xfrm>
          </p:grpSpPr>
          <p:sp>
            <p:nvSpPr>
              <p:cNvPr id="83" name="テキスト ボックス 82">
                <a:extLst>
                  <a:ext uri="{FF2B5EF4-FFF2-40B4-BE49-F238E27FC236}">
                    <a16:creationId xmlns:a16="http://schemas.microsoft.com/office/drawing/2014/main" id="{AD936DE8-200F-41C7-B334-A1E128FBE41C}"/>
                  </a:ext>
                </a:extLst>
              </p:cNvPr>
              <p:cNvSpPr txBox="1"/>
              <p:nvPr/>
            </p:nvSpPr>
            <p:spPr>
              <a:xfrm>
                <a:off x="209353" y="4262045"/>
                <a:ext cx="4536900" cy="2092881"/>
              </a:xfrm>
              <a:prstGeom prst="rect">
                <a:avLst/>
              </a:prstGeom>
              <a:noFill/>
            </p:spPr>
            <p:txBody>
              <a:bodyPr wrap="square">
                <a:spAutoFit/>
              </a:bodyPr>
              <a:lstStyle/>
              <a:p>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海を背景に、絶好のロケーションの中に佇む横浜赤レンガ倉庫は、国の模範倉庫として</a:t>
                </a:r>
                <a:r>
                  <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1911(</a:t>
                </a:r>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明治</a:t>
                </a:r>
                <a:r>
                  <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44)</a:t>
                </a:r>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年に二号倉庫</a:t>
                </a:r>
                <a:r>
                  <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a:t>
                </a:r>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現二号館</a:t>
                </a:r>
                <a:r>
                  <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a:t>
                </a:r>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が誕生しました。</a:t>
                </a:r>
                <a:endPar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endParaRPr>
              </a:p>
              <a:p>
                <a:endPar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続いて</a:t>
                </a:r>
                <a:r>
                  <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2</a:t>
                </a:r>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年後に一号倉庫</a:t>
                </a:r>
                <a:r>
                  <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a:t>
                </a:r>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現一号館</a:t>
                </a:r>
                <a:r>
                  <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a:t>
                </a:r>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が完成しましたが、完成後</a:t>
                </a:r>
                <a:r>
                  <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10</a:t>
                </a:r>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年余りの</a:t>
                </a:r>
                <a:r>
                  <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1923(</a:t>
                </a:r>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大正</a:t>
                </a:r>
                <a:r>
                  <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12)</a:t>
                </a:r>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年、関東大震災により、</a:t>
                </a:r>
                <a:endPar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一号館は半壊してしまいました。</a:t>
                </a:r>
                <a:endParaRPr lang="en-US" altLang="ja-JP"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現在は、さまざまな歴史を経て、保存活用工事によって再生し、新たな観光名所として生まれ変わりました。ショップやレストランなどが集まり、イベントも行われています。</a:t>
                </a:r>
              </a:p>
            </p:txBody>
          </p:sp>
          <p:pic>
            <p:nvPicPr>
              <p:cNvPr id="40" name="図 39" descr="レンガ造りの建物の様子&#10;&#10;中程度の精度で自動的に生成された説明">
                <a:extLst>
                  <a:ext uri="{FF2B5EF4-FFF2-40B4-BE49-F238E27FC236}">
                    <a16:creationId xmlns:a16="http://schemas.microsoft.com/office/drawing/2014/main" id="{B5507379-A7F9-435F-B790-F2F860C805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8201" y="1180825"/>
                <a:ext cx="4488051" cy="2969963"/>
              </a:xfrm>
              <a:prstGeom prst="rect">
                <a:avLst/>
              </a:prstGeom>
              <a:effectLst>
                <a:outerShdw blurRad="50800" dist="38100" dir="5400000" algn="t" rotWithShape="0">
                  <a:prstClr val="black">
                    <a:alpha val="40000"/>
                  </a:prstClr>
                </a:outerShdw>
              </a:effectLst>
            </p:spPr>
          </p:pic>
          <p:sp>
            <p:nvSpPr>
              <p:cNvPr id="43" name="テキスト ボックス 42">
                <a:extLst>
                  <a:ext uri="{FF2B5EF4-FFF2-40B4-BE49-F238E27FC236}">
                    <a16:creationId xmlns:a16="http://schemas.microsoft.com/office/drawing/2014/main" id="{71DA248C-BCD2-4116-9E58-A1B63DE14B08}"/>
                  </a:ext>
                </a:extLst>
              </p:cNvPr>
              <p:cNvSpPr txBox="1"/>
              <p:nvPr/>
            </p:nvSpPr>
            <p:spPr>
              <a:xfrm>
                <a:off x="239152" y="6430937"/>
                <a:ext cx="3594356"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045-211-1515(1</a:t>
                </a:r>
                <a:r>
                  <a:rPr lang="ja-JP" altLang="en-US" sz="900" dirty="0">
                    <a:latin typeface="メイリオ" panose="020B0604030504040204" pitchFamily="50" charset="-128"/>
                    <a:ea typeface="メイリオ" panose="020B0604030504040204" pitchFamily="50" charset="-128"/>
                  </a:rPr>
                  <a:t>号館</a:t>
                </a:r>
                <a:r>
                  <a:rPr lang="en-US" altLang="ja-JP" sz="900" dirty="0">
                    <a:latin typeface="メイリオ" panose="020B0604030504040204" pitchFamily="50" charset="-128"/>
                    <a:ea typeface="メイリオ" panose="020B0604030504040204" pitchFamily="50" charset="-128"/>
                  </a:rPr>
                  <a:t>)</a:t>
                </a:r>
              </a:p>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045-227-2002(2</a:t>
                </a:r>
                <a:r>
                  <a:rPr lang="ja-JP" altLang="en-US" sz="900" dirty="0">
                    <a:latin typeface="メイリオ" panose="020B0604030504040204" pitchFamily="50" charset="-128"/>
                    <a:ea typeface="メイリオ" panose="020B0604030504040204" pitchFamily="50" charset="-128"/>
                  </a:rPr>
                  <a:t>号館</a:t>
                </a:r>
                <a:r>
                  <a:rPr lang="en-US" altLang="ja-JP" sz="900" dirty="0">
                    <a:latin typeface="メイリオ" panose="020B0604030504040204" pitchFamily="50" charset="-128"/>
                    <a:ea typeface="メイリオ" panose="020B0604030504040204" pitchFamily="50" charset="-128"/>
                  </a:rPr>
                  <a:t>)</a:t>
                </a: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179</a:t>
                </a:r>
                <a:r>
                  <a:rPr lang="ja-JP" altLang="en-US" sz="900" dirty="0">
                    <a:latin typeface="メイリオ" panose="020B0604030504040204" pitchFamily="50" charset="-128"/>
                    <a:ea typeface="メイリオ" panose="020B0604030504040204" pitchFamily="50" charset="-128"/>
                  </a:rPr>
                  <a:t>台　　住所：</a:t>
                </a:r>
                <a:r>
                  <a:rPr lang="zh-CN" altLang="en-US" sz="900" dirty="0">
                    <a:latin typeface="メイリオ" panose="020B0604030504040204" pitchFamily="50" charset="-128"/>
                    <a:ea typeface="メイリオ" panose="020B0604030504040204" pitchFamily="50" charset="-128"/>
                  </a:rPr>
                  <a:t>横浜市中区新港１丁目１</a:t>
                </a:r>
                <a:endParaRPr lang="ja-JP" altLang="en-US" sz="900" dirty="0">
                  <a:latin typeface="メイリオ" panose="020B0604030504040204" pitchFamily="50" charset="-128"/>
                  <a:ea typeface="メイリオ" panose="020B0604030504040204" pitchFamily="50" charset="-128"/>
                </a:endParaRPr>
              </a:p>
            </p:txBody>
          </p:sp>
          <p:grpSp>
            <p:nvGrpSpPr>
              <p:cNvPr id="47" name="グループ化 46">
                <a:extLst>
                  <a:ext uri="{FF2B5EF4-FFF2-40B4-BE49-F238E27FC236}">
                    <a16:creationId xmlns:a16="http://schemas.microsoft.com/office/drawing/2014/main" id="{6FB2CCD3-B8ED-45A4-AFF8-C62358E662E9}"/>
                  </a:ext>
                </a:extLst>
              </p:cNvPr>
              <p:cNvGrpSpPr/>
              <p:nvPr/>
            </p:nvGrpSpPr>
            <p:grpSpPr>
              <a:xfrm>
                <a:off x="226315" y="593601"/>
                <a:ext cx="4547847" cy="541980"/>
                <a:chOff x="571257" y="842683"/>
                <a:chExt cx="4790617" cy="541980"/>
              </a:xfrm>
              <a:effectLst>
                <a:outerShdw blurRad="50800" dist="38100" dir="5400000" algn="t" rotWithShape="0">
                  <a:prstClr val="black">
                    <a:alpha val="40000"/>
                  </a:prstClr>
                </a:outerShdw>
              </a:effectLst>
            </p:grpSpPr>
            <p:sp>
              <p:nvSpPr>
                <p:cNvPr id="48" name="四角形: 角を丸くする 47">
                  <a:extLst>
                    <a:ext uri="{FF2B5EF4-FFF2-40B4-BE49-F238E27FC236}">
                      <a16:creationId xmlns:a16="http://schemas.microsoft.com/office/drawing/2014/main" id="{8E062531-8512-4F74-95B7-15854E279B7B}"/>
                    </a:ext>
                  </a:extLst>
                </p:cNvPr>
                <p:cNvSpPr/>
                <p:nvPr/>
              </p:nvSpPr>
              <p:spPr>
                <a:xfrm>
                  <a:off x="571257" y="842683"/>
                  <a:ext cx="4790617" cy="532800"/>
                </a:xfrm>
                <a:prstGeom prst="roundRect">
                  <a:avLst>
                    <a:gd name="adj" fmla="val 991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BE27983B-3873-491D-AEDF-BDD95E5F67A0}"/>
                    </a:ext>
                  </a:extLst>
                </p:cNvPr>
                <p:cNvSpPr txBox="1"/>
                <p:nvPr/>
              </p:nvSpPr>
              <p:spPr>
                <a:xfrm>
                  <a:off x="1400048" y="922998"/>
                  <a:ext cx="3679767" cy="461665"/>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赤レンガ倉庫</a:t>
                  </a:r>
                </a:p>
              </p:txBody>
            </p:sp>
          </p:grpSp>
        </p:grpSp>
        <p:grpSp>
          <p:nvGrpSpPr>
            <p:cNvPr id="128" name="グループ化 127">
              <a:extLst>
                <a:ext uri="{FF2B5EF4-FFF2-40B4-BE49-F238E27FC236}">
                  <a16:creationId xmlns:a16="http://schemas.microsoft.com/office/drawing/2014/main" id="{E5598016-4413-4E3B-B3B1-F6D2BCC2CAC4}"/>
                </a:ext>
              </a:extLst>
            </p:cNvPr>
            <p:cNvGrpSpPr/>
            <p:nvPr/>
          </p:nvGrpSpPr>
          <p:grpSpPr>
            <a:xfrm>
              <a:off x="4011206" y="1012792"/>
              <a:ext cx="792886" cy="276999"/>
              <a:chOff x="4829807" y="809908"/>
              <a:chExt cx="792886" cy="276999"/>
            </a:xfrm>
          </p:grpSpPr>
          <p:sp>
            <p:nvSpPr>
              <p:cNvPr id="129" name="四角形: 角を丸くする 128">
                <a:extLst>
                  <a:ext uri="{FF2B5EF4-FFF2-40B4-BE49-F238E27FC236}">
                    <a16:creationId xmlns:a16="http://schemas.microsoft.com/office/drawing/2014/main" id="{0072C793-EC76-4F94-A327-981073FE2E79}"/>
                  </a:ext>
                </a:extLst>
              </p:cNvPr>
              <p:cNvSpPr/>
              <p:nvPr/>
            </p:nvSpPr>
            <p:spPr>
              <a:xfrm>
                <a:off x="4829807" y="818740"/>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EEAFA997-88D2-4E41-BED2-0F6384658928}"/>
                  </a:ext>
                </a:extLst>
              </p:cNvPr>
              <p:cNvSpPr txBox="1"/>
              <p:nvPr/>
            </p:nvSpPr>
            <p:spPr>
              <a:xfrm>
                <a:off x="4980778" y="809908"/>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無料</a:t>
                </a:r>
              </a:p>
            </p:txBody>
          </p:sp>
        </p:grpSp>
      </p:grpSp>
      <p:grpSp>
        <p:nvGrpSpPr>
          <p:cNvPr id="12" name="グループ化 11">
            <a:extLst>
              <a:ext uri="{FF2B5EF4-FFF2-40B4-BE49-F238E27FC236}">
                <a16:creationId xmlns:a16="http://schemas.microsoft.com/office/drawing/2014/main" id="{DE4684EC-8426-4B33-8FEF-D32C7DEEEB0A}"/>
              </a:ext>
            </a:extLst>
          </p:cNvPr>
          <p:cNvGrpSpPr/>
          <p:nvPr/>
        </p:nvGrpSpPr>
        <p:grpSpPr>
          <a:xfrm>
            <a:off x="5237751" y="113159"/>
            <a:ext cx="4814841" cy="3113782"/>
            <a:chOff x="5237751" y="113159"/>
            <a:chExt cx="4814841" cy="3113782"/>
          </a:xfrm>
        </p:grpSpPr>
        <p:grpSp>
          <p:nvGrpSpPr>
            <p:cNvPr id="11" name="グループ化 10">
              <a:extLst>
                <a:ext uri="{FF2B5EF4-FFF2-40B4-BE49-F238E27FC236}">
                  <a16:creationId xmlns:a16="http://schemas.microsoft.com/office/drawing/2014/main" id="{EF3BE4A7-BA3B-43CC-9498-B5DC9876376D}"/>
                </a:ext>
              </a:extLst>
            </p:cNvPr>
            <p:cNvGrpSpPr/>
            <p:nvPr/>
          </p:nvGrpSpPr>
          <p:grpSpPr>
            <a:xfrm>
              <a:off x="5237751" y="113159"/>
              <a:ext cx="4774646" cy="3040514"/>
              <a:chOff x="5313951" y="113159"/>
              <a:chExt cx="4774646" cy="3040514"/>
            </a:xfrm>
          </p:grpSpPr>
          <p:sp>
            <p:nvSpPr>
              <p:cNvPr id="97" name="テキスト ボックス 96">
                <a:extLst>
                  <a:ext uri="{FF2B5EF4-FFF2-40B4-BE49-F238E27FC236}">
                    <a16:creationId xmlns:a16="http://schemas.microsoft.com/office/drawing/2014/main" id="{FCBC20F9-BCC4-4DE5-8172-A30CB243B53F}"/>
                  </a:ext>
                </a:extLst>
              </p:cNvPr>
              <p:cNvSpPr txBox="1"/>
              <p:nvPr/>
            </p:nvSpPr>
            <p:spPr>
              <a:xfrm>
                <a:off x="8333675" y="1220374"/>
                <a:ext cx="1754922" cy="1384995"/>
              </a:xfrm>
              <a:prstGeom prst="rect">
                <a:avLst/>
              </a:prstGeom>
              <a:noFill/>
            </p:spPr>
            <p:txBody>
              <a:bodyPr wrap="square">
                <a:spAutoFit/>
              </a:bodyPr>
              <a:lstStyle/>
              <a:p>
                <a:r>
                  <a:rPr lang="ja-JP" altLang="en-US" sz="12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横浜港を見下ろす小高い丘にある公園。</a:t>
                </a:r>
                <a:endParaRPr lang="en-US" altLang="ja-JP" sz="12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endParaRPr>
              </a:p>
              <a:p>
                <a:r>
                  <a:rPr lang="ja-JP" altLang="en-US" sz="12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横浜ベイブリッジを望む絶好のビューポイント。</a:t>
                </a:r>
                <a:endParaRPr lang="en-US" altLang="ja-JP" sz="12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endParaRPr>
              </a:p>
              <a:p>
                <a:r>
                  <a:rPr lang="ja-JP" altLang="en-US" sz="12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春と秋にはローズガーデンも見頃。</a:t>
                </a:r>
              </a:p>
            </p:txBody>
          </p:sp>
          <p:pic>
            <p:nvPicPr>
              <p:cNvPr id="41" name="図 40" descr="花が咲いている公園&#10;&#10;自動的に生成された説明">
                <a:extLst>
                  <a:ext uri="{FF2B5EF4-FFF2-40B4-BE49-F238E27FC236}">
                    <a16:creationId xmlns:a16="http://schemas.microsoft.com/office/drawing/2014/main" id="{D83907E9-FCE0-43AE-B9FE-F14D3A2BAD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2821" y="1189922"/>
                <a:ext cx="2954381" cy="1963751"/>
              </a:xfrm>
              <a:prstGeom prst="rect">
                <a:avLst/>
              </a:prstGeom>
              <a:effectLst>
                <a:outerShdw blurRad="50800" dist="38100" dir="5400000" algn="t" rotWithShape="0">
                  <a:prstClr val="black">
                    <a:alpha val="40000"/>
                  </a:prstClr>
                </a:outerShdw>
              </a:effectLst>
            </p:spPr>
          </p:pic>
          <p:grpSp>
            <p:nvGrpSpPr>
              <p:cNvPr id="98" name="グループ化 97">
                <a:extLst>
                  <a:ext uri="{FF2B5EF4-FFF2-40B4-BE49-F238E27FC236}">
                    <a16:creationId xmlns:a16="http://schemas.microsoft.com/office/drawing/2014/main" id="{70777CFE-C8A2-4433-962F-6F688D3B8F1F}"/>
                  </a:ext>
                </a:extLst>
              </p:cNvPr>
              <p:cNvGrpSpPr/>
              <p:nvPr/>
            </p:nvGrpSpPr>
            <p:grpSpPr>
              <a:xfrm>
                <a:off x="8333114" y="113159"/>
                <a:ext cx="1748659" cy="616762"/>
                <a:chOff x="2909658" y="478397"/>
                <a:chExt cx="2602314" cy="981451"/>
              </a:xfrm>
            </p:grpSpPr>
            <p:sp>
              <p:nvSpPr>
                <p:cNvPr id="99" name="楕円 98">
                  <a:extLst>
                    <a:ext uri="{FF2B5EF4-FFF2-40B4-BE49-F238E27FC236}">
                      <a16:creationId xmlns:a16="http://schemas.microsoft.com/office/drawing/2014/main" id="{29C00378-9ACB-49DA-BEDE-79DC267BF969}"/>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0" name="楕円 99">
                  <a:extLst>
                    <a:ext uri="{FF2B5EF4-FFF2-40B4-BE49-F238E27FC236}">
                      <a16:creationId xmlns:a16="http://schemas.microsoft.com/office/drawing/2014/main" id="{C618C884-9CD1-4C26-93D6-8776FDD2C9F8}"/>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01" name="グループ化 100">
                  <a:extLst>
                    <a:ext uri="{FF2B5EF4-FFF2-40B4-BE49-F238E27FC236}">
                      <a16:creationId xmlns:a16="http://schemas.microsoft.com/office/drawing/2014/main" id="{A0E80FCC-F8EA-43CB-B73C-7D561AD395A6}"/>
                    </a:ext>
                  </a:extLst>
                </p:cNvPr>
                <p:cNvGrpSpPr/>
                <p:nvPr/>
              </p:nvGrpSpPr>
              <p:grpSpPr>
                <a:xfrm>
                  <a:off x="2981173" y="478397"/>
                  <a:ext cx="2530799" cy="914400"/>
                  <a:chOff x="441001" y="231405"/>
                  <a:chExt cx="2530799" cy="914400"/>
                </a:xfrm>
              </p:grpSpPr>
              <p:sp>
                <p:nvSpPr>
                  <p:cNvPr id="105" name="楕円 104">
                    <a:extLst>
                      <a:ext uri="{FF2B5EF4-FFF2-40B4-BE49-F238E27FC236}">
                        <a16:creationId xmlns:a16="http://schemas.microsoft.com/office/drawing/2014/main" id="{1BFEBC9E-B43D-47B2-B1A8-5C3027511B73}"/>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9" name="楕円 108">
                    <a:extLst>
                      <a:ext uri="{FF2B5EF4-FFF2-40B4-BE49-F238E27FC236}">
                        <a16:creationId xmlns:a16="http://schemas.microsoft.com/office/drawing/2014/main" id="{480B2A42-D91C-499A-B733-8445E54714E7}"/>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0" name="楕円 109">
                    <a:extLst>
                      <a:ext uri="{FF2B5EF4-FFF2-40B4-BE49-F238E27FC236}">
                        <a16:creationId xmlns:a16="http://schemas.microsoft.com/office/drawing/2014/main" id="{B53AF66A-EAFB-4421-9BC6-CDD45F4C2419}"/>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02" name="楕円 101">
                  <a:extLst>
                    <a:ext uri="{FF2B5EF4-FFF2-40B4-BE49-F238E27FC236}">
                      <a16:creationId xmlns:a16="http://schemas.microsoft.com/office/drawing/2014/main" id="{D38C5CDF-A140-411D-9F98-4BDB51834A6F}"/>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3" name="楕円 102">
                  <a:extLst>
                    <a:ext uri="{FF2B5EF4-FFF2-40B4-BE49-F238E27FC236}">
                      <a16:creationId xmlns:a16="http://schemas.microsoft.com/office/drawing/2014/main" id="{2C621A24-E1DA-4096-95D7-14EEAF71DAF6}"/>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24" name="テキスト ボックス 123">
                <a:extLst>
                  <a:ext uri="{FF2B5EF4-FFF2-40B4-BE49-F238E27FC236}">
                    <a16:creationId xmlns:a16="http://schemas.microsoft.com/office/drawing/2014/main" id="{FA881744-6950-4CD1-AC65-537D6647CA88}"/>
                  </a:ext>
                </a:extLst>
              </p:cNvPr>
              <p:cNvSpPr txBox="1"/>
              <p:nvPr/>
            </p:nvSpPr>
            <p:spPr>
              <a:xfrm>
                <a:off x="6896602" y="273619"/>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横浜港を見渡せる！</a:t>
                </a:r>
              </a:p>
            </p:txBody>
          </p:sp>
          <p:grpSp>
            <p:nvGrpSpPr>
              <p:cNvPr id="131" name="グループ化 130">
                <a:extLst>
                  <a:ext uri="{FF2B5EF4-FFF2-40B4-BE49-F238E27FC236}">
                    <a16:creationId xmlns:a16="http://schemas.microsoft.com/office/drawing/2014/main" id="{6428D0EA-F72C-4914-A36B-18B91FA41CD6}"/>
                  </a:ext>
                </a:extLst>
              </p:cNvPr>
              <p:cNvGrpSpPr/>
              <p:nvPr/>
            </p:nvGrpSpPr>
            <p:grpSpPr>
              <a:xfrm>
                <a:off x="9205012" y="824685"/>
                <a:ext cx="792886" cy="276999"/>
                <a:chOff x="4829807" y="809908"/>
                <a:chExt cx="792886" cy="276999"/>
              </a:xfrm>
            </p:grpSpPr>
            <p:sp>
              <p:nvSpPr>
                <p:cNvPr id="132" name="四角形: 角を丸くする 131">
                  <a:extLst>
                    <a:ext uri="{FF2B5EF4-FFF2-40B4-BE49-F238E27FC236}">
                      <a16:creationId xmlns:a16="http://schemas.microsoft.com/office/drawing/2014/main" id="{E22D69D5-414E-42E7-A09F-D477C1F26B74}"/>
                    </a:ext>
                  </a:extLst>
                </p:cNvPr>
                <p:cNvSpPr/>
                <p:nvPr/>
              </p:nvSpPr>
              <p:spPr>
                <a:xfrm>
                  <a:off x="4829807" y="818740"/>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a:extLst>
                    <a:ext uri="{FF2B5EF4-FFF2-40B4-BE49-F238E27FC236}">
                      <a16:creationId xmlns:a16="http://schemas.microsoft.com/office/drawing/2014/main" id="{2B9DCECF-17C8-46A5-B7E6-436111B8C087}"/>
                    </a:ext>
                  </a:extLst>
                </p:cNvPr>
                <p:cNvSpPr txBox="1"/>
                <p:nvPr/>
              </p:nvSpPr>
              <p:spPr>
                <a:xfrm>
                  <a:off x="4980778" y="809908"/>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無料</a:t>
                  </a:r>
                </a:p>
              </p:txBody>
            </p:sp>
          </p:grpSp>
          <p:grpSp>
            <p:nvGrpSpPr>
              <p:cNvPr id="57" name="グループ化 56">
                <a:extLst>
                  <a:ext uri="{FF2B5EF4-FFF2-40B4-BE49-F238E27FC236}">
                    <a16:creationId xmlns:a16="http://schemas.microsoft.com/office/drawing/2014/main" id="{15E3BBCD-7881-4339-A994-7C53587464F4}"/>
                  </a:ext>
                </a:extLst>
              </p:cNvPr>
              <p:cNvGrpSpPr/>
              <p:nvPr/>
            </p:nvGrpSpPr>
            <p:grpSpPr>
              <a:xfrm>
                <a:off x="5313951" y="592810"/>
                <a:ext cx="4759080" cy="540827"/>
                <a:chOff x="571259" y="842683"/>
                <a:chExt cx="5013125" cy="540827"/>
              </a:xfrm>
              <a:effectLst>
                <a:outerShdw blurRad="50800" dist="38100" dir="5400000" algn="t" rotWithShape="0">
                  <a:prstClr val="black">
                    <a:alpha val="40000"/>
                  </a:prstClr>
                </a:outerShdw>
              </a:effectLst>
            </p:grpSpPr>
            <p:sp>
              <p:nvSpPr>
                <p:cNvPr id="63" name="四角形: 角を丸くする 62">
                  <a:extLst>
                    <a:ext uri="{FF2B5EF4-FFF2-40B4-BE49-F238E27FC236}">
                      <a16:creationId xmlns:a16="http://schemas.microsoft.com/office/drawing/2014/main" id="{F138F6A9-5CA1-4649-A666-C96345388E36}"/>
                    </a:ext>
                  </a:extLst>
                </p:cNvPr>
                <p:cNvSpPr/>
                <p:nvPr/>
              </p:nvSpPr>
              <p:spPr>
                <a:xfrm>
                  <a:off x="571259" y="842683"/>
                  <a:ext cx="5013125" cy="532800"/>
                </a:xfrm>
                <a:prstGeom prst="roundRect">
                  <a:avLst>
                    <a:gd name="adj" fmla="val 991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E27C4D34-2773-454C-8EB0-CBFD1B52E0FB}"/>
                    </a:ext>
                  </a:extLst>
                </p:cNvPr>
                <p:cNvSpPr txBox="1"/>
                <p:nvPr/>
              </p:nvSpPr>
              <p:spPr>
                <a:xfrm>
                  <a:off x="1305533" y="921845"/>
                  <a:ext cx="3679767" cy="461665"/>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港の見える丘公園</a:t>
                  </a:r>
                </a:p>
              </p:txBody>
            </p:sp>
          </p:grpSp>
        </p:grpSp>
        <p:sp>
          <p:nvSpPr>
            <p:cNvPr id="137" name="テキスト ボックス 136">
              <a:extLst>
                <a:ext uri="{FF2B5EF4-FFF2-40B4-BE49-F238E27FC236}">
                  <a16:creationId xmlns:a16="http://schemas.microsoft.com/office/drawing/2014/main" id="{111EE8FC-6F7D-42F7-81F3-BD2434488203}"/>
                </a:ext>
              </a:extLst>
            </p:cNvPr>
            <p:cNvSpPr txBox="1"/>
            <p:nvPr/>
          </p:nvSpPr>
          <p:spPr>
            <a:xfrm>
              <a:off x="8317669" y="2580610"/>
              <a:ext cx="1734923" cy="646331"/>
            </a:xfrm>
            <a:prstGeom prst="rect">
              <a:avLst/>
            </a:prstGeom>
            <a:noFill/>
          </p:spPr>
          <p:txBody>
            <a:bodyPr wrap="square">
              <a:spAutoFit/>
            </a:bodyPr>
            <a:lstStyle/>
            <a:p>
              <a:r>
                <a:rPr lang="ja-JP" altLang="en-US" sz="900" dirty="0"/>
                <a:t>TEL：045-671-3648</a:t>
              </a:r>
              <a:endParaRPr lang="en-US" altLang="ja-JP" sz="900" dirty="0"/>
            </a:p>
            <a:p>
              <a:r>
                <a:rPr lang="ja-JP" altLang="en-US" sz="900" dirty="0"/>
                <a:t>           (横浜市都心部公園担当)</a:t>
              </a:r>
            </a:p>
            <a:p>
              <a:r>
                <a:rPr lang="ja-JP" altLang="en-US" sz="900" dirty="0"/>
                <a:t>駐車場</a:t>
              </a:r>
              <a:r>
                <a:rPr lang="ja-JP" altLang="en-US" sz="900" dirty="0">
                  <a:latin typeface="メイリオ" panose="020B0604030504040204" pitchFamily="50" charset="-128"/>
                  <a:ea typeface="メイリオ" panose="020B0604030504040204" pitchFamily="50" charset="-128"/>
                </a:rPr>
                <a:t>（バス）</a:t>
              </a:r>
              <a:r>
                <a:rPr lang="ja-JP" altLang="en-US" sz="900" dirty="0"/>
                <a:t>：なし</a:t>
              </a:r>
            </a:p>
            <a:p>
              <a:r>
                <a:rPr lang="ja-JP" altLang="en-US" sz="900" dirty="0"/>
                <a:t>住所：横浜市中区山手町114</a:t>
              </a:r>
              <a:endParaRPr lang="ja-JP" altLang="en-US" dirty="0"/>
            </a:p>
          </p:txBody>
        </p:sp>
      </p:grpSp>
      <p:sp>
        <p:nvSpPr>
          <p:cNvPr id="125" name="四角形: 角を丸くする 124">
            <a:extLst>
              <a:ext uri="{FF2B5EF4-FFF2-40B4-BE49-F238E27FC236}">
                <a16:creationId xmlns:a16="http://schemas.microsoft.com/office/drawing/2014/main" id="{641E7C31-9BF3-4E0F-9635-E0D4C60D84DB}"/>
              </a:ext>
            </a:extLst>
          </p:cNvPr>
          <p:cNvSpPr/>
          <p:nvPr/>
        </p:nvSpPr>
        <p:spPr>
          <a:xfrm>
            <a:off x="9098324" y="831337"/>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a:extLst>
              <a:ext uri="{FF2B5EF4-FFF2-40B4-BE49-F238E27FC236}">
                <a16:creationId xmlns:a16="http://schemas.microsoft.com/office/drawing/2014/main" id="{BC9D6F6E-E4CD-424B-912E-EDAB9D199489}"/>
              </a:ext>
            </a:extLst>
          </p:cNvPr>
          <p:cNvSpPr txBox="1"/>
          <p:nvPr/>
        </p:nvSpPr>
        <p:spPr>
          <a:xfrm>
            <a:off x="9249295" y="822505"/>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無料</a:t>
            </a:r>
          </a:p>
        </p:txBody>
      </p:sp>
      <p:grpSp>
        <p:nvGrpSpPr>
          <p:cNvPr id="9" name="グループ化 8">
            <a:extLst>
              <a:ext uri="{FF2B5EF4-FFF2-40B4-BE49-F238E27FC236}">
                <a16:creationId xmlns:a16="http://schemas.microsoft.com/office/drawing/2014/main" id="{D5A9BDF9-2196-41E7-AB94-160CD3F065BA}"/>
              </a:ext>
            </a:extLst>
          </p:cNvPr>
          <p:cNvGrpSpPr/>
          <p:nvPr/>
        </p:nvGrpSpPr>
        <p:grpSpPr>
          <a:xfrm>
            <a:off x="5143146" y="3401590"/>
            <a:ext cx="5005604" cy="3782606"/>
            <a:chOff x="5219346" y="3401590"/>
            <a:chExt cx="5005604" cy="3782606"/>
          </a:xfrm>
        </p:grpSpPr>
        <p:sp>
          <p:nvSpPr>
            <p:cNvPr id="88" name="楕円 87">
              <a:extLst>
                <a:ext uri="{FF2B5EF4-FFF2-40B4-BE49-F238E27FC236}">
                  <a16:creationId xmlns:a16="http://schemas.microsoft.com/office/drawing/2014/main" id="{2FA38865-29C4-471C-B18A-2954924E6A40}"/>
                </a:ext>
              </a:extLst>
            </p:cNvPr>
            <p:cNvSpPr/>
            <p:nvPr/>
          </p:nvSpPr>
          <p:spPr>
            <a:xfrm>
              <a:off x="9625848" y="3443726"/>
              <a:ext cx="400850" cy="373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9" name="楕円 88">
              <a:extLst>
                <a:ext uri="{FF2B5EF4-FFF2-40B4-BE49-F238E27FC236}">
                  <a16:creationId xmlns:a16="http://schemas.microsoft.com/office/drawing/2014/main" id="{9613ED85-5B77-4C50-873C-F2186F71A484}"/>
                </a:ext>
              </a:extLst>
            </p:cNvPr>
            <p:cNvSpPr/>
            <p:nvPr/>
          </p:nvSpPr>
          <p:spPr>
            <a:xfrm>
              <a:off x="8311725" y="3443726"/>
              <a:ext cx="617900" cy="5746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90" name="グループ化 89">
              <a:extLst>
                <a:ext uri="{FF2B5EF4-FFF2-40B4-BE49-F238E27FC236}">
                  <a16:creationId xmlns:a16="http://schemas.microsoft.com/office/drawing/2014/main" id="{09AB4227-5C6F-4252-910E-06F905F0AEEC}"/>
                </a:ext>
              </a:extLst>
            </p:cNvPr>
            <p:cNvGrpSpPr/>
            <p:nvPr/>
          </p:nvGrpSpPr>
          <p:grpSpPr>
            <a:xfrm>
              <a:off x="8360051" y="3401590"/>
              <a:ext cx="1710170" cy="574626"/>
              <a:chOff x="441001" y="231405"/>
              <a:chExt cx="2530799" cy="914400"/>
            </a:xfrm>
          </p:grpSpPr>
          <p:sp>
            <p:nvSpPr>
              <p:cNvPr id="93" name="楕円 92">
                <a:extLst>
                  <a:ext uri="{FF2B5EF4-FFF2-40B4-BE49-F238E27FC236}">
                    <a16:creationId xmlns:a16="http://schemas.microsoft.com/office/drawing/2014/main" id="{66B07DDA-DE6D-4E3B-87DE-42552DADCDA4}"/>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4" name="楕円 93">
                <a:extLst>
                  <a:ext uri="{FF2B5EF4-FFF2-40B4-BE49-F238E27FC236}">
                    <a16:creationId xmlns:a16="http://schemas.microsoft.com/office/drawing/2014/main" id="{45A73532-8D4C-419E-893F-A1F8CC1D5E6B}"/>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5" name="楕円 94">
                <a:extLst>
                  <a:ext uri="{FF2B5EF4-FFF2-40B4-BE49-F238E27FC236}">
                    <a16:creationId xmlns:a16="http://schemas.microsoft.com/office/drawing/2014/main" id="{FC3C2285-21C9-479C-9B69-7BE06EA72F3E}"/>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1" name="楕円 90">
              <a:extLst>
                <a:ext uri="{FF2B5EF4-FFF2-40B4-BE49-F238E27FC236}">
                  <a16:creationId xmlns:a16="http://schemas.microsoft.com/office/drawing/2014/main" id="{40A460AA-BF06-444E-9D90-342F3941F4F9}"/>
                </a:ext>
              </a:extLst>
            </p:cNvPr>
            <p:cNvSpPr/>
            <p:nvPr/>
          </p:nvSpPr>
          <p:spPr>
            <a:xfrm>
              <a:off x="8870642" y="3696277"/>
              <a:ext cx="324580" cy="2982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2" name="楕円 91">
              <a:extLst>
                <a:ext uri="{FF2B5EF4-FFF2-40B4-BE49-F238E27FC236}">
                  <a16:creationId xmlns:a16="http://schemas.microsoft.com/office/drawing/2014/main" id="{096663AF-9CCD-4B17-8828-4DDC8EF00517}"/>
                </a:ext>
              </a:extLst>
            </p:cNvPr>
            <p:cNvSpPr/>
            <p:nvPr/>
          </p:nvSpPr>
          <p:spPr>
            <a:xfrm>
              <a:off x="8898552" y="3713281"/>
              <a:ext cx="324580" cy="298242"/>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6" name="テキスト ボックス 95">
              <a:extLst>
                <a:ext uri="{FF2B5EF4-FFF2-40B4-BE49-F238E27FC236}">
                  <a16:creationId xmlns:a16="http://schemas.microsoft.com/office/drawing/2014/main" id="{B3AA82A3-4B6F-42A0-97F9-8C08353AA5F1}"/>
                </a:ext>
              </a:extLst>
            </p:cNvPr>
            <p:cNvSpPr txBox="1"/>
            <p:nvPr/>
          </p:nvSpPr>
          <p:spPr>
            <a:xfrm>
              <a:off x="6878311" y="3561283"/>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みなとみらいの空を移動しよう！</a:t>
              </a:r>
            </a:p>
          </p:txBody>
        </p:sp>
        <p:sp>
          <p:nvSpPr>
            <p:cNvPr id="111" name="テキスト ボックス 110">
              <a:extLst>
                <a:ext uri="{FF2B5EF4-FFF2-40B4-BE49-F238E27FC236}">
                  <a16:creationId xmlns:a16="http://schemas.microsoft.com/office/drawing/2014/main" id="{370FC1FA-D83E-43E9-A962-50CA0DA67754}"/>
                </a:ext>
              </a:extLst>
            </p:cNvPr>
            <p:cNvSpPr txBox="1"/>
            <p:nvPr/>
          </p:nvSpPr>
          <p:spPr>
            <a:xfrm>
              <a:off x="5219346" y="6178972"/>
              <a:ext cx="5005604" cy="646331"/>
            </a:xfrm>
            <a:prstGeom prst="rect">
              <a:avLst/>
            </a:prstGeom>
            <a:noFill/>
          </p:spPr>
          <p:txBody>
            <a:bodyPr wrap="square">
              <a:spAutoFit/>
            </a:bodyPr>
            <a:lstStyle/>
            <a:p>
              <a:r>
                <a:rPr lang="ja-JP" altLang="en-US" sz="12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日本初、世界最先端の都市型循環式ロープウェイ</a:t>
              </a:r>
              <a:r>
                <a:rPr lang="en-US" altLang="ja-JP" sz="12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YOKOHAMA AIR CABIN</a:t>
              </a:r>
              <a:r>
                <a:rPr lang="ja-JP" altLang="en-US" sz="12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は、</a:t>
              </a:r>
              <a:r>
                <a:rPr lang="en-US" altLang="ja-JP" sz="12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JR</a:t>
              </a:r>
              <a:r>
                <a:rPr lang="ja-JP" altLang="en-US" sz="12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rPr>
                <a:t>桜木町駅前と新港地区の運河パークとを結び、街を上空から楽しみながら移動できる観光振興施設です。</a:t>
              </a:r>
              <a:endParaRPr lang="en-US" altLang="ja-JP" sz="1200" dirty="0">
                <a:effectLst>
                  <a:outerShdw blurRad="50800" dist="50800" dir="5400000" algn="ctr" rotWithShape="0">
                    <a:schemeClr val="bg2">
                      <a:lumMod val="90000"/>
                    </a:schemeClr>
                  </a:outerShdw>
                </a:effectLst>
                <a:latin typeface="メイリオ" panose="020B0604030504040204" pitchFamily="50" charset="-128"/>
                <a:ea typeface="メイリオ" panose="020B0604030504040204" pitchFamily="50" charset="-128"/>
              </a:endParaRPr>
            </a:p>
          </p:txBody>
        </p:sp>
        <p:pic>
          <p:nvPicPr>
            <p:cNvPr id="3" name="図 2" descr="川の上の橋&#10;&#10;低い精度で自動的に生成された説明">
              <a:extLst>
                <a:ext uri="{FF2B5EF4-FFF2-40B4-BE49-F238E27FC236}">
                  <a16:creationId xmlns:a16="http://schemas.microsoft.com/office/drawing/2014/main" id="{E29143EC-5320-452F-90ED-23D352EAE8B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96341" y="4501616"/>
              <a:ext cx="2374781" cy="1583895"/>
            </a:xfrm>
            <a:prstGeom prst="rect">
              <a:avLst/>
            </a:prstGeom>
            <a:effectLst>
              <a:outerShdw blurRad="50800" dist="38100" dir="5400000" algn="t" rotWithShape="0">
                <a:prstClr val="black">
                  <a:alpha val="40000"/>
                </a:prstClr>
              </a:outerShdw>
            </a:effectLst>
          </p:spPr>
        </p:pic>
        <p:pic>
          <p:nvPicPr>
            <p:cNvPr id="10" name="図 9" descr="屋外, 水, ボート, ストリート が含まれている画像&#10;&#10;自動的に生成された説明">
              <a:extLst>
                <a:ext uri="{FF2B5EF4-FFF2-40B4-BE49-F238E27FC236}">
                  <a16:creationId xmlns:a16="http://schemas.microsoft.com/office/drawing/2014/main" id="{E8D3FD4F-340E-4160-982F-03A43BE04A3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26034" y="4506310"/>
              <a:ext cx="2216785" cy="1561444"/>
            </a:xfrm>
            <a:prstGeom prst="rect">
              <a:avLst/>
            </a:prstGeom>
            <a:effectLst>
              <a:outerShdw blurRad="50800" dist="38100" dir="5400000" algn="t" rotWithShape="0">
                <a:prstClr val="black">
                  <a:alpha val="40000"/>
                </a:prstClr>
              </a:outerShdw>
            </a:effectLst>
          </p:spPr>
        </p:pic>
        <p:sp>
          <p:nvSpPr>
            <p:cNvPr id="42" name="テキスト ボックス 41">
              <a:extLst>
                <a:ext uri="{FF2B5EF4-FFF2-40B4-BE49-F238E27FC236}">
                  <a16:creationId xmlns:a16="http://schemas.microsoft.com/office/drawing/2014/main" id="{01047B7E-0677-4536-AE55-0CB05D2E42A7}"/>
                </a:ext>
              </a:extLst>
            </p:cNvPr>
            <p:cNvSpPr txBox="1"/>
            <p:nvPr/>
          </p:nvSpPr>
          <p:spPr>
            <a:xfrm>
              <a:off x="5243948" y="6814864"/>
              <a:ext cx="3513144"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TEL:045-319-4931</a:t>
              </a:r>
              <a:r>
                <a:rPr lang="ja-JP" altLang="en-US" sz="900" dirty="0">
                  <a:latin typeface="メイリオ" panose="020B0604030504040204" pitchFamily="50" charset="-128"/>
                  <a:ea typeface="メイリオ" panose="020B0604030504040204" pitchFamily="50" charset="-128"/>
                </a:rPr>
                <a:t>　　駐車場（バス）：なし</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運行区間：</a:t>
              </a:r>
              <a:r>
                <a:rPr lang="en-US" altLang="ja-JP" sz="900" dirty="0">
                  <a:latin typeface="メイリオ" panose="020B0604030504040204" pitchFamily="50" charset="-128"/>
                  <a:ea typeface="メイリオ" panose="020B0604030504040204" pitchFamily="50" charset="-128"/>
                </a:rPr>
                <a:t>JR</a:t>
              </a:r>
              <a:r>
                <a:rPr lang="ja-JP" altLang="en-US" sz="900" dirty="0">
                  <a:latin typeface="メイリオ" panose="020B0604030504040204" pitchFamily="50" charset="-128"/>
                  <a:ea typeface="メイリオ" panose="020B0604030504040204" pitchFamily="50" charset="-128"/>
                </a:rPr>
                <a:t>桜木町駅前～運河パーク</a:t>
              </a:r>
            </a:p>
          </p:txBody>
        </p:sp>
        <p:grpSp>
          <p:nvGrpSpPr>
            <p:cNvPr id="67" name="グループ化 66">
              <a:extLst>
                <a:ext uri="{FF2B5EF4-FFF2-40B4-BE49-F238E27FC236}">
                  <a16:creationId xmlns:a16="http://schemas.microsoft.com/office/drawing/2014/main" id="{D3030B66-9F5D-4DD1-B2C6-346194981532}"/>
                </a:ext>
              </a:extLst>
            </p:cNvPr>
            <p:cNvGrpSpPr/>
            <p:nvPr/>
          </p:nvGrpSpPr>
          <p:grpSpPr>
            <a:xfrm>
              <a:off x="5289349" y="3897328"/>
              <a:ext cx="4759200" cy="532800"/>
              <a:chOff x="571259" y="842683"/>
              <a:chExt cx="5013251" cy="532800"/>
            </a:xfrm>
            <a:effectLst>
              <a:outerShdw blurRad="50800" dist="38100" dir="5400000" algn="t" rotWithShape="0">
                <a:prstClr val="black">
                  <a:alpha val="40000"/>
                </a:prstClr>
              </a:outerShdw>
            </a:effectLst>
          </p:grpSpPr>
          <p:sp>
            <p:nvSpPr>
              <p:cNvPr id="73" name="四角形: 角を丸くする 72">
                <a:extLst>
                  <a:ext uri="{FF2B5EF4-FFF2-40B4-BE49-F238E27FC236}">
                    <a16:creationId xmlns:a16="http://schemas.microsoft.com/office/drawing/2014/main" id="{9BAE200D-120F-42BF-80EF-7AE498D89CD8}"/>
                  </a:ext>
                </a:extLst>
              </p:cNvPr>
              <p:cNvSpPr/>
              <p:nvPr/>
            </p:nvSpPr>
            <p:spPr>
              <a:xfrm>
                <a:off x="571259" y="842683"/>
                <a:ext cx="5013251" cy="532800"/>
              </a:xfrm>
              <a:prstGeom prst="roundRect">
                <a:avLst>
                  <a:gd name="adj" fmla="val 991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8D6BAB55-0916-42B8-9089-7E9CBACC5261}"/>
                  </a:ext>
                </a:extLst>
              </p:cNvPr>
              <p:cNvSpPr txBox="1"/>
              <p:nvPr/>
            </p:nvSpPr>
            <p:spPr>
              <a:xfrm>
                <a:off x="1345667" y="950420"/>
                <a:ext cx="3488549" cy="369332"/>
              </a:xfrm>
              <a:prstGeom prst="rect">
                <a:avLst/>
              </a:prstGeom>
              <a:noFill/>
            </p:spPr>
            <p:txBody>
              <a:bodyPr wrap="square">
                <a:spAutoFit/>
              </a:bodyPr>
              <a:lstStyle/>
              <a:p>
                <a:pPr algn="ctr"/>
                <a:r>
                  <a:rPr kumimoji="1" lang="en-US" altLang="ja-JP"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YOKOHAMA AIR CABIN</a:t>
                </a:r>
              </a:p>
            </p:txBody>
          </p:sp>
        </p:grpSp>
        <p:sp>
          <p:nvSpPr>
            <p:cNvPr id="126" name="四角形: 角を丸くする 125">
              <a:extLst>
                <a:ext uri="{FF2B5EF4-FFF2-40B4-BE49-F238E27FC236}">
                  <a16:creationId xmlns:a16="http://schemas.microsoft.com/office/drawing/2014/main" id="{D6A3F068-A1C6-4DAB-848C-D39D7C1B57F1}"/>
                </a:ext>
              </a:extLst>
            </p:cNvPr>
            <p:cNvSpPr/>
            <p:nvPr/>
          </p:nvSpPr>
          <p:spPr>
            <a:xfrm>
              <a:off x="9178236" y="4141377"/>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a:extLst>
                <a:ext uri="{FF2B5EF4-FFF2-40B4-BE49-F238E27FC236}">
                  <a16:creationId xmlns:a16="http://schemas.microsoft.com/office/drawing/2014/main" id="{BDFD7D79-A308-4D77-BBDB-9D6CF0E74A90}"/>
                </a:ext>
              </a:extLst>
            </p:cNvPr>
            <p:cNvSpPr txBox="1"/>
            <p:nvPr/>
          </p:nvSpPr>
          <p:spPr>
            <a:xfrm>
              <a:off x="9329207" y="4132545"/>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有料</a:t>
              </a:r>
            </a:p>
          </p:txBody>
        </p:sp>
      </p:grpSp>
      <p:grpSp>
        <p:nvGrpSpPr>
          <p:cNvPr id="135" name="グループ化 134">
            <a:extLst>
              <a:ext uri="{FF2B5EF4-FFF2-40B4-BE49-F238E27FC236}">
                <a16:creationId xmlns:a16="http://schemas.microsoft.com/office/drawing/2014/main" id="{81798C1D-915C-4183-9F5C-30E5D8EF279D}"/>
              </a:ext>
            </a:extLst>
          </p:cNvPr>
          <p:cNvGrpSpPr/>
          <p:nvPr/>
        </p:nvGrpSpPr>
        <p:grpSpPr>
          <a:xfrm>
            <a:off x="312055" y="577370"/>
            <a:ext cx="792000" cy="792000"/>
            <a:chOff x="313836" y="201264"/>
            <a:chExt cx="792000" cy="792000"/>
          </a:xfrm>
        </p:grpSpPr>
        <p:sp>
          <p:nvSpPr>
            <p:cNvPr id="140" name="楕円 139">
              <a:extLst>
                <a:ext uri="{FF2B5EF4-FFF2-40B4-BE49-F238E27FC236}">
                  <a16:creationId xmlns:a16="http://schemas.microsoft.com/office/drawing/2014/main" id="{2637F1B0-8F1E-41D7-9612-FD005E19B997}"/>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1" name="楕円 140">
              <a:extLst>
                <a:ext uri="{FF2B5EF4-FFF2-40B4-BE49-F238E27FC236}">
                  <a16:creationId xmlns:a16="http://schemas.microsoft.com/office/drawing/2014/main" id="{149A9795-9406-4FEE-92C6-FF6BF609D911}"/>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2" name="テキスト ボックス 141">
              <a:extLst>
                <a:ext uri="{FF2B5EF4-FFF2-40B4-BE49-F238E27FC236}">
                  <a16:creationId xmlns:a16="http://schemas.microsoft.com/office/drawing/2014/main" id="{44ACD36E-8598-447A-A3B8-338773A4C0B1}"/>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grpSp>
        <p:nvGrpSpPr>
          <p:cNvPr id="143" name="グループ化 142">
            <a:extLst>
              <a:ext uri="{FF2B5EF4-FFF2-40B4-BE49-F238E27FC236}">
                <a16:creationId xmlns:a16="http://schemas.microsoft.com/office/drawing/2014/main" id="{6267CA3D-C671-4F20-9554-687429B51A51}"/>
              </a:ext>
            </a:extLst>
          </p:cNvPr>
          <p:cNvGrpSpPr/>
          <p:nvPr/>
        </p:nvGrpSpPr>
        <p:grpSpPr>
          <a:xfrm>
            <a:off x="5237301" y="385880"/>
            <a:ext cx="792000" cy="792000"/>
            <a:chOff x="313836" y="201264"/>
            <a:chExt cx="792000" cy="792000"/>
          </a:xfrm>
        </p:grpSpPr>
        <p:sp>
          <p:nvSpPr>
            <p:cNvPr id="144" name="楕円 143">
              <a:extLst>
                <a:ext uri="{FF2B5EF4-FFF2-40B4-BE49-F238E27FC236}">
                  <a16:creationId xmlns:a16="http://schemas.microsoft.com/office/drawing/2014/main" id="{4FB485C8-31E7-4801-B951-9660D14EDA92}"/>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5" name="楕円 144">
              <a:extLst>
                <a:ext uri="{FF2B5EF4-FFF2-40B4-BE49-F238E27FC236}">
                  <a16:creationId xmlns:a16="http://schemas.microsoft.com/office/drawing/2014/main" id="{9AAE9146-58E1-4C45-9328-6ADF6B0C3F1A}"/>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6" name="テキスト ボックス 145">
              <a:extLst>
                <a:ext uri="{FF2B5EF4-FFF2-40B4-BE49-F238E27FC236}">
                  <a16:creationId xmlns:a16="http://schemas.microsoft.com/office/drawing/2014/main" id="{A2BB0689-AE2C-4A05-8DB7-53830B423927}"/>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grpSp>
        <p:nvGrpSpPr>
          <p:cNvPr id="147" name="グループ化 146">
            <a:extLst>
              <a:ext uri="{FF2B5EF4-FFF2-40B4-BE49-F238E27FC236}">
                <a16:creationId xmlns:a16="http://schemas.microsoft.com/office/drawing/2014/main" id="{A3EECFE8-B5A4-4E01-AE72-C15DCA5E0CF1}"/>
              </a:ext>
            </a:extLst>
          </p:cNvPr>
          <p:cNvGrpSpPr/>
          <p:nvPr/>
        </p:nvGrpSpPr>
        <p:grpSpPr>
          <a:xfrm>
            <a:off x="5175771" y="3688171"/>
            <a:ext cx="792000" cy="792000"/>
            <a:chOff x="313836" y="201264"/>
            <a:chExt cx="792000" cy="792000"/>
          </a:xfrm>
        </p:grpSpPr>
        <p:sp>
          <p:nvSpPr>
            <p:cNvPr id="148" name="楕円 147">
              <a:extLst>
                <a:ext uri="{FF2B5EF4-FFF2-40B4-BE49-F238E27FC236}">
                  <a16:creationId xmlns:a16="http://schemas.microsoft.com/office/drawing/2014/main" id="{5C7D8675-9FA6-4A5B-BFF5-949F51C530F7}"/>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9" name="楕円 148">
              <a:extLst>
                <a:ext uri="{FF2B5EF4-FFF2-40B4-BE49-F238E27FC236}">
                  <a16:creationId xmlns:a16="http://schemas.microsoft.com/office/drawing/2014/main" id="{B38F7637-ED4F-42E5-8CEC-4CD82E1DC7F8}"/>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50" name="テキスト ボックス 149">
              <a:extLst>
                <a:ext uri="{FF2B5EF4-FFF2-40B4-BE49-F238E27FC236}">
                  <a16:creationId xmlns:a16="http://schemas.microsoft.com/office/drawing/2014/main" id="{3744BA6B-6590-414A-A2BC-681F8572D142}"/>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59263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alpha val="25000"/>
          </a:srgbClr>
        </a:solidFill>
        <a:effectLst/>
      </p:bgPr>
    </p:bg>
    <p:spTree>
      <p:nvGrpSpPr>
        <p:cNvPr id="1" name=""/>
        <p:cNvGrpSpPr/>
        <p:nvPr/>
      </p:nvGrpSpPr>
      <p:grpSpPr>
        <a:xfrm>
          <a:off x="0" y="0"/>
          <a:ext cx="0" cy="0"/>
          <a:chOff x="0" y="0"/>
          <a:chExt cx="0" cy="0"/>
        </a:xfrm>
      </p:grpSpPr>
      <p:sp>
        <p:nvSpPr>
          <p:cNvPr id="111" name="正方形/長方形 110">
            <a:extLst>
              <a:ext uri="{FF2B5EF4-FFF2-40B4-BE49-F238E27FC236}">
                <a16:creationId xmlns:a16="http://schemas.microsoft.com/office/drawing/2014/main" id="{94B0FF68-B30B-4740-AC1B-61A23ED7F77D}"/>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2" name="正方形/長方形 111">
            <a:extLst>
              <a:ext uri="{FF2B5EF4-FFF2-40B4-BE49-F238E27FC236}">
                <a16:creationId xmlns:a16="http://schemas.microsoft.com/office/drawing/2014/main" id="{ED565554-AE38-41DB-8A59-4B3E92B5EEA1}"/>
              </a:ext>
            </a:extLst>
          </p:cNvPr>
          <p:cNvSpPr/>
          <p:nvPr/>
        </p:nvSpPr>
        <p:spPr>
          <a:xfrm>
            <a:off x="10216336" y="13591"/>
            <a:ext cx="396000" cy="124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3" name="正方形/長方形 112">
            <a:extLst>
              <a:ext uri="{FF2B5EF4-FFF2-40B4-BE49-F238E27FC236}">
                <a16:creationId xmlns:a16="http://schemas.microsoft.com/office/drawing/2014/main" id="{E370A77A-A3F7-4365-B1C2-A98A72614C32}"/>
              </a:ext>
            </a:extLst>
          </p:cNvPr>
          <p:cNvSpPr/>
          <p:nvPr/>
        </p:nvSpPr>
        <p:spPr>
          <a:xfrm>
            <a:off x="102269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4" name="正方形/長方形 113">
            <a:extLst>
              <a:ext uri="{FF2B5EF4-FFF2-40B4-BE49-F238E27FC236}">
                <a16:creationId xmlns:a16="http://schemas.microsoft.com/office/drawing/2014/main" id="{DC544366-2C1B-4C7D-817A-5743DF65E79B}"/>
              </a:ext>
            </a:extLst>
          </p:cNvPr>
          <p:cNvSpPr/>
          <p:nvPr/>
        </p:nvSpPr>
        <p:spPr>
          <a:xfrm>
            <a:off x="102278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5" name="正方形/長方形 114">
            <a:extLst>
              <a:ext uri="{FF2B5EF4-FFF2-40B4-BE49-F238E27FC236}">
                <a16:creationId xmlns:a16="http://schemas.microsoft.com/office/drawing/2014/main" id="{3FB06088-401E-4836-9C16-EB881EA99A87}"/>
              </a:ext>
            </a:extLst>
          </p:cNvPr>
          <p:cNvSpPr/>
          <p:nvPr/>
        </p:nvSpPr>
        <p:spPr>
          <a:xfrm>
            <a:off x="102278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6" name="正方形/長方形 115">
            <a:extLst>
              <a:ext uri="{FF2B5EF4-FFF2-40B4-BE49-F238E27FC236}">
                <a16:creationId xmlns:a16="http://schemas.microsoft.com/office/drawing/2014/main" id="{9AB81B66-2B29-42E8-8726-8A14A16B5A38}"/>
              </a:ext>
            </a:extLst>
          </p:cNvPr>
          <p:cNvSpPr/>
          <p:nvPr/>
        </p:nvSpPr>
        <p:spPr>
          <a:xfrm>
            <a:off x="102278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7" name="正方形/長方形 116">
            <a:extLst>
              <a:ext uri="{FF2B5EF4-FFF2-40B4-BE49-F238E27FC236}">
                <a16:creationId xmlns:a16="http://schemas.microsoft.com/office/drawing/2014/main" id="{1EF489DC-0178-4D1C-8895-6E35A24BFF3B}"/>
              </a:ext>
            </a:extLst>
          </p:cNvPr>
          <p:cNvSpPr/>
          <p:nvPr/>
        </p:nvSpPr>
        <p:spPr>
          <a:xfrm>
            <a:off x="102278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8" name="正方形/長方形 117">
            <a:extLst>
              <a:ext uri="{FF2B5EF4-FFF2-40B4-BE49-F238E27FC236}">
                <a16:creationId xmlns:a16="http://schemas.microsoft.com/office/drawing/2014/main" id="{816452F0-C5F5-482A-8F56-9883D8F4707C}"/>
              </a:ext>
            </a:extLst>
          </p:cNvPr>
          <p:cNvSpPr/>
          <p:nvPr/>
        </p:nvSpPr>
        <p:spPr>
          <a:xfrm>
            <a:off x="10227835" y="2090056"/>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9" name="テキスト ボックス 118">
            <a:extLst>
              <a:ext uri="{FF2B5EF4-FFF2-40B4-BE49-F238E27FC236}">
                <a16:creationId xmlns:a16="http://schemas.microsoft.com/office/drawing/2014/main" id="{8878C886-F259-4956-AE77-63500DE41420}"/>
              </a:ext>
            </a:extLst>
          </p:cNvPr>
          <p:cNvSpPr txBox="1"/>
          <p:nvPr/>
        </p:nvSpPr>
        <p:spPr>
          <a:xfrm>
            <a:off x="102710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120" name="テキスト ボックス 119">
            <a:extLst>
              <a:ext uri="{FF2B5EF4-FFF2-40B4-BE49-F238E27FC236}">
                <a16:creationId xmlns:a16="http://schemas.microsoft.com/office/drawing/2014/main" id="{A9E42B5B-4E9A-4143-8E36-C532AFAF6254}"/>
              </a:ext>
            </a:extLst>
          </p:cNvPr>
          <p:cNvSpPr txBox="1"/>
          <p:nvPr/>
        </p:nvSpPr>
        <p:spPr>
          <a:xfrm>
            <a:off x="102680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121" name="テキスト ボックス 120">
            <a:extLst>
              <a:ext uri="{FF2B5EF4-FFF2-40B4-BE49-F238E27FC236}">
                <a16:creationId xmlns:a16="http://schemas.microsoft.com/office/drawing/2014/main" id="{A8DF5913-3424-4F49-AAE9-AFCF80136038}"/>
              </a:ext>
            </a:extLst>
          </p:cNvPr>
          <p:cNvSpPr txBox="1"/>
          <p:nvPr/>
        </p:nvSpPr>
        <p:spPr>
          <a:xfrm>
            <a:off x="102621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122" name="テキスト ボックス 121">
            <a:extLst>
              <a:ext uri="{FF2B5EF4-FFF2-40B4-BE49-F238E27FC236}">
                <a16:creationId xmlns:a16="http://schemas.microsoft.com/office/drawing/2014/main" id="{13E8E253-29DE-409E-9FE6-E8E8E44430A2}"/>
              </a:ext>
            </a:extLst>
          </p:cNvPr>
          <p:cNvSpPr txBox="1"/>
          <p:nvPr/>
        </p:nvSpPr>
        <p:spPr>
          <a:xfrm>
            <a:off x="102680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123" name="テキスト ボックス 122">
            <a:extLst>
              <a:ext uri="{FF2B5EF4-FFF2-40B4-BE49-F238E27FC236}">
                <a16:creationId xmlns:a16="http://schemas.microsoft.com/office/drawing/2014/main" id="{4CD12AC9-68AB-44D2-97D2-A4193F943000}"/>
              </a:ext>
            </a:extLst>
          </p:cNvPr>
          <p:cNvSpPr txBox="1"/>
          <p:nvPr/>
        </p:nvSpPr>
        <p:spPr>
          <a:xfrm>
            <a:off x="102710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124" name="テキスト ボックス 123">
            <a:extLst>
              <a:ext uri="{FF2B5EF4-FFF2-40B4-BE49-F238E27FC236}">
                <a16:creationId xmlns:a16="http://schemas.microsoft.com/office/drawing/2014/main" id="{75AF3A63-4D16-4B84-919E-1816DDA6BDB1}"/>
              </a:ext>
            </a:extLst>
          </p:cNvPr>
          <p:cNvSpPr txBox="1"/>
          <p:nvPr/>
        </p:nvSpPr>
        <p:spPr>
          <a:xfrm>
            <a:off x="102621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125" name="正方形/長方形 124">
            <a:extLst>
              <a:ext uri="{FF2B5EF4-FFF2-40B4-BE49-F238E27FC236}">
                <a16:creationId xmlns:a16="http://schemas.microsoft.com/office/drawing/2014/main" id="{7B0BC53E-E07D-4109-AB14-489B65B69B88}"/>
              </a:ext>
            </a:extLst>
          </p:cNvPr>
          <p:cNvSpPr/>
          <p:nvPr/>
        </p:nvSpPr>
        <p:spPr>
          <a:xfrm>
            <a:off x="10227835" y="1047177"/>
            <a:ext cx="450000" cy="1044000"/>
          </a:xfrm>
          <a:prstGeom prst="rect">
            <a:avLst/>
          </a:prstGeom>
          <a:solidFill>
            <a:srgbClr val="00B0F0"/>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6" name="テキスト ボックス 125">
            <a:extLst>
              <a:ext uri="{FF2B5EF4-FFF2-40B4-BE49-F238E27FC236}">
                <a16:creationId xmlns:a16="http://schemas.microsoft.com/office/drawing/2014/main" id="{DB5A7153-AF19-487D-8783-38CB49152A97}"/>
              </a:ext>
            </a:extLst>
          </p:cNvPr>
          <p:cNvSpPr txBox="1"/>
          <p:nvPr/>
        </p:nvSpPr>
        <p:spPr>
          <a:xfrm>
            <a:off x="10264517" y="1394770"/>
            <a:ext cx="338554" cy="348813"/>
          </a:xfrm>
          <a:prstGeom prst="rect">
            <a:avLst/>
          </a:prstGeom>
          <a:noFill/>
        </p:spPr>
        <p:txBody>
          <a:bodyPr vert="eaVert" wrap="non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80" name="正方形/長方形 79">
            <a:extLst>
              <a:ext uri="{FF2B5EF4-FFF2-40B4-BE49-F238E27FC236}">
                <a16:creationId xmlns:a16="http://schemas.microsoft.com/office/drawing/2014/main" id="{D1046074-9B0B-47FF-A5FE-DAD37EC480AF}"/>
              </a:ext>
            </a:extLst>
          </p:cNvPr>
          <p:cNvSpPr/>
          <p:nvPr/>
        </p:nvSpPr>
        <p:spPr>
          <a:xfrm>
            <a:off x="239152" y="813862"/>
            <a:ext cx="9957223" cy="6476677"/>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85" name="正方形/長方形 84">
            <a:extLst>
              <a:ext uri="{FF2B5EF4-FFF2-40B4-BE49-F238E27FC236}">
                <a16:creationId xmlns:a16="http://schemas.microsoft.com/office/drawing/2014/main" id="{95149B64-48D7-443A-B71B-AA57B9E0DCD7}"/>
              </a:ext>
            </a:extLst>
          </p:cNvPr>
          <p:cNvSpPr/>
          <p:nvPr/>
        </p:nvSpPr>
        <p:spPr>
          <a:xfrm>
            <a:off x="4483361" y="920256"/>
            <a:ext cx="5602476" cy="4118470"/>
          </a:xfrm>
          <a:prstGeom prst="rect">
            <a:avLst/>
          </a:prstGeom>
          <a:solidFill>
            <a:srgbClr val="FF0000">
              <a:alpha val="6000"/>
            </a:srgbClr>
          </a:solidFill>
          <a:ln>
            <a:noFill/>
          </a:ln>
          <a:effectLst>
            <a:outerShdw blurRad="50800" dist="38100" dir="5400000" algn="t" rotWithShape="0">
              <a:schemeClr val="bg2">
                <a:lumMod val="90000"/>
                <a:alpha val="4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E5E46DF-F00F-4343-A6A4-622F81AD7260}"/>
              </a:ext>
            </a:extLst>
          </p:cNvPr>
          <p:cNvSpPr txBox="1"/>
          <p:nvPr/>
        </p:nvSpPr>
        <p:spPr>
          <a:xfrm>
            <a:off x="324130" y="2918714"/>
            <a:ext cx="3920675" cy="2146742"/>
          </a:xfrm>
          <a:prstGeom prst="rect">
            <a:avLst/>
          </a:prstGeom>
          <a:noFill/>
        </p:spPr>
        <p:txBody>
          <a:bodyPr wrap="square">
            <a:spAutoFit/>
          </a:bodyPr>
          <a:lstStyle/>
          <a:p>
            <a:endParaRPr lang="en-US" altLang="ja-JP" sz="1050"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①横浜大世界</a:t>
            </a:r>
            <a:endParaRPr lang="en-US" altLang="ja-JP" sz="1500" b="1" dirty="0">
              <a:latin typeface="メイリオ" panose="020B0604030504040204" pitchFamily="50" charset="-128"/>
              <a:ea typeface="メイリオ" panose="020B0604030504040204" pitchFamily="50" charset="-128"/>
            </a:endParaRPr>
          </a:p>
          <a:p>
            <a:endParaRPr lang="en-US" altLang="ja-JP" sz="400" b="1" dirty="0">
              <a:latin typeface="メイリオ" panose="020B0604030504040204" pitchFamily="50" charset="-128"/>
              <a:ea typeface="メイリオ" panose="020B0604030504040204" pitchFamily="50" charset="-128"/>
            </a:endParaRPr>
          </a:p>
          <a:p>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横浜中華街にある</a:t>
            </a:r>
            <a:r>
              <a:rPr kumimoji="1"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8</a:t>
            </a:r>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階建てのエンターテインメント施設。アートリックミュージアム、占い、足裏マッサージ、中華衣装レンタル写真館、横浜チョコレートファクトリーや点心屋台など、館内を丸ごと満喫できます。</a:t>
            </a:r>
            <a:endParaRPr kumimoji="1"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横浜ご当地グッズが豊富なおみやげフロアでお買いものも！</a:t>
            </a:r>
          </a:p>
          <a:p>
            <a:endParaRPr lang="en-US" altLang="ja-JP" sz="1300" dirty="0">
              <a:effectLst>
                <a:outerShdw blurRad="50800" dist="38100" dir="5400000" algn="t" rotWithShape="0">
                  <a:schemeClr val="bg1">
                    <a:lumMod val="85000"/>
                    <a:alpha val="40000"/>
                  </a:schemeClr>
                </a:outerShdw>
              </a:effectLst>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6342BF0E-8845-4E26-994D-5E987913A7D8}"/>
              </a:ext>
            </a:extLst>
          </p:cNvPr>
          <p:cNvSpPr txBox="1"/>
          <p:nvPr/>
        </p:nvSpPr>
        <p:spPr>
          <a:xfrm>
            <a:off x="322017" y="1314516"/>
            <a:ext cx="4298233" cy="400110"/>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牌楼</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ぱいろう</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と風水</a:t>
            </a:r>
            <a:endParaRPr lang="en-US" altLang="ja-JP" sz="1600" b="1" dirty="0">
              <a:latin typeface="メイリオ" panose="020B0604030504040204" pitchFamily="50" charset="-128"/>
              <a:ea typeface="メイリオ" panose="020B0604030504040204" pitchFamily="50" charset="-128"/>
            </a:endParaRPr>
          </a:p>
          <a:p>
            <a:endParaRPr lang="en-US" altLang="ja-JP" sz="4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F98A21D1-EE54-42C1-8C82-D2D9280B5E34}"/>
              </a:ext>
            </a:extLst>
          </p:cNvPr>
          <p:cNvSpPr txBox="1"/>
          <p:nvPr/>
        </p:nvSpPr>
        <p:spPr>
          <a:xfrm>
            <a:off x="4421599" y="5426593"/>
            <a:ext cx="2517937" cy="1523494"/>
          </a:xfrm>
          <a:prstGeom prst="rect">
            <a:avLst/>
          </a:prstGeom>
          <a:noFill/>
        </p:spPr>
        <p:txBody>
          <a:bodyPr wrap="square">
            <a:spAutoFit/>
          </a:bodyPr>
          <a:lstStyle/>
          <a:p>
            <a:r>
              <a:rPr lang="ja-JP" altLang="en-US" sz="1500" b="1" dirty="0">
                <a:latin typeface="メイリオ" panose="020B0604030504040204" pitchFamily="50" charset="-128"/>
                <a:ea typeface="メイリオ" panose="020B0604030504040204" pitchFamily="50" charset="-128"/>
              </a:rPr>
              <a:t>②横浜博覧館</a:t>
            </a:r>
            <a:endParaRPr lang="en-US" altLang="ja-JP" sz="1500" b="1" dirty="0">
              <a:latin typeface="メイリオ" panose="020B0604030504040204" pitchFamily="50" charset="-128"/>
              <a:ea typeface="メイリオ" panose="020B0604030504040204" pitchFamily="50" charset="-128"/>
            </a:endParaRPr>
          </a:p>
          <a:p>
            <a:r>
              <a:rPr kumimoji="1"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1F</a:t>
            </a:r>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は横浜の魅力が詰まった</a:t>
            </a:r>
            <a:endParaRPr kumimoji="1"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ギフトショップと食べ歩き中華</a:t>
            </a:r>
            <a:endParaRPr kumimoji="1"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の専門店、</a:t>
            </a:r>
            <a:r>
              <a:rPr kumimoji="1"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2F</a:t>
            </a:r>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はベビースター</a:t>
            </a:r>
            <a:endParaRPr kumimoji="1"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がテーマのショップ、</a:t>
            </a:r>
            <a:r>
              <a:rPr kumimoji="1"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3F</a:t>
            </a:r>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は緑</a:t>
            </a:r>
            <a:endParaRPr kumimoji="1"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溢れるテラスカフェの</a:t>
            </a:r>
            <a:r>
              <a:rPr kumimoji="1"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フロア</a:t>
            </a:r>
            <a:endParaRPr kumimoji="1"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kumimoji="1" lang="ja-JP" altLang="en-US"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からなる観光スポット。</a:t>
            </a:r>
            <a:endParaRPr lang="en-US" altLang="ja-JP" sz="13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C4203813-B1B7-4C8E-A5C3-094A7E725A7F}"/>
              </a:ext>
            </a:extLst>
          </p:cNvPr>
          <p:cNvGrpSpPr/>
          <p:nvPr/>
        </p:nvGrpSpPr>
        <p:grpSpPr>
          <a:xfrm>
            <a:off x="4503039" y="926028"/>
            <a:ext cx="5707200" cy="4053829"/>
            <a:chOff x="4506808" y="89803"/>
            <a:chExt cx="5707200" cy="4053829"/>
          </a:xfrm>
        </p:grpSpPr>
        <p:pic>
          <p:nvPicPr>
            <p:cNvPr id="4" name="図 3" descr="テーブル, 礼拝堂 が含まれている画像&#10;&#10;自動的に生成された説明">
              <a:extLst>
                <a:ext uri="{FF2B5EF4-FFF2-40B4-BE49-F238E27FC236}">
                  <a16:creationId xmlns:a16="http://schemas.microsoft.com/office/drawing/2014/main" id="{82308ACC-EEB7-405F-B9B7-F352628524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7531" y="418960"/>
              <a:ext cx="1104936" cy="1169942"/>
            </a:xfrm>
            <a:prstGeom prst="rect">
              <a:avLst/>
            </a:prstGeom>
          </p:spPr>
        </p:pic>
        <p:pic>
          <p:nvPicPr>
            <p:cNvPr id="6" name="図 5" descr="水 が含まれている画像&#10;&#10;自動的に生成された説明">
              <a:extLst>
                <a:ext uri="{FF2B5EF4-FFF2-40B4-BE49-F238E27FC236}">
                  <a16:creationId xmlns:a16="http://schemas.microsoft.com/office/drawing/2014/main" id="{E8A2D95F-CD86-4773-99A2-CB928E0539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59561" y="402791"/>
              <a:ext cx="1123418" cy="1188452"/>
            </a:xfrm>
            <a:prstGeom prst="rect">
              <a:avLst/>
            </a:prstGeom>
          </p:spPr>
        </p:pic>
        <p:pic>
          <p:nvPicPr>
            <p:cNvPr id="8" name="図 7" descr="ストリート, 記号, 男, 市 が含まれている画像&#10;&#10;自動的に生成された説明">
              <a:extLst>
                <a:ext uri="{FF2B5EF4-FFF2-40B4-BE49-F238E27FC236}">
                  <a16:creationId xmlns:a16="http://schemas.microsoft.com/office/drawing/2014/main" id="{5CBE9747-B599-4C68-A9C2-E144AE60CBE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84763" y="414845"/>
              <a:ext cx="1101124" cy="1171509"/>
            </a:xfrm>
            <a:prstGeom prst="rect">
              <a:avLst/>
            </a:prstGeom>
          </p:spPr>
        </p:pic>
        <p:pic>
          <p:nvPicPr>
            <p:cNvPr id="11" name="図 10" descr="テーブル が含まれている画像&#10;&#10;自動的に生成された説明">
              <a:extLst>
                <a:ext uri="{FF2B5EF4-FFF2-40B4-BE49-F238E27FC236}">
                  <a16:creationId xmlns:a16="http://schemas.microsoft.com/office/drawing/2014/main" id="{5EE433D6-FF1B-468B-B636-2A8B2141EA2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906952" y="414845"/>
              <a:ext cx="1098710" cy="1171509"/>
            </a:xfrm>
            <a:prstGeom prst="rect">
              <a:avLst/>
            </a:prstGeom>
          </p:spPr>
        </p:pic>
        <p:pic>
          <p:nvPicPr>
            <p:cNvPr id="13" name="図 12" descr="テーブル が含まれている画像&#10;&#10;自動的に生成された説明">
              <a:extLst>
                <a:ext uri="{FF2B5EF4-FFF2-40B4-BE49-F238E27FC236}">
                  <a16:creationId xmlns:a16="http://schemas.microsoft.com/office/drawing/2014/main" id="{339E0AEF-096D-4B32-96C3-724B7E95E8F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44513" y="2342469"/>
              <a:ext cx="1105351" cy="1178674"/>
            </a:xfrm>
            <a:prstGeom prst="rect">
              <a:avLst/>
            </a:prstGeom>
          </p:spPr>
        </p:pic>
        <p:pic>
          <p:nvPicPr>
            <p:cNvPr id="15" name="図 14" descr="ゲームの画面&#10;&#10;低い精度で自動的に生成された説明">
              <a:extLst>
                <a:ext uri="{FF2B5EF4-FFF2-40B4-BE49-F238E27FC236}">
                  <a16:creationId xmlns:a16="http://schemas.microsoft.com/office/drawing/2014/main" id="{2C50CC73-076B-499D-8C97-C94AEA3BF03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082007" y="2342469"/>
              <a:ext cx="1117334" cy="1170221"/>
            </a:xfrm>
            <a:prstGeom prst="rect">
              <a:avLst/>
            </a:prstGeom>
          </p:spPr>
        </p:pic>
        <p:pic>
          <p:nvPicPr>
            <p:cNvPr id="17" name="図 16" descr="記号 が含まれている画像&#10;&#10;自動的に生成された説明">
              <a:extLst>
                <a:ext uri="{FF2B5EF4-FFF2-40B4-BE49-F238E27FC236}">
                  <a16:creationId xmlns:a16="http://schemas.microsoft.com/office/drawing/2014/main" id="{7B7512AA-5FEF-40EA-AAE9-FC309AC941A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500935" y="2342469"/>
              <a:ext cx="1098874" cy="1178674"/>
            </a:xfrm>
            <a:prstGeom prst="rect">
              <a:avLst/>
            </a:prstGeom>
          </p:spPr>
        </p:pic>
        <p:pic>
          <p:nvPicPr>
            <p:cNvPr id="20" name="図 19">
              <a:extLst>
                <a:ext uri="{FF2B5EF4-FFF2-40B4-BE49-F238E27FC236}">
                  <a16:creationId xmlns:a16="http://schemas.microsoft.com/office/drawing/2014/main" id="{8E3F1671-0F8B-475E-8694-6A0CC362619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906952" y="2342468"/>
              <a:ext cx="1114932" cy="1181223"/>
            </a:xfrm>
            <a:prstGeom prst="rect">
              <a:avLst/>
            </a:prstGeom>
          </p:spPr>
        </p:pic>
        <p:sp>
          <p:nvSpPr>
            <p:cNvPr id="2" name="テキスト ボックス 1">
              <a:extLst>
                <a:ext uri="{FF2B5EF4-FFF2-40B4-BE49-F238E27FC236}">
                  <a16:creationId xmlns:a16="http://schemas.microsoft.com/office/drawing/2014/main" id="{304D39A7-1537-4842-9647-244964324AF7}"/>
                </a:ext>
              </a:extLst>
            </p:cNvPr>
            <p:cNvSpPr txBox="1"/>
            <p:nvPr/>
          </p:nvSpPr>
          <p:spPr>
            <a:xfrm>
              <a:off x="4662080" y="89803"/>
              <a:ext cx="1107997" cy="338554"/>
            </a:xfrm>
            <a:prstGeom prst="rect">
              <a:avLst/>
            </a:prstGeom>
            <a:noFill/>
          </p:spPr>
          <p:txBody>
            <a:bodyPr wrap="none" rtlCol="0">
              <a:spAutoFit/>
            </a:bodyPr>
            <a:lstStyle/>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東</a:t>
              </a:r>
              <a:r>
                <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a:t>
              </a: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朝陽門</a:t>
              </a:r>
              <a:endPar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（チョウヨウモン）</a:t>
              </a:r>
            </a:p>
          </p:txBody>
        </p:sp>
        <p:sp>
          <p:nvSpPr>
            <p:cNvPr id="34" name="テキスト ボックス 33">
              <a:extLst>
                <a:ext uri="{FF2B5EF4-FFF2-40B4-BE49-F238E27FC236}">
                  <a16:creationId xmlns:a16="http://schemas.microsoft.com/office/drawing/2014/main" id="{54D6FDFD-E15D-480F-A846-6846991C1799}"/>
                </a:ext>
              </a:extLst>
            </p:cNvPr>
            <p:cNvSpPr txBox="1"/>
            <p:nvPr/>
          </p:nvSpPr>
          <p:spPr>
            <a:xfrm>
              <a:off x="4543721" y="1591243"/>
              <a:ext cx="1389705" cy="415498"/>
            </a:xfrm>
            <a:prstGeom prst="rect">
              <a:avLst/>
            </a:prstGeom>
            <a:noFill/>
          </p:spPr>
          <p:txBody>
            <a:bodyPr wrap="square" rtlCol="0">
              <a:spAutoFit/>
            </a:bodyPr>
            <a:lstStyle/>
            <a:p>
              <a:pPr algn="ctr"/>
              <a:r>
                <a:rPr kumimoji="1" lang="ja-JP" altLang="en-US"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日の出を迎える門。朝日が街全体を覆い繁栄をもたらす。守護神は青龍神。色は青。</a:t>
              </a:r>
            </a:p>
          </p:txBody>
        </p:sp>
        <p:sp>
          <p:nvSpPr>
            <p:cNvPr id="35" name="テキスト ボックス 34">
              <a:extLst>
                <a:ext uri="{FF2B5EF4-FFF2-40B4-BE49-F238E27FC236}">
                  <a16:creationId xmlns:a16="http://schemas.microsoft.com/office/drawing/2014/main" id="{4B3F7766-4E5B-4831-90AF-A434DDFB982D}"/>
                </a:ext>
              </a:extLst>
            </p:cNvPr>
            <p:cNvSpPr txBox="1"/>
            <p:nvPr/>
          </p:nvSpPr>
          <p:spPr>
            <a:xfrm>
              <a:off x="6162740" y="89803"/>
              <a:ext cx="902811" cy="338554"/>
            </a:xfrm>
            <a:prstGeom prst="rect">
              <a:avLst/>
            </a:prstGeom>
            <a:noFill/>
          </p:spPr>
          <p:txBody>
            <a:bodyPr wrap="none" rtlCol="0">
              <a:spAutoFit/>
            </a:bodyPr>
            <a:lstStyle/>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南</a:t>
              </a:r>
              <a:r>
                <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a:t>
              </a: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朱雀門</a:t>
              </a:r>
              <a:endPar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（スザクモン）</a:t>
              </a:r>
            </a:p>
          </p:txBody>
        </p:sp>
        <p:sp>
          <p:nvSpPr>
            <p:cNvPr id="36" name="テキスト ボックス 35">
              <a:extLst>
                <a:ext uri="{FF2B5EF4-FFF2-40B4-BE49-F238E27FC236}">
                  <a16:creationId xmlns:a16="http://schemas.microsoft.com/office/drawing/2014/main" id="{0167B3E5-A058-4319-8F2E-1A94A76E1A4C}"/>
                </a:ext>
              </a:extLst>
            </p:cNvPr>
            <p:cNvSpPr txBox="1"/>
            <p:nvPr/>
          </p:nvSpPr>
          <p:spPr>
            <a:xfrm>
              <a:off x="5878719" y="1591243"/>
              <a:ext cx="1313547" cy="415498"/>
            </a:xfrm>
            <a:prstGeom prst="rect">
              <a:avLst/>
            </a:prstGeom>
            <a:noFill/>
          </p:spPr>
          <p:txBody>
            <a:bodyPr wrap="square" rtlCol="0">
              <a:spAutoFit/>
            </a:bodyPr>
            <a:lstStyle/>
            <a:p>
              <a:pPr algn="ctr"/>
              <a:r>
                <a:rPr kumimoji="1" lang="ja-JP" altLang="en-US"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災をはらい、大いなる福を招く。守護神は朱雀神。色は赤。</a:t>
              </a:r>
            </a:p>
          </p:txBody>
        </p:sp>
        <p:sp>
          <p:nvSpPr>
            <p:cNvPr id="37" name="テキスト ボックス 36">
              <a:extLst>
                <a:ext uri="{FF2B5EF4-FFF2-40B4-BE49-F238E27FC236}">
                  <a16:creationId xmlns:a16="http://schemas.microsoft.com/office/drawing/2014/main" id="{FEBDC778-DE79-40C5-B585-6C2788E4D7E5}"/>
                </a:ext>
              </a:extLst>
            </p:cNvPr>
            <p:cNvSpPr txBox="1"/>
            <p:nvPr/>
          </p:nvSpPr>
          <p:spPr>
            <a:xfrm>
              <a:off x="7524898" y="89803"/>
              <a:ext cx="1005404" cy="338554"/>
            </a:xfrm>
            <a:prstGeom prst="rect">
              <a:avLst/>
            </a:prstGeom>
            <a:noFill/>
          </p:spPr>
          <p:txBody>
            <a:bodyPr wrap="none" rtlCol="0">
              <a:spAutoFit/>
            </a:bodyPr>
            <a:lstStyle/>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西</a:t>
              </a:r>
              <a:r>
                <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a:t>
              </a: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延平門</a:t>
              </a:r>
              <a:endPar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（エンペイモン）</a:t>
              </a:r>
            </a:p>
          </p:txBody>
        </p:sp>
        <p:sp>
          <p:nvSpPr>
            <p:cNvPr id="57" name="テキスト ボックス 56">
              <a:extLst>
                <a:ext uri="{FF2B5EF4-FFF2-40B4-BE49-F238E27FC236}">
                  <a16:creationId xmlns:a16="http://schemas.microsoft.com/office/drawing/2014/main" id="{8F1FC202-1276-472E-AE82-B3DDC1D282B6}"/>
                </a:ext>
              </a:extLst>
            </p:cNvPr>
            <p:cNvSpPr txBox="1"/>
            <p:nvPr/>
          </p:nvSpPr>
          <p:spPr>
            <a:xfrm>
              <a:off x="7345727" y="1591243"/>
              <a:ext cx="1313547" cy="415498"/>
            </a:xfrm>
            <a:prstGeom prst="rect">
              <a:avLst/>
            </a:prstGeom>
            <a:noFill/>
          </p:spPr>
          <p:txBody>
            <a:bodyPr wrap="square" rtlCol="0">
              <a:spAutoFit/>
            </a:bodyPr>
            <a:lstStyle/>
            <a:p>
              <a:pPr algn="ctr"/>
              <a:r>
                <a:rPr kumimoji="1" lang="ja-JP" altLang="en-US"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平和と平安のやすらぎが末永く続くことを願う。守護神は白虎神。色は白。</a:t>
              </a:r>
            </a:p>
          </p:txBody>
        </p:sp>
        <p:sp>
          <p:nvSpPr>
            <p:cNvPr id="58" name="テキスト ボックス 57">
              <a:extLst>
                <a:ext uri="{FF2B5EF4-FFF2-40B4-BE49-F238E27FC236}">
                  <a16:creationId xmlns:a16="http://schemas.microsoft.com/office/drawing/2014/main" id="{657BAD00-ACF7-4505-AE25-BA5FF1F28BB3}"/>
                </a:ext>
              </a:extLst>
            </p:cNvPr>
            <p:cNvSpPr txBox="1"/>
            <p:nvPr/>
          </p:nvSpPr>
          <p:spPr>
            <a:xfrm>
              <a:off x="8984492" y="89803"/>
              <a:ext cx="902811" cy="338554"/>
            </a:xfrm>
            <a:prstGeom prst="rect">
              <a:avLst/>
            </a:prstGeom>
            <a:noFill/>
          </p:spPr>
          <p:txBody>
            <a:bodyPr wrap="none" rtlCol="0">
              <a:spAutoFit/>
            </a:bodyPr>
            <a:lstStyle/>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北</a:t>
              </a:r>
              <a:r>
                <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a:t>
              </a: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玄武門</a:t>
              </a:r>
              <a:endPar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（ゲンブモン）</a:t>
              </a:r>
            </a:p>
          </p:txBody>
        </p:sp>
        <p:sp>
          <p:nvSpPr>
            <p:cNvPr id="59" name="テキスト ボックス 58">
              <a:extLst>
                <a:ext uri="{FF2B5EF4-FFF2-40B4-BE49-F238E27FC236}">
                  <a16:creationId xmlns:a16="http://schemas.microsoft.com/office/drawing/2014/main" id="{A51ACC2A-BA07-46C0-B4BF-15E9493B256E}"/>
                </a:ext>
              </a:extLst>
            </p:cNvPr>
            <p:cNvSpPr txBox="1"/>
            <p:nvPr/>
          </p:nvSpPr>
          <p:spPr>
            <a:xfrm>
              <a:off x="8854860" y="1591243"/>
              <a:ext cx="1313547" cy="307777"/>
            </a:xfrm>
            <a:prstGeom prst="rect">
              <a:avLst/>
            </a:prstGeom>
            <a:noFill/>
          </p:spPr>
          <p:txBody>
            <a:bodyPr wrap="square" rtlCol="0">
              <a:spAutoFit/>
            </a:bodyPr>
            <a:lstStyle/>
            <a:p>
              <a:pPr algn="ctr"/>
              <a:r>
                <a:rPr kumimoji="1" lang="ja-JP" altLang="en-US"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子孫の繁栄をもたらす。守護神は玄武神。色は黒。</a:t>
              </a:r>
            </a:p>
          </p:txBody>
        </p:sp>
        <p:sp>
          <p:nvSpPr>
            <p:cNvPr id="3" name="四角形: 角を丸くする 2">
              <a:extLst>
                <a:ext uri="{FF2B5EF4-FFF2-40B4-BE49-F238E27FC236}">
                  <a16:creationId xmlns:a16="http://schemas.microsoft.com/office/drawing/2014/main" id="{D5389A3D-84B4-4668-A571-F0C41AADE39B}"/>
                </a:ext>
              </a:extLst>
            </p:cNvPr>
            <p:cNvSpPr/>
            <p:nvPr/>
          </p:nvSpPr>
          <p:spPr>
            <a:xfrm>
              <a:off x="4647664" y="407680"/>
              <a:ext cx="1107997" cy="1178674"/>
            </a:xfrm>
            <a:prstGeom prst="roundRect">
              <a:avLst>
                <a:gd name="adj" fmla="val 78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sp>
          <p:nvSpPr>
            <p:cNvPr id="63" name="四角形: 角を丸くする 62">
              <a:extLst>
                <a:ext uri="{FF2B5EF4-FFF2-40B4-BE49-F238E27FC236}">
                  <a16:creationId xmlns:a16="http://schemas.microsoft.com/office/drawing/2014/main" id="{4092686A-26D4-411E-95C3-89B9766CDCA6}"/>
                </a:ext>
              </a:extLst>
            </p:cNvPr>
            <p:cNvSpPr/>
            <p:nvPr/>
          </p:nvSpPr>
          <p:spPr>
            <a:xfrm>
              <a:off x="4647664" y="2345017"/>
              <a:ext cx="1107997" cy="1178674"/>
            </a:xfrm>
            <a:prstGeom prst="roundRect">
              <a:avLst>
                <a:gd name="adj" fmla="val 78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sp>
          <p:nvSpPr>
            <p:cNvPr id="64" name="四角形: 角を丸くする 63">
              <a:extLst>
                <a:ext uri="{FF2B5EF4-FFF2-40B4-BE49-F238E27FC236}">
                  <a16:creationId xmlns:a16="http://schemas.microsoft.com/office/drawing/2014/main" id="{E84929DD-319E-4E8A-8E1E-874964440ED7}"/>
                </a:ext>
              </a:extLst>
            </p:cNvPr>
            <p:cNvSpPr/>
            <p:nvPr/>
          </p:nvSpPr>
          <p:spPr>
            <a:xfrm>
              <a:off x="6069738" y="2345017"/>
              <a:ext cx="1107997" cy="1178674"/>
            </a:xfrm>
            <a:prstGeom prst="roundRect">
              <a:avLst>
                <a:gd name="adj" fmla="val 78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sp>
          <p:nvSpPr>
            <p:cNvPr id="65" name="四角形: 角を丸くする 64">
              <a:extLst>
                <a:ext uri="{FF2B5EF4-FFF2-40B4-BE49-F238E27FC236}">
                  <a16:creationId xmlns:a16="http://schemas.microsoft.com/office/drawing/2014/main" id="{1D00D329-7A06-4962-B883-2603C9770C5B}"/>
                </a:ext>
              </a:extLst>
            </p:cNvPr>
            <p:cNvSpPr/>
            <p:nvPr/>
          </p:nvSpPr>
          <p:spPr>
            <a:xfrm>
              <a:off x="7491812" y="2345017"/>
              <a:ext cx="1107997" cy="1178674"/>
            </a:xfrm>
            <a:prstGeom prst="roundRect">
              <a:avLst>
                <a:gd name="adj" fmla="val 78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sp>
          <p:nvSpPr>
            <p:cNvPr id="66" name="四角形: 角を丸くする 65">
              <a:extLst>
                <a:ext uri="{FF2B5EF4-FFF2-40B4-BE49-F238E27FC236}">
                  <a16:creationId xmlns:a16="http://schemas.microsoft.com/office/drawing/2014/main" id="{C834C71A-EFC4-43AE-88A6-D4D50B3B2789}"/>
                </a:ext>
              </a:extLst>
            </p:cNvPr>
            <p:cNvSpPr/>
            <p:nvPr/>
          </p:nvSpPr>
          <p:spPr>
            <a:xfrm>
              <a:off x="8913887" y="2345017"/>
              <a:ext cx="1107997" cy="1178674"/>
            </a:xfrm>
            <a:prstGeom prst="roundRect">
              <a:avLst>
                <a:gd name="adj" fmla="val 78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sp>
          <p:nvSpPr>
            <p:cNvPr id="67" name="四角形: 角を丸くする 66">
              <a:extLst>
                <a:ext uri="{FF2B5EF4-FFF2-40B4-BE49-F238E27FC236}">
                  <a16:creationId xmlns:a16="http://schemas.microsoft.com/office/drawing/2014/main" id="{98F4747D-92BE-477D-B710-CBF857BFE3AF}"/>
                </a:ext>
              </a:extLst>
            </p:cNvPr>
            <p:cNvSpPr/>
            <p:nvPr/>
          </p:nvSpPr>
          <p:spPr>
            <a:xfrm>
              <a:off x="8897664" y="407680"/>
              <a:ext cx="1107997" cy="1178674"/>
            </a:xfrm>
            <a:prstGeom prst="roundRect">
              <a:avLst>
                <a:gd name="adj" fmla="val 78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sp>
          <p:nvSpPr>
            <p:cNvPr id="68" name="四角形: 角を丸くする 67">
              <a:extLst>
                <a:ext uri="{FF2B5EF4-FFF2-40B4-BE49-F238E27FC236}">
                  <a16:creationId xmlns:a16="http://schemas.microsoft.com/office/drawing/2014/main" id="{941EEE4B-C464-422B-BD98-B75166359924}"/>
                </a:ext>
              </a:extLst>
            </p:cNvPr>
            <p:cNvSpPr/>
            <p:nvPr/>
          </p:nvSpPr>
          <p:spPr>
            <a:xfrm>
              <a:off x="7480998" y="407680"/>
              <a:ext cx="1107997" cy="1178674"/>
            </a:xfrm>
            <a:prstGeom prst="roundRect">
              <a:avLst>
                <a:gd name="adj" fmla="val 78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sp>
          <p:nvSpPr>
            <p:cNvPr id="69" name="四角形: 角を丸くする 68">
              <a:extLst>
                <a:ext uri="{FF2B5EF4-FFF2-40B4-BE49-F238E27FC236}">
                  <a16:creationId xmlns:a16="http://schemas.microsoft.com/office/drawing/2014/main" id="{11186FE4-CF9A-43FB-8432-1CDFCA066FDD}"/>
                </a:ext>
              </a:extLst>
            </p:cNvPr>
            <p:cNvSpPr/>
            <p:nvPr/>
          </p:nvSpPr>
          <p:spPr>
            <a:xfrm>
              <a:off x="6064331" y="407680"/>
              <a:ext cx="1107997" cy="1178674"/>
            </a:xfrm>
            <a:prstGeom prst="roundRect">
              <a:avLst>
                <a:gd name="adj" fmla="val 78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85571FDD-C607-423D-AD4D-31F3E4F15B54}"/>
                </a:ext>
              </a:extLst>
            </p:cNvPr>
            <p:cNvSpPr txBox="1"/>
            <p:nvPr/>
          </p:nvSpPr>
          <p:spPr>
            <a:xfrm>
              <a:off x="4698960" y="2046153"/>
              <a:ext cx="1005403" cy="338554"/>
            </a:xfrm>
            <a:prstGeom prst="rect">
              <a:avLst/>
            </a:prstGeom>
            <a:noFill/>
          </p:spPr>
          <p:txBody>
            <a:bodyPr wrap="none" rtlCol="0">
              <a:spAutoFit/>
            </a:bodyPr>
            <a:lstStyle/>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平和を願う善楼門</a:t>
              </a:r>
              <a:endPar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（ゼンリンモン）</a:t>
              </a:r>
            </a:p>
          </p:txBody>
        </p:sp>
        <p:sp>
          <p:nvSpPr>
            <p:cNvPr id="71" name="テキスト ボックス 70">
              <a:extLst>
                <a:ext uri="{FF2B5EF4-FFF2-40B4-BE49-F238E27FC236}">
                  <a16:creationId xmlns:a16="http://schemas.microsoft.com/office/drawing/2014/main" id="{A148173C-38E1-46AA-9C57-D332AE1EB6BC}"/>
                </a:ext>
              </a:extLst>
            </p:cNvPr>
            <p:cNvSpPr txBox="1"/>
            <p:nvPr/>
          </p:nvSpPr>
          <p:spPr>
            <a:xfrm>
              <a:off x="4506808" y="3512690"/>
              <a:ext cx="1389705" cy="630942"/>
            </a:xfrm>
            <a:prstGeom prst="rect">
              <a:avLst/>
            </a:prstGeom>
            <a:noFill/>
          </p:spPr>
          <p:txBody>
            <a:bodyPr wrap="square" rtlCol="0">
              <a:spAutoFit/>
            </a:bodyPr>
            <a:lstStyle/>
            <a:p>
              <a:pPr algn="ctr"/>
              <a:r>
                <a:rPr kumimoji="1" lang="ja-JP" altLang="en-US"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横浜中華街のシンボル的存在のひとつ。中央の銘板に「中華街」と書かれたことによって、「中華街」と呼ばれるようになりました。</a:t>
              </a:r>
              <a:endParaRPr kumimoji="1" lang="en-US" altLang="ja-JP"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775C2640-21DB-437F-85A4-A13ACBF11894}"/>
                </a:ext>
              </a:extLst>
            </p:cNvPr>
            <p:cNvSpPr txBox="1"/>
            <p:nvPr/>
          </p:nvSpPr>
          <p:spPr>
            <a:xfrm>
              <a:off x="6096420" y="2046153"/>
              <a:ext cx="1005404" cy="338554"/>
            </a:xfrm>
            <a:prstGeom prst="rect">
              <a:avLst/>
            </a:prstGeom>
            <a:noFill/>
          </p:spPr>
          <p:txBody>
            <a:bodyPr wrap="none" rtlCol="0">
              <a:spAutoFit/>
            </a:bodyPr>
            <a:lstStyle/>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西陽門</a:t>
              </a:r>
              <a:endPar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（セイヨウモン）</a:t>
              </a:r>
            </a:p>
          </p:txBody>
        </p:sp>
        <p:sp>
          <p:nvSpPr>
            <p:cNvPr id="73" name="テキスト ボックス 72">
              <a:extLst>
                <a:ext uri="{FF2B5EF4-FFF2-40B4-BE49-F238E27FC236}">
                  <a16:creationId xmlns:a16="http://schemas.microsoft.com/office/drawing/2014/main" id="{45DAC234-7C03-402D-9B3C-47A702E6F8C0}"/>
                </a:ext>
              </a:extLst>
            </p:cNvPr>
            <p:cNvSpPr txBox="1"/>
            <p:nvPr/>
          </p:nvSpPr>
          <p:spPr>
            <a:xfrm>
              <a:off x="5911320" y="3512690"/>
              <a:ext cx="1389705" cy="630942"/>
            </a:xfrm>
            <a:prstGeom prst="rect">
              <a:avLst/>
            </a:prstGeom>
            <a:noFill/>
          </p:spPr>
          <p:txBody>
            <a:bodyPr wrap="square" rtlCol="0">
              <a:spAutoFit/>
            </a:bodyPr>
            <a:lstStyle/>
            <a:p>
              <a:pPr algn="ctr"/>
              <a:r>
                <a:rPr kumimoji="1" lang="ja-JP" altLang="en-US"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この牌楼は白虎神を祭った中華街延平門より更に西端に位置しており、まさに西の太陽に一番近いところから「西陽門」と名付けられました。</a:t>
              </a:r>
              <a:endParaRPr kumimoji="1" lang="en-US" altLang="ja-JP"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5D9FD1D2-6EBE-4A89-BD8C-C068A2CD215D}"/>
                </a:ext>
              </a:extLst>
            </p:cNvPr>
            <p:cNvSpPr txBox="1"/>
            <p:nvPr/>
          </p:nvSpPr>
          <p:spPr>
            <a:xfrm>
              <a:off x="7165222" y="2046153"/>
              <a:ext cx="1826142" cy="338554"/>
            </a:xfrm>
            <a:prstGeom prst="rect">
              <a:avLst/>
            </a:prstGeom>
            <a:noFill/>
          </p:spPr>
          <p:txBody>
            <a:bodyPr wrap="none" rtlCol="0">
              <a:spAutoFit/>
            </a:bodyPr>
            <a:lstStyle/>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天長門・地久門</a:t>
              </a:r>
              <a:endPar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（テンチョウモン・チキュウモン）</a:t>
              </a:r>
            </a:p>
          </p:txBody>
        </p:sp>
        <p:sp>
          <p:nvSpPr>
            <p:cNvPr id="75" name="テキスト ボックス 74">
              <a:extLst>
                <a:ext uri="{FF2B5EF4-FFF2-40B4-BE49-F238E27FC236}">
                  <a16:creationId xmlns:a16="http://schemas.microsoft.com/office/drawing/2014/main" id="{BAEF0163-FA07-4517-B0C0-7BED6B825E96}"/>
                </a:ext>
              </a:extLst>
            </p:cNvPr>
            <p:cNvSpPr txBox="1"/>
            <p:nvPr/>
          </p:nvSpPr>
          <p:spPr>
            <a:xfrm>
              <a:off x="8853618" y="2046153"/>
              <a:ext cx="1210588" cy="338554"/>
            </a:xfrm>
            <a:prstGeom prst="rect">
              <a:avLst/>
            </a:prstGeom>
            <a:noFill/>
          </p:spPr>
          <p:txBody>
            <a:bodyPr wrap="none" rtlCol="0">
              <a:spAutoFit/>
            </a:bodyPr>
            <a:lstStyle/>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市場通り門（</a:t>
              </a:r>
              <a:r>
                <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2</a:t>
              </a: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基）</a:t>
              </a:r>
              <a:endParaRPr kumimoji="1" lang="en-US" altLang="ja-JP"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a:p>
              <a:pPr algn="ctr"/>
              <a:r>
                <a:rPr kumimoji="1" lang="ja-JP" altLang="en-US" sz="8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（イチバドオリモン）</a:t>
              </a:r>
            </a:p>
          </p:txBody>
        </p:sp>
        <p:sp>
          <p:nvSpPr>
            <p:cNvPr id="76" name="テキスト ボックス 75">
              <a:extLst>
                <a:ext uri="{FF2B5EF4-FFF2-40B4-BE49-F238E27FC236}">
                  <a16:creationId xmlns:a16="http://schemas.microsoft.com/office/drawing/2014/main" id="{250B5CB2-2383-48A3-A5E9-AAF9638DAAFC}"/>
                </a:ext>
              </a:extLst>
            </p:cNvPr>
            <p:cNvSpPr txBox="1"/>
            <p:nvPr/>
          </p:nvSpPr>
          <p:spPr>
            <a:xfrm>
              <a:off x="7360796" y="3512690"/>
              <a:ext cx="1389705" cy="523220"/>
            </a:xfrm>
            <a:prstGeom prst="rect">
              <a:avLst/>
            </a:prstGeom>
            <a:noFill/>
          </p:spPr>
          <p:txBody>
            <a:bodyPr wrap="square" rtlCol="0">
              <a:spAutoFit/>
            </a:bodyPr>
            <a:lstStyle/>
            <a:p>
              <a:pPr algn="ctr"/>
              <a:r>
                <a:rPr kumimoji="1" lang="ja-JP" altLang="en-US"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商売の神様「横浜中華街關帝廟」がある通りを象徴する門です。東側が「天長門」西が「地久門」です。</a:t>
              </a:r>
              <a:endParaRPr kumimoji="1" lang="en-US" altLang="ja-JP"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sp>
          <p:nvSpPr>
            <p:cNvPr id="77" name="テキスト ボックス 76">
              <a:extLst>
                <a:ext uri="{FF2B5EF4-FFF2-40B4-BE49-F238E27FC236}">
                  <a16:creationId xmlns:a16="http://schemas.microsoft.com/office/drawing/2014/main" id="{C3C67BF9-AF1B-4D57-AF0F-0290D3C966F0}"/>
                </a:ext>
              </a:extLst>
            </p:cNvPr>
            <p:cNvSpPr txBox="1"/>
            <p:nvPr/>
          </p:nvSpPr>
          <p:spPr>
            <a:xfrm>
              <a:off x="8824303" y="3512690"/>
              <a:ext cx="1389705" cy="523220"/>
            </a:xfrm>
            <a:prstGeom prst="rect">
              <a:avLst/>
            </a:prstGeom>
            <a:noFill/>
          </p:spPr>
          <p:txBody>
            <a:bodyPr wrap="square" rtlCol="0">
              <a:spAutoFit/>
            </a:bodyPr>
            <a:lstStyle/>
            <a:p>
              <a:pPr algn="ctr"/>
              <a:r>
                <a:rPr kumimoji="1" lang="ja-JP" altLang="en-US"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rPr>
                <a:t>昔から市場通りは“中華街の市場”として大通りと並び、中華街のにぎやかさを象徴した門です。</a:t>
              </a:r>
              <a:endParaRPr kumimoji="1" lang="en-US" altLang="ja-JP" sz="700" dirty="0">
                <a:effectLst>
                  <a:outerShdw blurRad="50800" dist="38100" dir="5400000" algn="t" rotWithShape="0">
                    <a:schemeClr val="bg1">
                      <a:lumMod val="95000"/>
                      <a:alpha val="40000"/>
                    </a:schemeClr>
                  </a:outerShdw>
                </a:effectLst>
                <a:latin typeface="メイリオ" panose="020B0604030504040204" pitchFamily="50" charset="-128"/>
                <a:ea typeface="メイリオ" panose="020B0604030504040204" pitchFamily="50" charset="-128"/>
              </a:endParaRPr>
            </a:p>
          </p:txBody>
        </p:sp>
      </p:grpSp>
      <p:grpSp>
        <p:nvGrpSpPr>
          <p:cNvPr id="136" name="グループ化 135">
            <a:extLst>
              <a:ext uri="{FF2B5EF4-FFF2-40B4-BE49-F238E27FC236}">
                <a16:creationId xmlns:a16="http://schemas.microsoft.com/office/drawing/2014/main" id="{B5377300-CB55-4257-808F-0F4EDCBFF4D1}"/>
              </a:ext>
            </a:extLst>
          </p:cNvPr>
          <p:cNvGrpSpPr/>
          <p:nvPr/>
        </p:nvGrpSpPr>
        <p:grpSpPr>
          <a:xfrm>
            <a:off x="218406" y="316390"/>
            <a:ext cx="3819940" cy="561415"/>
            <a:chOff x="571257" y="842683"/>
            <a:chExt cx="5136484" cy="561415"/>
          </a:xfrm>
          <a:effectLst>
            <a:outerShdw blurRad="50800" dist="38100" dir="5400000" algn="t" rotWithShape="0">
              <a:prstClr val="black">
                <a:alpha val="40000"/>
              </a:prstClr>
            </a:outerShdw>
          </a:effectLst>
        </p:grpSpPr>
        <p:sp>
          <p:nvSpPr>
            <p:cNvPr id="137" name="四角形: 角を丸くする 136">
              <a:extLst>
                <a:ext uri="{FF2B5EF4-FFF2-40B4-BE49-F238E27FC236}">
                  <a16:creationId xmlns:a16="http://schemas.microsoft.com/office/drawing/2014/main" id="{14CE891F-D3C4-44E2-A667-C7899C3DC1D9}"/>
                </a:ext>
              </a:extLst>
            </p:cNvPr>
            <p:cNvSpPr/>
            <p:nvPr/>
          </p:nvSpPr>
          <p:spPr>
            <a:xfrm>
              <a:off x="571257" y="842683"/>
              <a:ext cx="5136484" cy="532800"/>
            </a:xfrm>
            <a:prstGeom prst="roundRect">
              <a:avLst>
                <a:gd name="adj" fmla="val 991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メイリオ" panose="020B0604030504040204" pitchFamily="50" charset="-128"/>
                <a:ea typeface="メイリオ" panose="020B0604030504040204" pitchFamily="50" charset="-128"/>
              </a:endParaRPr>
            </a:p>
          </p:txBody>
        </p:sp>
        <p:sp>
          <p:nvSpPr>
            <p:cNvPr id="138" name="テキスト ボックス 137">
              <a:extLst>
                <a:ext uri="{FF2B5EF4-FFF2-40B4-BE49-F238E27FC236}">
                  <a16:creationId xmlns:a16="http://schemas.microsoft.com/office/drawing/2014/main" id="{4306D868-FB9D-4B01-BCE2-C72796BCABAD}"/>
                </a:ext>
              </a:extLst>
            </p:cNvPr>
            <p:cNvSpPr txBox="1"/>
            <p:nvPr/>
          </p:nvSpPr>
          <p:spPr>
            <a:xfrm>
              <a:off x="1314570" y="942433"/>
              <a:ext cx="3679766" cy="461665"/>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横浜中華街</a:t>
              </a:r>
            </a:p>
          </p:txBody>
        </p:sp>
      </p:grpSp>
      <p:sp>
        <p:nvSpPr>
          <p:cNvPr id="83" name="テキスト ボックス 82">
            <a:extLst>
              <a:ext uri="{FF2B5EF4-FFF2-40B4-BE49-F238E27FC236}">
                <a16:creationId xmlns:a16="http://schemas.microsoft.com/office/drawing/2014/main" id="{41B4479B-DD39-48D2-9855-64A3E5FDFF9C}"/>
              </a:ext>
            </a:extLst>
          </p:cNvPr>
          <p:cNvSpPr txBox="1"/>
          <p:nvPr/>
        </p:nvSpPr>
        <p:spPr>
          <a:xfrm>
            <a:off x="302045" y="1754234"/>
            <a:ext cx="4243924" cy="892552"/>
          </a:xfrm>
          <a:prstGeom prst="rect">
            <a:avLst/>
          </a:prstGeom>
          <a:noFill/>
        </p:spPr>
        <p:txBody>
          <a:bodyPr wrap="square">
            <a:spAutoFit/>
          </a:bodyPr>
          <a:lstStyle/>
          <a:p>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横浜中華街には現在、</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10</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基の牌楼</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門</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が建っています。</a:t>
            </a:r>
            <a:endPar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大通りにある善隣門は、テレビや雑誌などでよく見かけると思いますが、その他に</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9</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基もあり、中でも東南西北の</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4</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基には深い意味があります。</a:t>
            </a:r>
            <a:endPar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p:txBody>
      </p:sp>
      <p:sp>
        <p:nvSpPr>
          <p:cNvPr id="84" name="テキスト ボックス 83">
            <a:extLst>
              <a:ext uri="{FF2B5EF4-FFF2-40B4-BE49-F238E27FC236}">
                <a16:creationId xmlns:a16="http://schemas.microsoft.com/office/drawing/2014/main" id="{14CB42C5-C97F-42C0-872A-48B16C575BEC}"/>
              </a:ext>
            </a:extLst>
          </p:cNvPr>
          <p:cNvSpPr txBox="1"/>
          <p:nvPr/>
        </p:nvSpPr>
        <p:spPr>
          <a:xfrm>
            <a:off x="341229" y="6305327"/>
            <a:ext cx="1916192" cy="784830"/>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045-681-5588</a:t>
            </a:r>
          </a:p>
          <a:p>
            <a:r>
              <a:rPr lang="ja-JP" altLang="en-US" sz="900" dirty="0">
                <a:latin typeface="メイリオ" panose="020B0604030504040204" pitchFamily="50" charset="-128"/>
                <a:ea typeface="メイリオ" panose="020B0604030504040204" pitchFamily="50" charset="-128"/>
              </a:rPr>
              <a:t>予約：団体利用要予約</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駐車場：横浜人形の家駐車場利用</a:t>
            </a:r>
            <a:endParaRPr lang="en-US" altLang="ja-JP" sz="900" dirty="0">
              <a:latin typeface="メイリオ" panose="020B0604030504040204" pitchFamily="50" charset="-128"/>
              <a:ea typeface="メイリオ" panose="020B0604030504040204" pitchFamily="50" charset="-128"/>
            </a:endParaRPr>
          </a:p>
          <a:p>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団体バス</a:t>
            </a:r>
            <a:r>
              <a:rPr lang="en-US" altLang="ja-JP" sz="900"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横浜市中区山下町</a:t>
            </a:r>
            <a:r>
              <a:rPr lang="en-US" altLang="zh-CN" sz="900" dirty="0">
                <a:latin typeface="メイリオ" panose="020B0604030504040204" pitchFamily="50" charset="-128"/>
                <a:ea typeface="メイリオ" panose="020B0604030504040204" pitchFamily="50" charset="-128"/>
              </a:rPr>
              <a:t>97</a:t>
            </a:r>
            <a:endParaRPr lang="en-US" altLang="ja-JP" sz="900" dirty="0">
              <a:latin typeface="メイリオ" panose="020B0604030504040204" pitchFamily="50" charset="-128"/>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57178282-0956-4AB9-9AC5-08E895F39AB0}"/>
              </a:ext>
            </a:extLst>
          </p:cNvPr>
          <p:cNvSpPr txBox="1"/>
          <p:nvPr/>
        </p:nvSpPr>
        <p:spPr>
          <a:xfrm>
            <a:off x="6892852" y="6777366"/>
            <a:ext cx="3271786"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045-640-0081</a:t>
            </a:r>
            <a:r>
              <a:rPr lang="ja-JP" altLang="en-US" sz="900" dirty="0">
                <a:latin typeface="メイリオ" panose="020B0604030504040204" pitchFamily="50" charset="-128"/>
                <a:ea typeface="メイリオ" panose="020B0604030504040204" pitchFamily="50" charset="-128"/>
              </a:rPr>
              <a:t>　　駐車場（バス）：提携駐車場あり</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横浜市中区山下町</a:t>
            </a:r>
            <a:r>
              <a:rPr lang="en-US" altLang="zh-CN" sz="900" dirty="0">
                <a:latin typeface="メイリオ" panose="020B0604030504040204" pitchFamily="50" charset="-128"/>
                <a:ea typeface="メイリオ" panose="020B0604030504040204" pitchFamily="50" charset="-128"/>
              </a:rPr>
              <a:t>145</a:t>
            </a:r>
            <a:endParaRPr lang="ja-JP" altLang="en-US" sz="900" dirty="0"/>
          </a:p>
        </p:txBody>
      </p:sp>
      <p:sp>
        <p:nvSpPr>
          <p:cNvPr id="87" name="テキスト ボックス 86">
            <a:extLst>
              <a:ext uri="{FF2B5EF4-FFF2-40B4-BE49-F238E27FC236}">
                <a16:creationId xmlns:a16="http://schemas.microsoft.com/office/drawing/2014/main" id="{DEA8B580-209B-497E-A21A-68344781D038}"/>
              </a:ext>
            </a:extLst>
          </p:cNvPr>
          <p:cNvSpPr txBox="1"/>
          <p:nvPr/>
        </p:nvSpPr>
        <p:spPr>
          <a:xfrm>
            <a:off x="2110041" y="6880219"/>
            <a:ext cx="1109869" cy="230832"/>
          </a:xfrm>
          <a:prstGeom prst="rect">
            <a:avLst/>
          </a:prstGeom>
          <a:noFill/>
        </p:spPr>
        <p:txBody>
          <a:bodyPr wrap="square">
            <a:spAutoFit/>
          </a:bodyPr>
          <a:lstStyle/>
          <a:p>
            <a:r>
              <a:rPr lang="ja-JP" altLang="en-US" sz="900" dirty="0">
                <a:latin typeface="メイリオ" panose="020B0604030504040204" pitchFamily="50" charset="-128"/>
                <a:ea typeface="メイリオ" panose="020B0604030504040204" pitchFamily="50" charset="-128"/>
              </a:rPr>
              <a:t>エイムズの部屋</a:t>
            </a:r>
            <a:endParaRPr lang="en-US" altLang="ja-JP" sz="9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24171DCF-D212-4970-A11A-7D49EE0D6638}"/>
              </a:ext>
            </a:extLst>
          </p:cNvPr>
          <p:cNvSpPr/>
          <p:nvPr/>
        </p:nvSpPr>
        <p:spPr>
          <a:xfrm>
            <a:off x="4488744" y="179415"/>
            <a:ext cx="5537928" cy="55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86F357A-DF42-4ABC-BF95-F4EA29A466CB}"/>
              </a:ext>
            </a:extLst>
          </p:cNvPr>
          <p:cNvSpPr txBox="1"/>
          <p:nvPr/>
        </p:nvSpPr>
        <p:spPr>
          <a:xfrm>
            <a:off x="4482063" y="388798"/>
            <a:ext cx="5724644" cy="461665"/>
          </a:xfrm>
          <a:prstGeom prst="rect">
            <a:avLst/>
          </a:prstGeom>
          <a:noFill/>
        </p:spPr>
        <p:txBody>
          <a:bodyPr wrap="square" rtlCol="0">
            <a:spAutoFit/>
          </a:bodyPr>
          <a:lstStyle/>
          <a:p>
            <a:r>
              <a:rPr kumimoji="1" lang="ja-JP" altLang="en-US" sz="2400" b="1" dirty="0">
                <a:ln w="3175">
                  <a:solidFill>
                    <a:schemeClr val="accent2"/>
                  </a:solidFill>
                </a:ln>
                <a:solidFill>
                  <a:srgbClr val="FF0000"/>
                </a:solidFill>
                <a:effectLst>
                  <a:outerShdw blurRad="50800" dist="38100" dir="5400000" algn="t" rotWithShape="0">
                    <a:schemeClr val="accent1">
                      <a:alpha val="40000"/>
                    </a:schemeClr>
                  </a:outerShdw>
                </a:effectLst>
                <a:latin typeface="メイリオ" panose="020B0604030504040204" pitchFamily="50" charset="-128"/>
                <a:ea typeface="メイリオ" panose="020B0604030504040204" pitchFamily="50" charset="-128"/>
              </a:rPr>
              <a:t>世界最大級のチャイナタウン</a:t>
            </a:r>
            <a:r>
              <a:rPr kumimoji="1" lang="ja-JP" altLang="en-US" b="1" dirty="0">
                <a:ln w="3175">
                  <a:solidFill>
                    <a:schemeClr val="accent2"/>
                  </a:solidFill>
                </a:ln>
                <a:solidFill>
                  <a:srgbClr val="FF0000"/>
                </a:solidFill>
                <a:effectLst>
                  <a:outerShdw blurRad="50800" dist="38100" dir="5400000" algn="t" rotWithShape="0">
                    <a:schemeClr val="accent1">
                      <a:alpha val="40000"/>
                    </a:schemeClr>
                  </a:outerShdw>
                </a:effectLst>
                <a:latin typeface="メイリオ" panose="020B0604030504040204" pitchFamily="50" charset="-128"/>
                <a:ea typeface="メイリオ" panose="020B0604030504040204" pitchFamily="50" charset="-128"/>
              </a:rPr>
              <a:t>を</a:t>
            </a:r>
            <a:r>
              <a:rPr kumimoji="1" lang="ja-JP" altLang="en-US" sz="2400" b="1" dirty="0">
                <a:ln w="3175">
                  <a:solidFill>
                    <a:schemeClr val="accent2"/>
                  </a:solidFill>
                </a:ln>
                <a:solidFill>
                  <a:srgbClr val="FF0000"/>
                </a:solidFill>
                <a:effectLst>
                  <a:outerShdw blurRad="50800" dist="38100" dir="5400000" algn="t" rotWithShape="0">
                    <a:schemeClr val="accent1">
                      <a:alpha val="40000"/>
                    </a:schemeClr>
                  </a:outerShdw>
                </a:effectLst>
                <a:latin typeface="メイリオ" panose="020B0604030504040204" pitchFamily="50" charset="-128"/>
                <a:ea typeface="メイリオ" panose="020B0604030504040204" pitchFamily="50" charset="-128"/>
              </a:rPr>
              <a:t>巡ろう！</a:t>
            </a:r>
          </a:p>
        </p:txBody>
      </p:sp>
      <p:grpSp>
        <p:nvGrpSpPr>
          <p:cNvPr id="90" name="グループ化 89">
            <a:extLst>
              <a:ext uri="{FF2B5EF4-FFF2-40B4-BE49-F238E27FC236}">
                <a16:creationId xmlns:a16="http://schemas.microsoft.com/office/drawing/2014/main" id="{8705EE2A-A915-42D6-B5F0-B0D4B2F9232D}"/>
              </a:ext>
            </a:extLst>
          </p:cNvPr>
          <p:cNvGrpSpPr/>
          <p:nvPr/>
        </p:nvGrpSpPr>
        <p:grpSpPr>
          <a:xfrm>
            <a:off x="179318" y="114421"/>
            <a:ext cx="792000" cy="792000"/>
            <a:chOff x="971536" y="174696"/>
            <a:chExt cx="792000" cy="792000"/>
          </a:xfrm>
        </p:grpSpPr>
        <p:sp>
          <p:nvSpPr>
            <p:cNvPr id="91" name="楕円 90">
              <a:extLst>
                <a:ext uri="{FF2B5EF4-FFF2-40B4-BE49-F238E27FC236}">
                  <a16:creationId xmlns:a16="http://schemas.microsoft.com/office/drawing/2014/main" id="{0F538C6F-8A1D-4472-B1DC-4B8616704922}"/>
                </a:ext>
              </a:extLst>
            </p:cNvPr>
            <p:cNvSpPr/>
            <p:nvPr/>
          </p:nvSpPr>
          <p:spPr>
            <a:xfrm>
              <a:off x="1044035" y="254848"/>
              <a:ext cx="648000"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2" name="楕円 91">
              <a:extLst>
                <a:ext uri="{FF2B5EF4-FFF2-40B4-BE49-F238E27FC236}">
                  <a16:creationId xmlns:a16="http://schemas.microsoft.com/office/drawing/2014/main" id="{37190695-C3A2-4AC7-A0AA-88A4390DFA45}"/>
                </a:ext>
              </a:extLst>
            </p:cNvPr>
            <p:cNvSpPr/>
            <p:nvPr/>
          </p:nvSpPr>
          <p:spPr>
            <a:xfrm>
              <a:off x="971536" y="174696"/>
              <a:ext cx="792000" cy="7920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16DDD084-1BBD-4E22-A280-226051E84204}"/>
                </a:ext>
              </a:extLst>
            </p:cNvPr>
            <p:cNvSpPr txBox="1"/>
            <p:nvPr/>
          </p:nvSpPr>
          <p:spPr>
            <a:xfrm>
              <a:off x="1067085" y="471385"/>
              <a:ext cx="607859" cy="261610"/>
            </a:xfrm>
            <a:prstGeom prst="rect">
              <a:avLst/>
            </a:prstGeom>
            <a:noFill/>
          </p:spPr>
          <p:txBody>
            <a:bodyPr wrap="none" rtlCol="0">
              <a:spAutoFit/>
            </a:bodyPr>
            <a:lstStyle/>
            <a:p>
              <a:r>
                <a:rPr kumimoji="1" lang="ja-JP" altLang="en-US" sz="1100" b="1" dirty="0">
                  <a:ln w="15875">
                    <a:no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中華街</a:t>
              </a:r>
            </a:p>
          </p:txBody>
        </p:sp>
      </p:grpSp>
      <p:pic>
        <p:nvPicPr>
          <p:cNvPr id="10" name="図 9">
            <a:extLst>
              <a:ext uri="{FF2B5EF4-FFF2-40B4-BE49-F238E27FC236}">
                <a16:creationId xmlns:a16="http://schemas.microsoft.com/office/drawing/2014/main" id="{2D8D570D-0F41-4426-965A-61788CC60E77}"/>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205232" y="5206598"/>
            <a:ext cx="1772561" cy="1645075"/>
          </a:xfrm>
          <a:prstGeom prst="rect">
            <a:avLst/>
          </a:prstGeom>
        </p:spPr>
      </p:pic>
      <p:sp>
        <p:nvSpPr>
          <p:cNvPr id="14" name="吹き出し: 円形 13">
            <a:extLst>
              <a:ext uri="{FF2B5EF4-FFF2-40B4-BE49-F238E27FC236}">
                <a16:creationId xmlns:a16="http://schemas.microsoft.com/office/drawing/2014/main" id="{5022019B-A2ED-4757-8353-C5BFFC4AA480}"/>
              </a:ext>
            </a:extLst>
          </p:cNvPr>
          <p:cNvSpPr/>
          <p:nvPr/>
        </p:nvSpPr>
        <p:spPr>
          <a:xfrm>
            <a:off x="3483125" y="4585608"/>
            <a:ext cx="806382" cy="788497"/>
          </a:xfrm>
          <a:prstGeom prst="wedgeEllipseCallout">
            <a:avLst>
              <a:gd name="adj1" fmla="val -44457"/>
              <a:gd name="adj2" fmla="val 38340"/>
            </a:avLst>
          </a:prstGeom>
          <a:solidFill>
            <a:srgbClr val="C00000">
              <a:alpha val="80000"/>
            </a:srgbClr>
          </a:solidFill>
          <a:ln>
            <a:solidFill>
              <a:schemeClr val="accent2">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dirty="0"/>
          </a:p>
        </p:txBody>
      </p:sp>
      <p:sp>
        <p:nvSpPr>
          <p:cNvPr id="88" name="テキスト ボックス 87">
            <a:extLst>
              <a:ext uri="{FF2B5EF4-FFF2-40B4-BE49-F238E27FC236}">
                <a16:creationId xmlns:a16="http://schemas.microsoft.com/office/drawing/2014/main" id="{D8E92853-8599-4331-AC62-FD7218E934B6}"/>
              </a:ext>
            </a:extLst>
          </p:cNvPr>
          <p:cNvSpPr txBox="1"/>
          <p:nvPr/>
        </p:nvSpPr>
        <p:spPr>
          <a:xfrm>
            <a:off x="3497941" y="4678687"/>
            <a:ext cx="776750" cy="577081"/>
          </a:xfrm>
          <a:prstGeom prst="rect">
            <a:avLst/>
          </a:prstGeom>
          <a:noFill/>
        </p:spPr>
        <p:txBody>
          <a:bodyPr wrap="square">
            <a:spAutoFit/>
          </a:bodyPr>
          <a:lstStyle/>
          <a:p>
            <a:pPr algn="ctr"/>
            <a:r>
              <a:rPr kumimoji="1" lang="ja-JP" altLang="en-US" sz="1050" b="1" dirty="0">
                <a:solidFill>
                  <a:schemeClr val="bg1">
                    <a:lumMod val="95000"/>
                  </a:schemeClr>
                </a:solidFill>
                <a:effectLst>
                  <a:outerShdw blurRad="50800" dist="38100" dir="5400000" algn="t" rotWithShape="0">
                    <a:prstClr val="black">
                      <a:alpha val="40000"/>
                    </a:prstClr>
                  </a:outerShdw>
                </a:effectLst>
              </a:rPr>
              <a:t>錯視の</a:t>
            </a:r>
            <a:endParaRPr kumimoji="1" lang="en-US" altLang="ja-JP" sz="1050" b="1" dirty="0">
              <a:solidFill>
                <a:schemeClr val="bg1">
                  <a:lumMod val="95000"/>
                </a:schemeClr>
              </a:solidFill>
              <a:effectLst>
                <a:outerShdw blurRad="50800" dist="38100" dir="5400000" algn="t" rotWithShape="0">
                  <a:prstClr val="black">
                    <a:alpha val="40000"/>
                  </a:prstClr>
                </a:outerShdw>
              </a:effectLst>
            </a:endParaRPr>
          </a:p>
          <a:p>
            <a:pPr algn="ctr"/>
            <a:r>
              <a:rPr kumimoji="1" lang="ja-JP" altLang="en-US" sz="1050" b="1" dirty="0">
                <a:solidFill>
                  <a:schemeClr val="bg1">
                    <a:lumMod val="95000"/>
                  </a:schemeClr>
                </a:solidFill>
                <a:effectLst>
                  <a:outerShdw blurRad="50800" dist="38100" dir="5400000" algn="t" rotWithShape="0">
                    <a:prstClr val="black">
                      <a:alpha val="40000"/>
                    </a:prstClr>
                  </a:outerShdw>
                </a:effectLst>
              </a:rPr>
              <a:t>世界を</a:t>
            </a:r>
            <a:endParaRPr kumimoji="1" lang="en-US" altLang="ja-JP" sz="1050" b="1" dirty="0">
              <a:solidFill>
                <a:schemeClr val="bg1">
                  <a:lumMod val="95000"/>
                </a:schemeClr>
              </a:solidFill>
              <a:effectLst>
                <a:outerShdw blurRad="50800" dist="38100" dir="5400000" algn="t" rotWithShape="0">
                  <a:prstClr val="black">
                    <a:alpha val="40000"/>
                  </a:prstClr>
                </a:outerShdw>
              </a:effectLst>
            </a:endParaRPr>
          </a:p>
          <a:p>
            <a:pPr algn="ctr"/>
            <a:r>
              <a:rPr kumimoji="1" lang="ja-JP" altLang="en-US" sz="1050" b="1" dirty="0">
                <a:solidFill>
                  <a:schemeClr val="bg1">
                    <a:lumMod val="95000"/>
                  </a:schemeClr>
                </a:solidFill>
                <a:effectLst>
                  <a:outerShdw blurRad="50800" dist="38100" dir="5400000" algn="t" rotWithShape="0">
                    <a:prstClr val="black">
                      <a:alpha val="40000"/>
                    </a:prstClr>
                  </a:outerShdw>
                </a:effectLst>
              </a:rPr>
              <a:t>体験！</a:t>
            </a:r>
          </a:p>
        </p:txBody>
      </p:sp>
      <p:pic>
        <p:nvPicPr>
          <p:cNvPr id="12" name="図 11">
            <a:extLst>
              <a:ext uri="{FF2B5EF4-FFF2-40B4-BE49-F238E27FC236}">
                <a16:creationId xmlns:a16="http://schemas.microsoft.com/office/drawing/2014/main" id="{82C1CF9C-FB1E-422C-9102-C0301F9017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39152" y="4912888"/>
            <a:ext cx="1893684" cy="1262147"/>
          </a:xfrm>
          <a:prstGeom prst="rect">
            <a:avLst/>
          </a:prstGeom>
        </p:spPr>
      </p:pic>
      <p:pic>
        <p:nvPicPr>
          <p:cNvPr id="16" name="図 15">
            <a:extLst>
              <a:ext uri="{FF2B5EF4-FFF2-40B4-BE49-F238E27FC236}">
                <a16:creationId xmlns:a16="http://schemas.microsoft.com/office/drawing/2014/main" id="{A82483B3-FB54-4C8D-B1E2-542C71B81E5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939537" y="5438616"/>
            <a:ext cx="1807196" cy="1289216"/>
          </a:xfrm>
          <a:prstGeom prst="rect">
            <a:avLst/>
          </a:prstGeom>
        </p:spPr>
      </p:pic>
      <p:pic>
        <p:nvPicPr>
          <p:cNvPr id="19" name="図 18">
            <a:extLst>
              <a:ext uri="{FF2B5EF4-FFF2-40B4-BE49-F238E27FC236}">
                <a16:creationId xmlns:a16="http://schemas.microsoft.com/office/drawing/2014/main" id="{D6230E27-13A2-4775-8DE0-0234AA8577E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822790" y="5087144"/>
            <a:ext cx="1195325" cy="1639670"/>
          </a:xfrm>
          <a:prstGeom prst="rect">
            <a:avLst/>
          </a:prstGeom>
        </p:spPr>
      </p:pic>
    </p:spTree>
    <p:extLst>
      <p:ext uri="{BB962C8B-B14F-4D97-AF65-F5344CB8AC3E}">
        <p14:creationId xmlns:p14="http://schemas.microsoft.com/office/powerpoint/2010/main" val="2159524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alpha val="25000"/>
          </a:srgbClr>
        </a:solidFill>
        <a:effectLst/>
      </p:bgPr>
    </p:bg>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75855BF7-101E-4A0A-885F-1D77D9653AC9}"/>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28AED15D-F3D5-442D-8A97-F79DBEDD3E90}"/>
              </a:ext>
            </a:extLst>
          </p:cNvPr>
          <p:cNvSpPr/>
          <p:nvPr/>
        </p:nvSpPr>
        <p:spPr>
          <a:xfrm>
            <a:off x="239152" y="295275"/>
            <a:ext cx="9957223"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0AEEA4DF-6E85-43C3-A79D-9C9D7F53C2E9}"/>
              </a:ext>
            </a:extLst>
          </p:cNvPr>
          <p:cNvSpPr/>
          <p:nvPr/>
        </p:nvSpPr>
        <p:spPr>
          <a:xfrm>
            <a:off x="10216336" y="13591"/>
            <a:ext cx="396000" cy="124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AA657C57-2F64-4D93-927D-030C4A466E4B}"/>
              </a:ext>
            </a:extLst>
          </p:cNvPr>
          <p:cNvSpPr/>
          <p:nvPr/>
        </p:nvSpPr>
        <p:spPr>
          <a:xfrm>
            <a:off x="102269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C3A2EFD0-E49D-4E33-9584-D96792A1B649}"/>
              </a:ext>
            </a:extLst>
          </p:cNvPr>
          <p:cNvSpPr/>
          <p:nvPr/>
        </p:nvSpPr>
        <p:spPr>
          <a:xfrm>
            <a:off x="102278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5C6A96BE-6356-40D5-850C-562395282251}"/>
              </a:ext>
            </a:extLst>
          </p:cNvPr>
          <p:cNvSpPr/>
          <p:nvPr/>
        </p:nvSpPr>
        <p:spPr>
          <a:xfrm>
            <a:off x="102278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5D2B2717-BB55-40B1-94C1-5C265C78C1E0}"/>
              </a:ext>
            </a:extLst>
          </p:cNvPr>
          <p:cNvSpPr/>
          <p:nvPr/>
        </p:nvSpPr>
        <p:spPr>
          <a:xfrm>
            <a:off x="102278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87C83586-B978-4A36-8F4D-8FC90555C615}"/>
              </a:ext>
            </a:extLst>
          </p:cNvPr>
          <p:cNvSpPr/>
          <p:nvPr/>
        </p:nvSpPr>
        <p:spPr>
          <a:xfrm>
            <a:off x="102278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589D9280-C9B4-476F-8DB6-01EB5879F762}"/>
              </a:ext>
            </a:extLst>
          </p:cNvPr>
          <p:cNvSpPr/>
          <p:nvPr/>
        </p:nvSpPr>
        <p:spPr>
          <a:xfrm>
            <a:off x="10227835" y="2090056"/>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7CD80F53-A889-49E4-9C4E-2C9F4B1E2421}"/>
              </a:ext>
            </a:extLst>
          </p:cNvPr>
          <p:cNvSpPr txBox="1"/>
          <p:nvPr/>
        </p:nvSpPr>
        <p:spPr>
          <a:xfrm>
            <a:off x="102710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64" name="テキスト ボックス 63">
            <a:extLst>
              <a:ext uri="{FF2B5EF4-FFF2-40B4-BE49-F238E27FC236}">
                <a16:creationId xmlns:a16="http://schemas.microsoft.com/office/drawing/2014/main" id="{6C613324-2C43-4F73-A72D-871CC1F80588}"/>
              </a:ext>
            </a:extLst>
          </p:cNvPr>
          <p:cNvSpPr txBox="1"/>
          <p:nvPr/>
        </p:nvSpPr>
        <p:spPr>
          <a:xfrm>
            <a:off x="102680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65" name="テキスト ボックス 64">
            <a:extLst>
              <a:ext uri="{FF2B5EF4-FFF2-40B4-BE49-F238E27FC236}">
                <a16:creationId xmlns:a16="http://schemas.microsoft.com/office/drawing/2014/main" id="{8DF74BB1-1BD5-4985-9275-CA3048125B9F}"/>
              </a:ext>
            </a:extLst>
          </p:cNvPr>
          <p:cNvSpPr txBox="1"/>
          <p:nvPr/>
        </p:nvSpPr>
        <p:spPr>
          <a:xfrm>
            <a:off x="102621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66" name="テキスト ボックス 65">
            <a:extLst>
              <a:ext uri="{FF2B5EF4-FFF2-40B4-BE49-F238E27FC236}">
                <a16:creationId xmlns:a16="http://schemas.microsoft.com/office/drawing/2014/main" id="{28BE229D-47AE-4C57-BD45-E8465CD3C0C4}"/>
              </a:ext>
            </a:extLst>
          </p:cNvPr>
          <p:cNvSpPr txBox="1"/>
          <p:nvPr/>
        </p:nvSpPr>
        <p:spPr>
          <a:xfrm>
            <a:off x="102680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67" name="テキスト ボックス 66">
            <a:extLst>
              <a:ext uri="{FF2B5EF4-FFF2-40B4-BE49-F238E27FC236}">
                <a16:creationId xmlns:a16="http://schemas.microsoft.com/office/drawing/2014/main" id="{FEB4BD14-2E18-4548-928A-BB63E5726DA2}"/>
              </a:ext>
            </a:extLst>
          </p:cNvPr>
          <p:cNvSpPr txBox="1"/>
          <p:nvPr/>
        </p:nvSpPr>
        <p:spPr>
          <a:xfrm>
            <a:off x="102710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68" name="テキスト ボックス 67">
            <a:extLst>
              <a:ext uri="{FF2B5EF4-FFF2-40B4-BE49-F238E27FC236}">
                <a16:creationId xmlns:a16="http://schemas.microsoft.com/office/drawing/2014/main" id="{55D1CC1C-1878-4021-AED8-2B21DFA7017B}"/>
              </a:ext>
            </a:extLst>
          </p:cNvPr>
          <p:cNvSpPr txBox="1"/>
          <p:nvPr/>
        </p:nvSpPr>
        <p:spPr>
          <a:xfrm>
            <a:off x="102621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69" name="正方形/長方形 68">
            <a:extLst>
              <a:ext uri="{FF2B5EF4-FFF2-40B4-BE49-F238E27FC236}">
                <a16:creationId xmlns:a16="http://schemas.microsoft.com/office/drawing/2014/main" id="{E861FF9B-7E42-481A-91D6-DBBA661E23A1}"/>
              </a:ext>
            </a:extLst>
          </p:cNvPr>
          <p:cNvSpPr/>
          <p:nvPr/>
        </p:nvSpPr>
        <p:spPr>
          <a:xfrm>
            <a:off x="10227835" y="1047177"/>
            <a:ext cx="450000" cy="1044000"/>
          </a:xfrm>
          <a:prstGeom prst="rect">
            <a:avLst/>
          </a:prstGeom>
          <a:solidFill>
            <a:srgbClr val="00B0F0"/>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225FF571-9463-4AE8-B9AA-BBF132966997}"/>
              </a:ext>
            </a:extLst>
          </p:cNvPr>
          <p:cNvSpPr txBox="1"/>
          <p:nvPr/>
        </p:nvSpPr>
        <p:spPr>
          <a:xfrm>
            <a:off x="10264517" y="1394770"/>
            <a:ext cx="338554" cy="348813"/>
          </a:xfrm>
          <a:prstGeom prst="rect">
            <a:avLst/>
          </a:prstGeom>
          <a:noFill/>
        </p:spPr>
        <p:txBody>
          <a:bodyPr vert="eaVert" wrap="non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grpSp>
        <p:nvGrpSpPr>
          <p:cNvPr id="3" name="グループ化 2">
            <a:extLst>
              <a:ext uri="{FF2B5EF4-FFF2-40B4-BE49-F238E27FC236}">
                <a16:creationId xmlns:a16="http://schemas.microsoft.com/office/drawing/2014/main" id="{6CE0E042-CA72-4D42-B52A-48C567B506F1}"/>
              </a:ext>
            </a:extLst>
          </p:cNvPr>
          <p:cNvGrpSpPr/>
          <p:nvPr/>
        </p:nvGrpSpPr>
        <p:grpSpPr>
          <a:xfrm>
            <a:off x="470682" y="275348"/>
            <a:ext cx="4568136" cy="6205686"/>
            <a:chOff x="460123" y="320686"/>
            <a:chExt cx="4568136" cy="6205686"/>
          </a:xfrm>
        </p:grpSpPr>
        <p:pic>
          <p:nvPicPr>
            <p:cNvPr id="6" name="図 5" descr="寺院の建物&#10;&#10;低い精度で自動的に生成された説明">
              <a:extLst>
                <a:ext uri="{FF2B5EF4-FFF2-40B4-BE49-F238E27FC236}">
                  <a16:creationId xmlns:a16="http://schemas.microsoft.com/office/drawing/2014/main" id="{E4368455-3B87-482B-8BD8-90BEEA02A7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584" y="1694590"/>
              <a:ext cx="4309480" cy="2871770"/>
            </a:xfrm>
            <a:prstGeom prst="rect">
              <a:avLst/>
            </a:prstGeom>
            <a:effectLst>
              <a:outerShdw blurRad="50800" dist="38100" dir="5400000" algn="t" rotWithShape="0">
                <a:prstClr val="black">
                  <a:alpha val="40000"/>
                </a:prstClr>
              </a:outerShdw>
            </a:effectLst>
          </p:spPr>
        </p:pic>
        <p:sp>
          <p:nvSpPr>
            <p:cNvPr id="98" name="テキスト ボックス 97">
              <a:extLst>
                <a:ext uri="{FF2B5EF4-FFF2-40B4-BE49-F238E27FC236}">
                  <a16:creationId xmlns:a16="http://schemas.microsoft.com/office/drawing/2014/main" id="{0F660D68-6D4D-4703-A672-6E50E5742F91}"/>
                </a:ext>
              </a:extLst>
            </p:cNvPr>
            <p:cNvSpPr txBox="1"/>
            <p:nvPr/>
          </p:nvSpPr>
          <p:spPr>
            <a:xfrm>
              <a:off x="474577" y="6126262"/>
              <a:ext cx="2839583" cy="400110"/>
            </a:xfrm>
            <a:prstGeom prst="rect">
              <a:avLst/>
            </a:prstGeom>
            <a:noFill/>
          </p:spPr>
          <p:txBody>
            <a:bodyPr wrap="square">
              <a:spAutoFit/>
            </a:bodyPr>
            <a:lstStyle/>
            <a:p>
              <a:r>
                <a:rPr lang="en-US" altLang="ja-JP" sz="1000" dirty="0">
                  <a:latin typeface="メイリオ" panose="020B0604030504040204" pitchFamily="50" charset="-128"/>
                  <a:ea typeface="メイリオ" panose="020B0604030504040204" pitchFamily="50" charset="-128"/>
                </a:rPr>
                <a:t>TEL</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045-226-2636		</a:t>
              </a:r>
            </a:p>
            <a:p>
              <a:r>
                <a:rPr lang="ja-JP" altLang="en-US" sz="1000" dirty="0">
                  <a:latin typeface="メイリオ" panose="020B0604030504040204" pitchFamily="50" charset="-128"/>
                  <a:ea typeface="メイリオ" panose="020B0604030504040204" pitchFamily="50" charset="-128"/>
                </a:rPr>
                <a:t>住所：横浜市中区山下町</a:t>
              </a:r>
              <a:r>
                <a:rPr lang="en-US" altLang="ja-JP" sz="1000" dirty="0">
                  <a:latin typeface="メイリオ" panose="020B0604030504040204" pitchFamily="50" charset="-128"/>
                  <a:ea typeface="メイリオ" panose="020B0604030504040204" pitchFamily="50" charset="-128"/>
                </a:rPr>
                <a:t>140 	</a:t>
              </a:r>
            </a:p>
          </p:txBody>
        </p:sp>
        <p:sp>
          <p:nvSpPr>
            <p:cNvPr id="102" name="テキスト ボックス 101">
              <a:extLst>
                <a:ext uri="{FF2B5EF4-FFF2-40B4-BE49-F238E27FC236}">
                  <a16:creationId xmlns:a16="http://schemas.microsoft.com/office/drawing/2014/main" id="{EB881C77-6A22-47FD-9B24-FAED9EEF09A3}"/>
                </a:ext>
              </a:extLst>
            </p:cNvPr>
            <p:cNvSpPr txBox="1"/>
            <p:nvPr/>
          </p:nvSpPr>
          <p:spPr>
            <a:xfrm>
              <a:off x="474577" y="4731785"/>
              <a:ext cx="4553681" cy="692497"/>
            </a:xfrm>
            <a:prstGeom prst="rect">
              <a:avLst/>
            </a:prstGeom>
            <a:noFill/>
          </p:spPr>
          <p:txBody>
            <a:bodyPr wrap="square">
              <a:spAutoFit/>
            </a:bodyPr>
            <a:lstStyle/>
            <a:p>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三国志の武将、関羽を主神にお祀りする廟です。</a:t>
              </a:r>
              <a:endPar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商売繁盛の神様として崇められている実在の人物。</a:t>
              </a:r>
              <a:endPar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現在の廟は</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1990</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年建設され</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4</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代目。</a:t>
              </a:r>
            </a:p>
          </p:txBody>
        </p:sp>
        <p:sp>
          <p:nvSpPr>
            <p:cNvPr id="53" name="テキスト ボックス 52">
              <a:extLst>
                <a:ext uri="{FF2B5EF4-FFF2-40B4-BE49-F238E27FC236}">
                  <a16:creationId xmlns:a16="http://schemas.microsoft.com/office/drawing/2014/main" id="{B80CC3BA-9A50-48F5-A97E-592A6E12F6B2}"/>
                </a:ext>
              </a:extLst>
            </p:cNvPr>
            <p:cNvSpPr txBox="1"/>
            <p:nvPr/>
          </p:nvSpPr>
          <p:spPr>
            <a:xfrm>
              <a:off x="479173" y="5481375"/>
              <a:ext cx="2388302" cy="461665"/>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開館時間	</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00</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19</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00</a:t>
              </a:r>
              <a:endParaRPr lang="ja-JP" altLang="en-US"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休館日	年中無休</a:t>
              </a:r>
            </a:p>
          </p:txBody>
        </p:sp>
        <p:grpSp>
          <p:nvGrpSpPr>
            <p:cNvPr id="84" name="グループ化 83">
              <a:extLst>
                <a:ext uri="{FF2B5EF4-FFF2-40B4-BE49-F238E27FC236}">
                  <a16:creationId xmlns:a16="http://schemas.microsoft.com/office/drawing/2014/main" id="{50A0ED85-1FBB-4359-8818-6BCE31B6CCD1}"/>
                </a:ext>
              </a:extLst>
            </p:cNvPr>
            <p:cNvGrpSpPr/>
            <p:nvPr/>
          </p:nvGrpSpPr>
          <p:grpSpPr>
            <a:xfrm>
              <a:off x="2425945" y="320686"/>
              <a:ext cx="2602314" cy="981451"/>
              <a:chOff x="2909658" y="478397"/>
              <a:chExt cx="2602314" cy="981451"/>
            </a:xfrm>
          </p:grpSpPr>
          <p:sp>
            <p:nvSpPr>
              <p:cNvPr id="89" name="楕円 88">
                <a:extLst>
                  <a:ext uri="{FF2B5EF4-FFF2-40B4-BE49-F238E27FC236}">
                    <a16:creationId xmlns:a16="http://schemas.microsoft.com/office/drawing/2014/main" id="{AB6907CD-EDC2-4507-AD08-675C482DD720}"/>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a:extLst>
                  <a:ext uri="{FF2B5EF4-FFF2-40B4-BE49-F238E27FC236}">
                    <a16:creationId xmlns:a16="http://schemas.microsoft.com/office/drawing/2014/main" id="{B6C88277-4BA2-4469-BEB9-A237DCFE3BB9}"/>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a:extLst>
                  <a:ext uri="{FF2B5EF4-FFF2-40B4-BE49-F238E27FC236}">
                    <a16:creationId xmlns:a16="http://schemas.microsoft.com/office/drawing/2014/main" id="{F071BB5F-8BB5-46B0-BCF0-4EFB86A860DB}"/>
                  </a:ext>
                </a:extLst>
              </p:cNvPr>
              <p:cNvGrpSpPr/>
              <p:nvPr/>
            </p:nvGrpSpPr>
            <p:grpSpPr>
              <a:xfrm>
                <a:off x="2981173" y="478397"/>
                <a:ext cx="2530799" cy="914400"/>
                <a:chOff x="441001" y="231405"/>
                <a:chExt cx="2530799" cy="914400"/>
              </a:xfrm>
            </p:grpSpPr>
            <p:sp>
              <p:nvSpPr>
                <p:cNvPr id="94" name="楕円 93">
                  <a:extLst>
                    <a:ext uri="{FF2B5EF4-FFF2-40B4-BE49-F238E27FC236}">
                      <a16:creationId xmlns:a16="http://schemas.microsoft.com/office/drawing/2014/main" id="{E16399AD-093A-490A-AC12-C6E2114D7A8F}"/>
                    </a:ext>
                  </a:extLst>
                </p:cNvPr>
                <p:cNvSpPr/>
                <p:nvPr/>
              </p:nvSpPr>
              <p:spPr>
                <a:xfrm>
                  <a:off x="441001" y="231405"/>
                  <a:ext cx="914400" cy="9144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a:extLst>
                    <a:ext uri="{FF2B5EF4-FFF2-40B4-BE49-F238E27FC236}">
                      <a16:creationId xmlns:a16="http://schemas.microsoft.com/office/drawing/2014/main" id="{453F7FFD-E648-40C9-A2D7-75EDE09576D9}"/>
                    </a:ext>
                  </a:extLst>
                </p:cNvPr>
                <p:cNvSpPr/>
                <p:nvPr/>
              </p:nvSpPr>
              <p:spPr>
                <a:xfrm>
                  <a:off x="2378601" y="276529"/>
                  <a:ext cx="593199" cy="594056"/>
                </a:xfrm>
                <a:prstGeom prst="ellipse">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楕円 95">
                  <a:extLst>
                    <a:ext uri="{FF2B5EF4-FFF2-40B4-BE49-F238E27FC236}">
                      <a16:creationId xmlns:a16="http://schemas.microsoft.com/office/drawing/2014/main" id="{90752915-4CF5-46E7-BFCB-4B798D40674A}"/>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楕円 91">
                <a:extLst>
                  <a:ext uri="{FF2B5EF4-FFF2-40B4-BE49-F238E27FC236}">
                    <a16:creationId xmlns:a16="http://schemas.microsoft.com/office/drawing/2014/main" id="{6414A7A6-81E4-49DE-BF9A-77C8FCB83F57}"/>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0024CA35-8126-49CE-BADF-953500CC83F1}"/>
                  </a:ext>
                </a:extLst>
              </p:cNvPr>
              <p:cNvSpPr/>
              <p:nvPr/>
            </p:nvSpPr>
            <p:spPr>
              <a:xfrm>
                <a:off x="3778075" y="974389"/>
                <a:ext cx="480331" cy="474591"/>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a:extLst>
                <a:ext uri="{FF2B5EF4-FFF2-40B4-BE49-F238E27FC236}">
                  <a16:creationId xmlns:a16="http://schemas.microsoft.com/office/drawing/2014/main" id="{148D4D5C-FF37-4BDE-9CFE-6FCA584CC59F}"/>
                </a:ext>
              </a:extLst>
            </p:cNvPr>
            <p:cNvGrpSpPr/>
            <p:nvPr/>
          </p:nvGrpSpPr>
          <p:grpSpPr>
            <a:xfrm>
              <a:off x="460123" y="1055855"/>
              <a:ext cx="4431600" cy="628772"/>
              <a:chOff x="571257" y="842683"/>
              <a:chExt cx="5136484" cy="935566"/>
            </a:xfrm>
            <a:solidFill>
              <a:srgbClr val="00B0F0"/>
            </a:solidFill>
            <a:effectLst>
              <a:outerShdw blurRad="50800" dist="38100" dir="5400000" algn="t" rotWithShape="0">
                <a:prstClr val="black">
                  <a:alpha val="40000"/>
                </a:prstClr>
              </a:outerShdw>
            </a:effectLst>
          </p:grpSpPr>
          <p:sp>
            <p:nvSpPr>
              <p:cNvPr id="78" name="四角形: 角を丸くする 77">
                <a:extLst>
                  <a:ext uri="{FF2B5EF4-FFF2-40B4-BE49-F238E27FC236}">
                    <a16:creationId xmlns:a16="http://schemas.microsoft.com/office/drawing/2014/main" id="{46D988BB-E8A8-4249-825E-74FACB86D5CD}"/>
                  </a:ext>
                </a:extLst>
              </p:cNvPr>
              <p:cNvSpPr/>
              <p:nvPr/>
            </p:nvSpPr>
            <p:spPr>
              <a:xfrm>
                <a:off x="571257" y="842683"/>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9" name="テキスト ボックス 78">
                <a:extLst>
                  <a:ext uri="{FF2B5EF4-FFF2-40B4-BE49-F238E27FC236}">
                    <a16:creationId xmlns:a16="http://schemas.microsoft.com/office/drawing/2014/main" id="{0F32688E-7B52-4023-B676-0D6FAF26C975}"/>
                  </a:ext>
                </a:extLst>
              </p:cNvPr>
              <p:cNvSpPr txBox="1"/>
              <p:nvPr/>
            </p:nvSpPr>
            <p:spPr>
              <a:xfrm>
                <a:off x="1316668" y="922867"/>
                <a:ext cx="3679766" cy="855382"/>
              </a:xfrm>
              <a:prstGeom prst="rect">
                <a:avLst/>
              </a:prstGeom>
              <a:noFill/>
            </p:spPr>
            <p:txBody>
              <a:bodyPr wrap="square">
                <a:spAutoFit/>
              </a:bodyPr>
              <a:lstStyle/>
              <a:p>
                <a:pPr algn="ctr"/>
                <a:r>
                  <a:rPr kumimoji="1" lang="ja-JP" altLang="en-US"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横濵關帝廟</a:t>
                </a:r>
                <a:endParaRPr kumimoji="1" lang="en-US" altLang="ja-JP"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ja-JP" altLang="en-US" sz="105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（よこはまかんていびょう）</a:t>
                </a:r>
              </a:p>
            </p:txBody>
          </p:sp>
        </p:grpSp>
        <p:sp>
          <p:nvSpPr>
            <p:cNvPr id="97" name="テキスト ボックス 96">
              <a:extLst>
                <a:ext uri="{FF2B5EF4-FFF2-40B4-BE49-F238E27FC236}">
                  <a16:creationId xmlns:a16="http://schemas.microsoft.com/office/drawing/2014/main" id="{B137240B-2535-4193-8666-ED1819DF2DEA}"/>
                </a:ext>
              </a:extLst>
            </p:cNvPr>
            <p:cNvSpPr txBox="1"/>
            <p:nvPr/>
          </p:nvSpPr>
          <p:spPr>
            <a:xfrm>
              <a:off x="1745769" y="655090"/>
              <a:ext cx="3191995" cy="253916"/>
            </a:xfrm>
            <a:prstGeom prst="rect">
              <a:avLst/>
            </a:prstGeom>
            <a:noFill/>
          </p:spPr>
          <p:txBody>
            <a:bodyPr wrap="square">
              <a:spAutoFit/>
            </a:bodyPr>
            <a:lstStyle/>
            <a:p>
              <a:pPr algn="r"/>
              <a:r>
                <a:rPr lang="ja-JP" altLang="en-US" sz="1050" dirty="0">
                  <a:ln w="3175">
                    <a:solidFill>
                      <a:srgbClr val="C00000"/>
                    </a:solidFill>
                  </a:ln>
                  <a:solidFill>
                    <a:srgbClr val="FF000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關帝廟、中国人にとって心の拠り所</a:t>
              </a:r>
            </a:p>
          </p:txBody>
        </p:sp>
        <p:sp>
          <p:nvSpPr>
            <p:cNvPr id="105" name="四角形: 角を丸くする 104">
              <a:extLst>
                <a:ext uri="{FF2B5EF4-FFF2-40B4-BE49-F238E27FC236}">
                  <a16:creationId xmlns:a16="http://schemas.microsoft.com/office/drawing/2014/main" id="{BF140220-3A3E-495D-B684-7EA66E0585EC}"/>
                </a:ext>
              </a:extLst>
            </p:cNvPr>
            <p:cNvSpPr/>
            <p:nvPr/>
          </p:nvSpPr>
          <p:spPr>
            <a:xfrm>
              <a:off x="4021088" y="1330541"/>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F4EDB332-179E-407E-B2CF-3C661B2D9070}"/>
                </a:ext>
              </a:extLst>
            </p:cNvPr>
            <p:cNvSpPr txBox="1"/>
            <p:nvPr/>
          </p:nvSpPr>
          <p:spPr>
            <a:xfrm>
              <a:off x="4172059" y="1321709"/>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無料</a:t>
              </a:r>
            </a:p>
          </p:txBody>
        </p:sp>
      </p:grpSp>
      <p:grpSp>
        <p:nvGrpSpPr>
          <p:cNvPr id="5" name="グループ化 4">
            <a:extLst>
              <a:ext uri="{FF2B5EF4-FFF2-40B4-BE49-F238E27FC236}">
                <a16:creationId xmlns:a16="http://schemas.microsoft.com/office/drawing/2014/main" id="{12C3C6F9-C1CC-4C65-900E-FD3C23D1664B}"/>
              </a:ext>
            </a:extLst>
          </p:cNvPr>
          <p:cNvGrpSpPr/>
          <p:nvPr/>
        </p:nvGrpSpPr>
        <p:grpSpPr>
          <a:xfrm>
            <a:off x="5371154" y="329997"/>
            <a:ext cx="4630704" cy="6412857"/>
            <a:chOff x="5251564" y="362174"/>
            <a:chExt cx="4630704" cy="6412857"/>
          </a:xfrm>
        </p:grpSpPr>
        <p:pic>
          <p:nvPicPr>
            <p:cNvPr id="4" name="図 3" descr="建物の前を歩く人々&#10;&#10;低い精度で自動的に生成された説明">
              <a:extLst>
                <a:ext uri="{FF2B5EF4-FFF2-40B4-BE49-F238E27FC236}">
                  <a16:creationId xmlns:a16="http://schemas.microsoft.com/office/drawing/2014/main" id="{5FEB9ED1-EAFB-41A5-A3EA-DCBFB0806F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40298" y="1687165"/>
              <a:ext cx="4301373" cy="2842956"/>
            </a:xfrm>
            <a:prstGeom prst="rect">
              <a:avLst/>
            </a:prstGeom>
            <a:effectLst>
              <a:outerShdw blurRad="50800" dist="38100" dir="5400000" algn="t" rotWithShape="0">
                <a:prstClr val="black">
                  <a:alpha val="40000"/>
                </a:prstClr>
              </a:outerShdw>
            </a:effectLst>
          </p:spPr>
        </p:pic>
        <p:sp>
          <p:nvSpPr>
            <p:cNvPr id="99" name="テキスト ボックス 98">
              <a:extLst>
                <a:ext uri="{FF2B5EF4-FFF2-40B4-BE49-F238E27FC236}">
                  <a16:creationId xmlns:a16="http://schemas.microsoft.com/office/drawing/2014/main" id="{40CE679A-1086-40AF-BF36-9D510E5F83B4}"/>
                </a:ext>
              </a:extLst>
            </p:cNvPr>
            <p:cNvSpPr txBox="1"/>
            <p:nvPr/>
          </p:nvSpPr>
          <p:spPr>
            <a:xfrm>
              <a:off x="5533615" y="6384768"/>
              <a:ext cx="3755454" cy="369332"/>
            </a:xfrm>
            <a:prstGeom prst="rect">
              <a:avLst/>
            </a:prstGeom>
            <a:noFill/>
          </p:spPr>
          <p:txBody>
            <a:bodyPr wrap="square">
              <a:spAutoFit/>
            </a:bodyPr>
            <a:lstStyle/>
            <a:p>
              <a:r>
                <a:rPr lang="en-US" altLang="ja-JP" sz="900" dirty="0"/>
                <a:t>	</a:t>
              </a:r>
              <a:r>
                <a:rPr lang="en-US" altLang="ja-JP" dirty="0"/>
                <a:t>	</a:t>
              </a:r>
              <a:endParaRPr lang="ja-JP" altLang="en-US" dirty="0"/>
            </a:p>
          </p:txBody>
        </p:sp>
        <p:sp>
          <p:nvSpPr>
            <p:cNvPr id="100" name="テキスト ボックス 99">
              <a:extLst>
                <a:ext uri="{FF2B5EF4-FFF2-40B4-BE49-F238E27FC236}">
                  <a16:creationId xmlns:a16="http://schemas.microsoft.com/office/drawing/2014/main" id="{E62C6FB9-B34C-4138-A7B6-07660CBB56A0}"/>
                </a:ext>
              </a:extLst>
            </p:cNvPr>
            <p:cNvSpPr txBox="1"/>
            <p:nvPr/>
          </p:nvSpPr>
          <p:spPr>
            <a:xfrm>
              <a:off x="5361775" y="4740785"/>
              <a:ext cx="4431600" cy="1492716"/>
            </a:xfrm>
            <a:prstGeom prst="rect">
              <a:avLst/>
            </a:prstGeom>
            <a:noFill/>
          </p:spPr>
          <p:txBody>
            <a:bodyPr wrap="square">
              <a:spAutoFit/>
            </a:bodyPr>
            <a:lstStyle/>
            <a:p>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航海安全、無病息災にご利益ある道教の女神「媽祖」様をお祀りしています。媽祖様は</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1000</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年前に北宋に実在した女性です。</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28</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才の</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9</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月</a:t>
              </a:r>
              <a:r>
                <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9</a:t>
              </a:r>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日修行を終え天に召された後も、人々を救助する姿が見られたので、人々は廟を建て護国救民の神様として祀るようになりました。</a:t>
              </a:r>
              <a:endParaRPr lang="en-US" altLang="ja-JP"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媽祖様のほかにも、縁結び、学問、子宝、安産の神様を祀っています。</a:t>
              </a:r>
            </a:p>
          </p:txBody>
        </p:sp>
        <p:grpSp>
          <p:nvGrpSpPr>
            <p:cNvPr id="71" name="グループ化 70">
              <a:extLst>
                <a:ext uri="{FF2B5EF4-FFF2-40B4-BE49-F238E27FC236}">
                  <a16:creationId xmlns:a16="http://schemas.microsoft.com/office/drawing/2014/main" id="{1E8FD87F-3567-4706-AE15-0B2633A8BCA1}"/>
                </a:ext>
              </a:extLst>
            </p:cNvPr>
            <p:cNvGrpSpPr/>
            <p:nvPr/>
          </p:nvGrpSpPr>
          <p:grpSpPr>
            <a:xfrm>
              <a:off x="7279954" y="362174"/>
              <a:ext cx="2602314" cy="981451"/>
              <a:chOff x="2909658" y="478397"/>
              <a:chExt cx="2602314" cy="981451"/>
            </a:xfrm>
          </p:grpSpPr>
          <p:sp>
            <p:nvSpPr>
              <p:cNvPr id="73" name="楕円 72">
                <a:extLst>
                  <a:ext uri="{FF2B5EF4-FFF2-40B4-BE49-F238E27FC236}">
                    <a16:creationId xmlns:a16="http://schemas.microsoft.com/office/drawing/2014/main" id="{26995C7F-1133-455A-967A-D504260F6647}"/>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F76D7A92-792E-4612-A4ED-D8453712EBCE}"/>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グループ化 74">
                <a:extLst>
                  <a:ext uri="{FF2B5EF4-FFF2-40B4-BE49-F238E27FC236}">
                    <a16:creationId xmlns:a16="http://schemas.microsoft.com/office/drawing/2014/main" id="{3BEF7BAB-96F8-47E8-974B-D1956E7E70DA}"/>
                  </a:ext>
                </a:extLst>
              </p:cNvPr>
              <p:cNvGrpSpPr/>
              <p:nvPr/>
            </p:nvGrpSpPr>
            <p:grpSpPr>
              <a:xfrm>
                <a:off x="2981173" y="478397"/>
                <a:ext cx="2530799" cy="914400"/>
                <a:chOff x="441001" y="231405"/>
                <a:chExt cx="2530799" cy="914400"/>
              </a:xfrm>
            </p:grpSpPr>
            <p:sp>
              <p:nvSpPr>
                <p:cNvPr id="81" name="楕円 80">
                  <a:extLst>
                    <a:ext uri="{FF2B5EF4-FFF2-40B4-BE49-F238E27FC236}">
                      <a16:creationId xmlns:a16="http://schemas.microsoft.com/office/drawing/2014/main" id="{D61AD99B-9A0B-4A54-85FC-45AF4C8AB1C6}"/>
                    </a:ext>
                  </a:extLst>
                </p:cNvPr>
                <p:cNvSpPr/>
                <p:nvPr/>
              </p:nvSpPr>
              <p:spPr>
                <a:xfrm>
                  <a:off x="441001" y="231405"/>
                  <a:ext cx="914400" cy="914400"/>
                </a:xfrm>
                <a:prstGeom prst="ellips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9468AC24-DAEF-4E1D-9213-AB9BC086156B}"/>
                    </a:ext>
                  </a:extLst>
                </p:cNvPr>
                <p:cNvSpPr/>
                <p:nvPr/>
              </p:nvSpPr>
              <p:spPr>
                <a:xfrm>
                  <a:off x="2378601" y="276529"/>
                  <a:ext cx="593199" cy="594056"/>
                </a:xfrm>
                <a:prstGeom prst="ellipse">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E38716CC-4A29-40E0-B511-8CC8D8EBC720}"/>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6" name="楕円 75">
                <a:extLst>
                  <a:ext uri="{FF2B5EF4-FFF2-40B4-BE49-F238E27FC236}">
                    <a16:creationId xmlns:a16="http://schemas.microsoft.com/office/drawing/2014/main" id="{BA2FBFCB-376A-4D99-8B21-9F779DCBE276}"/>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6E9B9465-1EAE-4906-89E0-91A1B1355AE5}"/>
                  </a:ext>
                </a:extLst>
              </p:cNvPr>
              <p:cNvSpPr/>
              <p:nvPr/>
            </p:nvSpPr>
            <p:spPr>
              <a:xfrm>
                <a:off x="3778075" y="974389"/>
                <a:ext cx="480331" cy="474591"/>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a:extLst>
                <a:ext uri="{FF2B5EF4-FFF2-40B4-BE49-F238E27FC236}">
                  <a16:creationId xmlns:a16="http://schemas.microsoft.com/office/drawing/2014/main" id="{B306BFD4-E179-44C8-B719-9C04807C8A51}"/>
                </a:ext>
              </a:extLst>
            </p:cNvPr>
            <p:cNvGrpSpPr/>
            <p:nvPr/>
          </p:nvGrpSpPr>
          <p:grpSpPr>
            <a:xfrm>
              <a:off x="5251564" y="1043849"/>
              <a:ext cx="4431600" cy="616821"/>
              <a:chOff x="571257" y="842683"/>
              <a:chExt cx="4668164" cy="898744"/>
            </a:xfrm>
            <a:solidFill>
              <a:srgbClr val="00B0F0"/>
            </a:solidFill>
            <a:effectLst>
              <a:outerShdw blurRad="50800" dist="38100" dir="5400000" algn="t" rotWithShape="0">
                <a:prstClr val="black">
                  <a:alpha val="40000"/>
                </a:prstClr>
              </a:outerShdw>
            </a:effectLst>
          </p:grpSpPr>
          <p:sp>
            <p:nvSpPr>
              <p:cNvPr id="86" name="四角形: 角を丸くする 85">
                <a:extLst>
                  <a:ext uri="{FF2B5EF4-FFF2-40B4-BE49-F238E27FC236}">
                    <a16:creationId xmlns:a16="http://schemas.microsoft.com/office/drawing/2014/main" id="{E01FFE7D-1352-4F00-AFD5-EF160266931B}"/>
                  </a:ext>
                </a:extLst>
              </p:cNvPr>
              <p:cNvSpPr/>
              <p:nvPr/>
            </p:nvSpPr>
            <p:spPr>
              <a:xfrm>
                <a:off x="571257" y="842683"/>
                <a:ext cx="466816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87" name="テキスト ボックス 86">
                <a:extLst>
                  <a:ext uri="{FF2B5EF4-FFF2-40B4-BE49-F238E27FC236}">
                    <a16:creationId xmlns:a16="http://schemas.microsoft.com/office/drawing/2014/main" id="{B0D85EE9-B2FD-4113-979B-66FD1752899B}"/>
                  </a:ext>
                </a:extLst>
              </p:cNvPr>
              <p:cNvSpPr txBox="1"/>
              <p:nvPr/>
            </p:nvSpPr>
            <p:spPr>
              <a:xfrm>
                <a:off x="1090336" y="923009"/>
                <a:ext cx="3679767" cy="818418"/>
              </a:xfrm>
              <a:prstGeom prst="rect">
                <a:avLst/>
              </a:prstGeom>
              <a:noFill/>
            </p:spPr>
            <p:txBody>
              <a:bodyPr wrap="square">
                <a:spAutoFit/>
              </a:bodyPr>
              <a:lstStyle/>
              <a:p>
                <a:pPr algn="ctr"/>
                <a:r>
                  <a:rPr kumimoji="1" lang="ja-JP" altLang="en-US"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横濱媽祖廟</a:t>
                </a:r>
                <a:endParaRPr kumimoji="1" lang="en-US" altLang="ja-JP"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ja-JP" altLang="en-US" sz="105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（よこはままそびょう）</a:t>
                </a:r>
                <a:endParaRPr kumimoji="1" lang="ja-JP" altLang="en-US" sz="11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104" name="テキスト ボックス 103">
              <a:extLst>
                <a:ext uri="{FF2B5EF4-FFF2-40B4-BE49-F238E27FC236}">
                  <a16:creationId xmlns:a16="http://schemas.microsoft.com/office/drawing/2014/main" id="{D4216716-E314-491C-A7D7-1E953D3D85F0}"/>
                </a:ext>
              </a:extLst>
            </p:cNvPr>
            <p:cNvSpPr txBox="1"/>
            <p:nvPr/>
          </p:nvSpPr>
          <p:spPr>
            <a:xfrm>
              <a:off x="6584268" y="655090"/>
              <a:ext cx="3191995" cy="253916"/>
            </a:xfrm>
            <a:prstGeom prst="rect">
              <a:avLst/>
            </a:prstGeom>
            <a:noFill/>
          </p:spPr>
          <p:txBody>
            <a:bodyPr wrap="square">
              <a:spAutoFit/>
            </a:bodyPr>
            <a:lstStyle/>
            <a:p>
              <a:pPr algn="r"/>
              <a:r>
                <a:rPr lang="ja-JP" altLang="en-US" sz="1050" dirty="0">
                  <a:ln w="3175">
                    <a:solidFill>
                      <a:srgbClr val="C00000"/>
                    </a:solidFill>
                  </a:ln>
                  <a:solidFill>
                    <a:srgbClr val="FF000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航海安全の女神</a:t>
              </a:r>
              <a:r>
                <a:rPr lang="en-US" altLang="ja-JP" sz="1050" dirty="0">
                  <a:ln w="3175">
                    <a:solidFill>
                      <a:srgbClr val="C00000"/>
                    </a:solidFill>
                  </a:ln>
                  <a:solidFill>
                    <a:srgbClr val="FF000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a:t>
              </a:r>
              <a:r>
                <a:rPr lang="ja-JP" altLang="en-US" sz="1050" dirty="0">
                  <a:ln w="3175">
                    <a:solidFill>
                      <a:srgbClr val="C00000"/>
                    </a:solidFill>
                  </a:ln>
                  <a:solidFill>
                    <a:srgbClr val="FF000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媽祖</a:t>
              </a:r>
              <a:r>
                <a:rPr lang="en-US" altLang="ja-JP" sz="1050" dirty="0">
                  <a:ln w="3175">
                    <a:solidFill>
                      <a:srgbClr val="C00000"/>
                    </a:solidFill>
                  </a:ln>
                  <a:solidFill>
                    <a:srgbClr val="FF000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a:t>
              </a:r>
              <a:r>
                <a:rPr lang="ja-JP" altLang="en-US" sz="1050" dirty="0">
                  <a:ln w="3175">
                    <a:solidFill>
                      <a:srgbClr val="C00000"/>
                    </a:solidFill>
                  </a:ln>
                  <a:solidFill>
                    <a:srgbClr val="FF000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様をお祀りする</a:t>
              </a:r>
            </a:p>
          </p:txBody>
        </p:sp>
        <p:sp>
          <p:nvSpPr>
            <p:cNvPr id="107" name="四角形: 角を丸くする 106">
              <a:extLst>
                <a:ext uri="{FF2B5EF4-FFF2-40B4-BE49-F238E27FC236}">
                  <a16:creationId xmlns:a16="http://schemas.microsoft.com/office/drawing/2014/main" id="{E9E90969-C0CC-4BD0-9F05-6AC5272212EE}"/>
                </a:ext>
              </a:extLst>
            </p:cNvPr>
            <p:cNvSpPr/>
            <p:nvPr/>
          </p:nvSpPr>
          <p:spPr>
            <a:xfrm>
              <a:off x="8827861" y="1356811"/>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a:extLst>
                <a:ext uri="{FF2B5EF4-FFF2-40B4-BE49-F238E27FC236}">
                  <a16:creationId xmlns:a16="http://schemas.microsoft.com/office/drawing/2014/main" id="{CCAFA990-25F3-496F-AB34-C84E59F63503}"/>
                </a:ext>
              </a:extLst>
            </p:cNvPr>
            <p:cNvSpPr txBox="1"/>
            <p:nvPr/>
          </p:nvSpPr>
          <p:spPr>
            <a:xfrm>
              <a:off x="8978832" y="1347979"/>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無料</a:t>
              </a:r>
            </a:p>
          </p:txBody>
        </p:sp>
        <p:sp>
          <p:nvSpPr>
            <p:cNvPr id="109" name="テキスト ボックス 108">
              <a:extLst>
                <a:ext uri="{FF2B5EF4-FFF2-40B4-BE49-F238E27FC236}">
                  <a16:creationId xmlns:a16="http://schemas.microsoft.com/office/drawing/2014/main" id="{2498B38D-85E3-46D0-8023-EE25F1CDAD65}"/>
                </a:ext>
              </a:extLst>
            </p:cNvPr>
            <p:cNvSpPr txBox="1"/>
            <p:nvPr/>
          </p:nvSpPr>
          <p:spPr>
            <a:xfrm>
              <a:off x="5379173" y="6374921"/>
              <a:ext cx="2839583" cy="400110"/>
            </a:xfrm>
            <a:prstGeom prst="rect">
              <a:avLst/>
            </a:prstGeom>
            <a:noFill/>
          </p:spPr>
          <p:txBody>
            <a:bodyPr wrap="square">
              <a:spAutoFit/>
            </a:bodyPr>
            <a:lstStyle/>
            <a:p>
              <a:r>
                <a:rPr lang="en-US" altLang="ja-JP" sz="1000" dirty="0">
                  <a:latin typeface="メイリオ" panose="020B0604030504040204" pitchFamily="50" charset="-128"/>
                  <a:ea typeface="メイリオ" panose="020B0604030504040204" pitchFamily="50" charset="-128"/>
                </a:rPr>
                <a:t>TEL</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045-681-0909</a:t>
              </a:r>
            </a:p>
            <a:p>
              <a:r>
                <a:rPr lang="ja-JP" altLang="en-US" sz="1000" dirty="0">
                  <a:latin typeface="メイリオ" panose="020B0604030504040204" pitchFamily="50" charset="-128"/>
                  <a:ea typeface="メイリオ" panose="020B0604030504040204" pitchFamily="50" charset="-128"/>
                </a:rPr>
                <a:t>住所：横浜市中区山下町</a:t>
              </a:r>
              <a:r>
                <a:rPr lang="en-US" altLang="ja-JP" sz="1000" dirty="0">
                  <a:latin typeface="メイリオ" panose="020B0604030504040204" pitchFamily="50" charset="-128"/>
                  <a:ea typeface="メイリオ" panose="020B0604030504040204" pitchFamily="50" charset="-128"/>
                </a:rPr>
                <a:t>136</a:t>
              </a:r>
            </a:p>
          </p:txBody>
        </p:sp>
      </p:grpSp>
      <p:grpSp>
        <p:nvGrpSpPr>
          <p:cNvPr id="116" name="グループ化 115">
            <a:extLst>
              <a:ext uri="{FF2B5EF4-FFF2-40B4-BE49-F238E27FC236}">
                <a16:creationId xmlns:a16="http://schemas.microsoft.com/office/drawing/2014/main" id="{7805650F-416D-4DE8-AE89-8A6F0420A692}"/>
              </a:ext>
            </a:extLst>
          </p:cNvPr>
          <p:cNvGrpSpPr/>
          <p:nvPr/>
        </p:nvGrpSpPr>
        <p:grpSpPr>
          <a:xfrm>
            <a:off x="474578" y="798932"/>
            <a:ext cx="792000" cy="792000"/>
            <a:chOff x="971536" y="174696"/>
            <a:chExt cx="792000" cy="792000"/>
          </a:xfrm>
        </p:grpSpPr>
        <p:sp>
          <p:nvSpPr>
            <p:cNvPr id="117" name="楕円 116">
              <a:extLst>
                <a:ext uri="{FF2B5EF4-FFF2-40B4-BE49-F238E27FC236}">
                  <a16:creationId xmlns:a16="http://schemas.microsoft.com/office/drawing/2014/main" id="{FF6052F6-5A95-45F0-BE52-33A7436CB1A3}"/>
                </a:ext>
              </a:extLst>
            </p:cNvPr>
            <p:cNvSpPr/>
            <p:nvPr/>
          </p:nvSpPr>
          <p:spPr>
            <a:xfrm>
              <a:off x="1044035" y="254848"/>
              <a:ext cx="648000"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8" name="楕円 117">
              <a:extLst>
                <a:ext uri="{FF2B5EF4-FFF2-40B4-BE49-F238E27FC236}">
                  <a16:creationId xmlns:a16="http://schemas.microsoft.com/office/drawing/2014/main" id="{2A2B4FB8-7456-4CFF-92D1-4EB77872DFD4}"/>
                </a:ext>
              </a:extLst>
            </p:cNvPr>
            <p:cNvSpPr/>
            <p:nvPr/>
          </p:nvSpPr>
          <p:spPr>
            <a:xfrm>
              <a:off x="971536" y="174696"/>
              <a:ext cx="792000" cy="7920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9" name="テキスト ボックス 118">
              <a:extLst>
                <a:ext uri="{FF2B5EF4-FFF2-40B4-BE49-F238E27FC236}">
                  <a16:creationId xmlns:a16="http://schemas.microsoft.com/office/drawing/2014/main" id="{2315A311-9D5C-4698-AB85-A53FAD63624D}"/>
                </a:ext>
              </a:extLst>
            </p:cNvPr>
            <p:cNvSpPr txBox="1"/>
            <p:nvPr/>
          </p:nvSpPr>
          <p:spPr>
            <a:xfrm>
              <a:off x="1067085" y="471385"/>
              <a:ext cx="607859" cy="261610"/>
            </a:xfrm>
            <a:prstGeom prst="rect">
              <a:avLst/>
            </a:prstGeom>
            <a:noFill/>
          </p:spPr>
          <p:txBody>
            <a:bodyPr wrap="none" rtlCol="0">
              <a:spAutoFit/>
            </a:bodyPr>
            <a:lstStyle/>
            <a:p>
              <a:r>
                <a:rPr kumimoji="1" lang="ja-JP" altLang="en-US" sz="1100" b="1" dirty="0">
                  <a:ln w="15875">
                    <a:no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中華街</a:t>
              </a:r>
            </a:p>
          </p:txBody>
        </p:sp>
      </p:grpSp>
      <p:grpSp>
        <p:nvGrpSpPr>
          <p:cNvPr id="120" name="グループ化 119">
            <a:extLst>
              <a:ext uri="{FF2B5EF4-FFF2-40B4-BE49-F238E27FC236}">
                <a16:creationId xmlns:a16="http://schemas.microsoft.com/office/drawing/2014/main" id="{31D610DA-1A4D-4280-AF61-32EEC58AC80D}"/>
              </a:ext>
            </a:extLst>
          </p:cNvPr>
          <p:cNvGrpSpPr/>
          <p:nvPr/>
        </p:nvGrpSpPr>
        <p:grpSpPr>
          <a:xfrm>
            <a:off x="5377358" y="837752"/>
            <a:ext cx="792000" cy="792000"/>
            <a:chOff x="971536" y="174696"/>
            <a:chExt cx="792000" cy="792000"/>
          </a:xfrm>
        </p:grpSpPr>
        <p:sp>
          <p:nvSpPr>
            <p:cNvPr id="121" name="楕円 120">
              <a:extLst>
                <a:ext uri="{FF2B5EF4-FFF2-40B4-BE49-F238E27FC236}">
                  <a16:creationId xmlns:a16="http://schemas.microsoft.com/office/drawing/2014/main" id="{5866FD6E-0B0C-4350-870F-BC6E5138668E}"/>
                </a:ext>
              </a:extLst>
            </p:cNvPr>
            <p:cNvSpPr/>
            <p:nvPr/>
          </p:nvSpPr>
          <p:spPr>
            <a:xfrm>
              <a:off x="1044035" y="254848"/>
              <a:ext cx="648000" cy="64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22" name="楕円 121">
              <a:extLst>
                <a:ext uri="{FF2B5EF4-FFF2-40B4-BE49-F238E27FC236}">
                  <a16:creationId xmlns:a16="http://schemas.microsoft.com/office/drawing/2014/main" id="{AA550A4C-1336-4587-828B-9A298B05228E}"/>
                </a:ext>
              </a:extLst>
            </p:cNvPr>
            <p:cNvSpPr/>
            <p:nvPr/>
          </p:nvSpPr>
          <p:spPr>
            <a:xfrm>
              <a:off x="971536" y="174696"/>
              <a:ext cx="792000" cy="7920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23" name="テキスト ボックス 122">
              <a:extLst>
                <a:ext uri="{FF2B5EF4-FFF2-40B4-BE49-F238E27FC236}">
                  <a16:creationId xmlns:a16="http://schemas.microsoft.com/office/drawing/2014/main" id="{A4DE6DBB-B868-4A9E-AF71-E0E8341583BA}"/>
                </a:ext>
              </a:extLst>
            </p:cNvPr>
            <p:cNvSpPr txBox="1"/>
            <p:nvPr/>
          </p:nvSpPr>
          <p:spPr>
            <a:xfrm>
              <a:off x="1067085" y="471385"/>
              <a:ext cx="607859" cy="261610"/>
            </a:xfrm>
            <a:prstGeom prst="rect">
              <a:avLst/>
            </a:prstGeom>
            <a:noFill/>
          </p:spPr>
          <p:txBody>
            <a:bodyPr wrap="none" rtlCol="0">
              <a:spAutoFit/>
            </a:bodyPr>
            <a:lstStyle/>
            <a:p>
              <a:r>
                <a:rPr kumimoji="1" lang="ja-JP" altLang="en-US" sz="1100" b="1" dirty="0">
                  <a:ln w="15875">
                    <a:no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中華街</a:t>
              </a:r>
            </a:p>
          </p:txBody>
        </p:sp>
      </p:grpSp>
    </p:spTree>
    <p:extLst>
      <p:ext uri="{BB962C8B-B14F-4D97-AF65-F5344CB8AC3E}">
        <p14:creationId xmlns:p14="http://schemas.microsoft.com/office/powerpoint/2010/main" val="271138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alpha val="25000"/>
          </a:srgbClr>
        </a:solidFill>
        <a:effectLst/>
      </p:bgPr>
    </p:bg>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095373EE-A7F4-418A-BE96-F7AA01D7AF0F}"/>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グラフィックス 7" descr="フラグ 単色塗りつぶし">
            <a:extLst>
              <a:ext uri="{FF2B5EF4-FFF2-40B4-BE49-F238E27FC236}">
                <a16:creationId xmlns:a16="http://schemas.microsoft.com/office/drawing/2014/main" id="{3507DFD0-372C-4961-9D8A-AE4D14A09EA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414440">
            <a:off x="394088" y="265242"/>
            <a:ext cx="531879" cy="527004"/>
          </a:xfrm>
          <a:prstGeom prst="rect">
            <a:avLst/>
          </a:prstGeom>
          <a:effectLst>
            <a:outerShdw blurRad="50800" dist="38100" dir="5400000" algn="t" rotWithShape="0">
              <a:schemeClr val="accent2">
                <a:lumMod val="60000"/>
                <a:lumOff val="40000"/>
                <a:alpha val="40000"/>
              </a:schemeClr>
            </a:outerShdw>
          </a:effectLst>
        </p:spPr>
      </p:pic>
      <p:sp>
        <p:nvSpPr>
          <p:cNvPr id="52" name="正方形/長方形 51">
            <a:extLst>
              <a:ext uri="{FF2B5EF4-FFF2-40B4-BE49-F238E27FC236}">
                <a16:creationId xmlns:a16="http://schemas.microsoft.com/office/drawing/2014/main" id="{E669C84D-1CE3-48A9-A380-07A53F219C87}"/>
              </a:ext>
            </a:extLst>
          </p:cNvPr>
          <p:cNvSpPr/>
          <p:nvPr/>
        </p:nvSpPr>
        <p:spPr>
          <a:xfrm>
            <a:off x="225698" y="806508"/>
            <a:ext cx="9957223" cy="6443128"/>
          </a:xfrm>
          <a:prstGeom prst="rect">
            <a:avLst/>
          </a:prstGeom>
          <a:blipFill dpi="0"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DB57B250-6612-444C-BCED-C11B8B63A671}"/>
              </a:ext>
            </a:extLst>
          </p:cNvPr>
          <p:cNvSpPr/>
          <p:nvPr/>
        </p:nvSpPr>
        <p:spPr>
          <a:xfrm>
            <a:off x="10216336" y="13591"/>
            <a:ext cx="396000" cy="124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CD3C352C-2CA0-4059-B48C-769749A4FF6F}"/>
              </a:ext>
            </a:extLst>
          </p:cNvPr>
          <p:cNvSpPr/>
          <p:nvPr/>
        </p:nvSpPr>
        <p:spPr>
          <a:xfrm>
            <a:off x="102269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E2BD2F72-CBD3-4792-81F6-E3C6D7FA50C6}"/>
              </a:ext>
            </a:extLst>
          </p:cNvPr>
          <p:cNvSpPr/>
          <p:nvPr/>
        </p:nvSpPr>
        <p:spPr>
          <a:xfrm>
            <a:off x="102278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95AC2AF4-6398-4B7E-B132-BD05E743507B}"/>
              </a:ext>
            </a:extLst>
          </p:cNvPr>
          <p:cNvSpPr/>
          <p:nvPr/>
        </p:nvSpPr>
        <p:spPr>
          <a:xfrm>
            <a:off x="102278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31CEAF62-B6C7-4179-9A0C-6BAD7C89CAF3}"/>
              </a:ext>
            </a:extLst>
          </p:cNvPr>
          <p:cNvSpPr/>
          <p:nvPr/>
        </p:nvSpPr>
        <p:spPr>
          <a:xfrm>
            <a:off x="102278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6227ABBF-BF35-43BA-A0F2-D0C29998C1D2}"/>
              </a:ext>
            </a:extLst>
          </p:cNvPr>
          <p:cNvSpPr/>
          <p:nvPr/>
        </p:nvSpPr>
        <p:spPr>
          <a:xfrm>
            <a:off x="102278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79832EC0-2DCD-4E87-97ED-00DCAA166DFA}"/>
              </a:ext>
            </a:extLst>
          </p:cNvPr>
          <p:cNvSpPr/>
          <p:nvPr/>
        </p:nvSpPr>
        <p:spPr>
          <a:xfrm>
            <a:off x="10227835" y="2090056"/>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C3D0C0C8-52BC-4F1F-B1F8-DB4B26B4FB5A}"/>
              </a:ext>
            </a:extLst>
          </p:cNvPr>
          <p:cNvSpPr txBox="1"/>
          <p:nvPr/>
        </p:nvSpPr>
        <p:spPr>
          <a:xfrm>
            <a:off x="102710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61" name="テキスト ボックス 60">
            <a:extLst>
              <a:ext uri="{FF2B5EF4-FFF2-40B4-BE49-F238E27FC236}">
                <a16:creationId xmlns:a16="http://schemas.microsoft.com/office/drawing/2014/main" id="{6A6EC6D0-B69B-481C-A53F-CA731446CCB4}"/>
              </a:ext>
            </a:extLst>
          </p:cNvPr>
          <p:cNvSpPr txBox="1"/>
          <p:nvPr/>
        </p:nvSpPr>
        <p:spPr>
          <a:xfrm>
            <a:off x="102680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62" name="テキスト ボックス 61">
            <a:extLst>
              <a:ext uri="{FF2B5EF4-FFF2-40B4-BE49-F238E27FC236}">
                <a16:creationId xmlns:a16="http://schemas.microsoft.com/office/drawing/2014/main" id="{4440CFF5-8F93-4B63-84F9-2266B7D32A44}"/>
              </a:ext>
            </a:extLst>
          </p:cNvPr>
          <p:cNvSpPr txBox="1"/>
          <p:nvPr/>
        </p:nvSpPr>
        <p:spPr>
          <a:xfrm>
            <a:off x="102621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63" name="テキスト ボックス 62">
            <a:extLst>
              <a:ext uri="{FF2B5EF4-FFF2-40B4-BE49-F238E27FC236}">
                <a16:creationId xmlns:a16="http://schemas.microsoft.com/office/drawing/2014/main" id="{F155F558-4D22-4509-8308-47B20D48745A}"/>
              </a:ext>
            </a:extLst>
          </p:cNvPr>
          <p:cNvSpPr txBox="1"/>
          <p:nvPr/>
        </p:nvSpPr>
        <p:spPr>
          <a:xfrm>
            <a:off x="102680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64" name="テキスト ボックス 63">
            <a:extLst>
              <a:ext uri="{FF2B5EF4-FFF2-40B4-BE49-F238E27FC236}">
                <a16:creationId xmlns:a16="http://schemas.microsoft.com/office/drawing/2014/main" id="{CE204241-3A4C-48AA-BB4C-A81A043461B7}"/>
              </a:ext>
            </a:extLst>
          </p:cNvPr>
          <p:cNvSpPr txBox="1"/>
          <p:nvPr/>
        </p:nvSpPr>
        <p:spPr>
          <a:xfrm>
            <a:off x="102710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65" name="テキスト ボックス 64">
            <a:extLst>
              <a:ext uri="{FF2B5EF4-FFF2-40B4-BE49-F238E27FC236}">
                <a16:creationId xmlns:a16="http://schemas.microsoft.com/office/drawing/2014/main" id="{F4076E34-85C1-4D9E-82AD-EABF4DFC4590}"/>
              </a:ext>
            </a:extLst>
          </p:cNvPr>
          <p:cNvSpPr txBox="1"/>
          <p:nvPr/>
        </p:nvSpPr>
        <p:spPr>
          <a:xfrm>
            <a:off x="102621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66" name="正方形/長方形 65">
            <a:extLst>
              <a:ext uri="{FF2B5EF4-FFF2-40B4-BE49-F238E27FC236}">
                <a16:creationId xmlns:a16="http://schemas.microsoft.com/office/drawing/2014/main" id="{52E8CE67-C631-4B72-B850-AD1AE9283076}"/>
              </a:ext>
            </a:extLst>
          </p:cNvPr>
          <p:cNvSpPr/>
          <p:nvPr/>
        </p:nvSpPr>
        <p:spPr>
          <a:xfrm>
            <a:off x="10227835" y="1047177"/>
            <a:ext cx="450000" cy="1044000"/>
          </a:xfrm>
          <a:prstGeom prst="rect">
            <a:avLst/>
          </a:prstGeom>
          <a:solidFill>
            <a:srgbClr val="00B0F0"/>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0E6A8A0E-8AB1-4BB6-967E-E3F5C46D7D2D}"/>
              </a:ext>
            </a:extLst>
          </p:cNvPr>
          <p:cNvSpPr txBox="1"/>
          <p:nvPr/>
        </p:nvSpPr>
        <p:spPr>
          <a:xfrm>
            <a:off x="10264517" y="1394770"/>
            <a:ext cx="338554" cy="348813"/>
          </a:xfrm>
          <a:prstGeom prst="rect">
            <a:avLst/>
          </a:prstGeom>
          <a:noFill/>
        </p:spPr>
        <p:txBody>
          <a:bodyPr vert="eaVert" wrap="non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31" name="テキスト ボックス 30">
            <a:extLst>
              <a:ext uri="{FF2B5EF4-FFF2-40B4-BE49-F238E27FC236}">
                <a16:creationId xmlns:a16="http://schemas.microsoft.com/office/drawing/2014/main" id="{F222E3A5-ACFC-4196-A35B-BAE6E3FAD07E}"/>
              </a:ext>
            </a:extLst>
          </p:cNvPr>
          <p:cNvSpPr txBox="1"/>
          <p:nvPr/>
        </p:nvSpPr>
        <p:spPr>
          <a:xfrm>
            <a:off x="789373" y="477653"/>
            <a:ext cx="3775393" cy="523220"/>
          </a:xfrm>
          <a:prstGeom prst="rect">
            <a:avLst/>
          </a:prstGeom>
          <a:noFill/>
        </p:spPr>
        <p:txBody>
          <a:bodyPr wrap="none" rtlCol="0">
            <a:spAutoFit/>
          </a:bodyPr>
          <a:lstStyle/>
          <a:p>
            <a:r>
              <a:rPr kumimoji="1" lang="ja-JP" altLang="en-US" sz="2800" b="1" dirty="0">
                <a:ln w="3175">
                  <a:solidFill>
                    <a:schemeClr val="accent5">
                      <a:lumMod val="75000"/>
                    </a:schemeClr>
                  </a:solidFill>
                </a:ln>
                <a:gradFill>
                  <a:gsLst>
                    <a:gs pos="50000">
                      <a:srgbClr val="00B0F0"/>
                    </a:gs>
                    <a:gs pos="0">
                      <a:schemeClr val="accent5">
                        <a:lumMod val="40000"/>
                        <a:lumOff val="60000"/>
                      </a:schemeClr>
                    </a:gs>
                    <a:gs pos="100000">
                      <a:srgbClr val="0070C0"/>
                    </a:gs>
                  </a:gsLst>
                  <a:lin ang="5400000" scaled="1"/>
                </a:gradFill>
                <a:effectLst>
                  <a:outerShdw blurRad="50800" dist="38100" dir="8100000" algn="tr" rotWithShape="0">
                    <a:prstClr val="black">
                      <a:alpha val="40000"/>
                    </a:prstClr>
                  </a:outerShdw>
                </a:effectLst>
                <a:latin typeface="メイリオ" panose="020B0604030504040204" pitchFamily="50" charset="-128"/>
                <a:ea typeface="メイリオ" panose="020B0604030504040204" pitchFamily="50" charset="-128"/>
              </a:rPr>
              <a:t>横浜の海を楽しもう！</a:t>
            </a:r>
          </a:p>
        </p:txBody>
      </p:sp>
      <p:sp>
        <p:nvSpPr>
          <p:cNvPr id="35" name="テキスト ボックス 34">
            <a:extLst>
              <a:ext uri="{FF2B5EF4-FFF2-40B4-BE49-F238E27FC236}">
                <a16:creationId xmlns:a16="http://schemas.microsoft.com/office/drawing/2014/main" id="{C4AB6472-7BD5-4592-BC8B-8E393CF9BA4C}"/>
              </a:ext>
            </a:extLst>
          </p:cNvPr>
          <p:cNvSpPr txBox="1"/>
          <p:nvPr/>
        </p:nvSpPr>
        <p:spPr>
          <a:xfrm>
            <a:off x="395781" y="4955807"/>
            <a:ext cx="4015431" cy="253916"/>
          </a:xfrm>
          <a:prstGeom prst="rect">
            <a:avLst/>
          </a:prstGeom>
          <a:noFill/>
        </p:spPr>
        <p:txBody>
          <a:bodyPr wrap="square">
            <a:spAutoFit/>
          </a:bodyPr>
          <a:lstStyle/>
          <a:p>
            <a:r>
              <a:rPr lang="ja-JP" altLang="en-US" sz="1050" dirty="0"/>
              <a:t> </a:t>
            </a:r>
            <a:r>
              <a:rPr lang="en-US" altLang="ja-JP" sz="1050" dirty="0">
                <a:latin typeface="メイリオ" panose="020B0604030504040204" pitchFamily="50" charset="-128"/>
                <a:ea typeface="メイリオ" panose="020B0604030504040204" pitchFamily="50" charset="-128"/>
              </a:rPr>
              <a:t>TEL</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045-671-7719</a:t>
            </a:r>
            <a:r>
              <a:rPr lang="ja-JP" altLang="en-US" sz="1050" dirty="0">
                <a:latin typeface="メイリオ" panose="020B0604030504040204" pitchFamily="50" charset="-128"/>
                <a:ea typeface="メイリオ" panose="020B0604030504040204" pitchFamily="50" charset="-128"/>
              </a:rPr>
              <a:t>　　予約：要　　駐車場</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バス</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：なし</a:t>
            </a:r>
            <a:endParaRPr lang="en-US" altLang="ja-JP" sz="1050" dirty="0">
              <a:latin typeface="メイリオ" panose="020B0604030504040204" pitchFamily="50" charset="-128"/>
              <a:ea typeface="メイリオ" panose="020B0604030504040204" pitchFamily="50" charset="-128"/>
            </a:endParaRPr>
          </a:p>
        </p:txBody>
      </p:sp>
      <p:pic>
        <p:nvPicPr>
          <p:cNvPr id="4" name="図 3" descr="水の上を走っている船&#10;&#10;中程度の精度で自動的に生成された説明">
            <a:extLst>
              <a:ext uri="{FF2B5EF4-FFF2-40B4-BE49-F238E27FC236}">
                <a16:creationId xmlns:a16="http://schemas.microsoft.com/office/drawing/2014/main" id="{184A38D5-D97E-413E-A842-E5554FE831C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677" y="1743583"/>
            <a:ext cx="4323828" cy="2193785"/>
          </a:xfrm>
          <a:prstGeom prst="rect">
            <a:avLst/>
          </a:prstGeom>
          <a:effectLst>
            <a:outerShdw blurRad="50800" dist="38100" dir="5400000" algn="t" rotWithShape="0">
              <a:prstClr val="black">
                <a:alpha val="40000"/>
              </a:prstClr>
            </a:outerShdw>
          </a:effectLst>
        </p:spPr>
      </p:pic>
      <p:grpSp>
        <p:nvGrpSpPr>
          <p:cNvPr id="72" name="グループ化 71">
            <a:extLst>
              <a:ext uri="{FF2B5EF4-FFF2-40B4-BE49-F238E27FC236}">
                <a16:creationId xmlns:a16="http://schemas.microsoft.com/office/drawing/2014/main" id="{6333A87C-784E-40FC-844C-C6219F4CF476}"/>
              </a:ext>
            </a:extLst>
          </p:cNvPr>
          <p:cNvGrpSpPr/>
          <p:nvPr/>
        </p:nvGrpSpPr>
        <p:grpSpPr>
          <a:xfrm>
            <a:off x="508892" y="1095994"/>
            <a:ext cx="4431600" cy="532800"/>
            <a:chOff x="2557069" y="-898038"/>
            <a:chExt cx="5136484" cy="849757"/>
          </a:xfrm>
          <a:effectLst>
            <a:outerShdw blurRad="50800" dist="38100" dir="5400000" algn="t" rotWithShape="0">
              <a:prstClr val="black">
                <a:alpha val="40000"/>
              </a:prstClr>
            </a:outerShdw>
          </a:effectLst>
        </p:grpSpPr>
        <p:sp>
          <p:nvSpPr>
            <p:cNvPr id="73" name="四角形: 角を丸くする 72">
              <a:extLst>
                <a:ext uri="{FF2B5EF4-FFF2-40B4-BE49-F238E27FC236}">
                  <a16:creationId xmlns:a16="http://schemas.microsoft.com/office/drawing/2014/main" id="{C3706E79-C54D-4C4A-A8FD-FC29E500CD0E}"/>
                </a:ext>
              </a:extLst>
            </p:cNvPr>
            <p:cNvSpPr/>
            <p:nvPr/>
          </p:nvSpPr>
          <p:spPr>
            <a:xfrm>
              <a:off x="2557069" y="-898038"/>
              <a:ext cx="5136484" cy="849757"/>
            </a:xfrm>
            <a:prstGeom prst="roundRect">
              <a:avLst>
                <a:gd name="adj" fmla="val 991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4" name="テキスト ボックス 73">
              <a:extLst>
                <a:ext uri="{FF2B5EF4-FFF2-40B4-BE49-F238E27FC236}">
                  <a16:creationId xmlns:a16="http://schemas.microsoft.com/office/drawing/2014/main" id="{5F191E9A-0564-446A-BA6B-BFE81459F691}"/>
                </a:ext>
              </a:extLst>
            </p:cNvPr>
            <p:cNvSpPr txBox="1"/>
            <p:nvPr/>
          </p:nvSpPr>
          <p:spPr>
            <a:xfrm>
              <a:off x="3241492" y="-756024"/>
              <a:ext cx="3679766" cy="638131"/>
            </a:xfrm>
            <a:prstGeom prst="rect">
              <a:avLst/>
            </a:prstGeom>
            <a:noFill/>
          </p:spPr>
          <p:txBody>
            <a:bodyPr wrap="square">
              <a:spAutoFit/>
            </a:bodyPr>
            <a:lstStyle/>
            <a:p>
              <a:pPr algn="ctr"/>
              <a:r>
                <a:rPr kumimoji="1" lang="ja-JP" altLang="en-US"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マリーンルージュ</a:t>
              </a:r>
            </a:p>
          </p:txBody>
        </p:sp>
      </p:grpSp>
      <p:sp>
        <p:nvSpPr>
          <p:cNvPr id="71" name="テキスト ボックス 70">
            <a:extLst>
              <a:ext uri="{FF2B5EF4-FFF2-40B4-BE49-F238E27FC236}">
                <a16:creationId xmlns:a16="http://schemas.microsoft.com/office/drawing/2014/main" id="{8BA02B4B-806D-4EAD-ADA8-CC91A6AEBE0D}"/>
              </a:ext>
            </a:extLst>
          </p:cNvPr>
          <p:cNvSpPr txBox="1"/>
          <p:nvPr/>
        </p:nvSpPr>
        <p:spPr>
          <a:xfrm>
            <a:off x="447779" y="4039150"/>
            <a:ext cx="4509194" cy="892552"/>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横浜港のパノラマビューが船上より楽しめるマリーンルージュ。</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食べ放題プランやフレンチコース料理のテーブルマナー講習プランも人気です。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87" name="四角形: 角を丸くする 86">
            <a:extLst>
              <a:ext uri="{FF2B5EF4-FFF2-40B4-BE49-F238E27FC236}">
                <a16:creationId xmlns:a16="http://schemas.microsoft.com/office/drawing/2014/main" id="{A017991B-0AB0-4E16-8C41-294BF025121B}"/>
              </a:ext>
            </a:extLst>
          </p:cNvPr>
          <p:cNvSpPr/>
          <p:nvPr/>
        </p:nvSpPr>
        <p:spPr>
          <a:xfrm>
            <a:off x="4086416" y="1314582"/>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C4C99B5A-4367-458F-A2D1-75459320C2FC}"/>
              </a:ext>
            </a:extLst>
          </p:cNvPr>
          <p:cNvSpPr txBox="1"/>
          <p:nvPr/>
        </p:nvSpPr>
        <p:spPr>
          <a:xfrm>
            <a:off x="4226352" y="1329424"/>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有料</a:t>
            </a:r>
          </a:p>
        </p:txBody>
      </p:sp>
      <p:sp>
        <p:nvSpPr>
          <p:cNvPr id="93" name="正方形/長方形 92">
            <a:extLst>
              <a:ext uri="{FF2B5EF4-FFF2-40B4-BE49-F238E27FC236}">
                <a16:creationId xmlns:a16="http://schemas.microsoft.com/office/drawing/2014/main" id="{B17E9569-0E12-4509-8C03-3B1E2C9BFA19}"/>
              </a:ext>
            </a:extLst>
          </p:cNvPr>
          <p:cNvSpPr/>
          <p:nvPr/>
        </p:nvSpPr>
        <p:spPr>
          <a:xfrm>
            <a:off x="5530270" y="5293884"/>
            <a:ext cx="4496989" cy="1400422"/>
          </a:xfrm>
          <a:prstGeom prst="rect">
            <a:avLst/>
          </a:prstGeom>
          <a:solidFill>
            <a:schemeClr val="accent2">
              <a:lumMod val="20000"/>
              <a:lumOff val="80000"/>
              <a:alpha val="45000"/>
            </a:schemeClr>
          </a:solidFill>
          <a:ln>
            <a:noFill/>
          </a:ln>
          <a:effectLst>
            <a:outerShdw blurRad="50800" dist="38100" dir="5400000" algn="t" rotWithShape="0">
              <a:schemeClr val="bg2">
                <a:lumMod val="90000"/>
                <a:alpha val="4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9B801736-E574-46A0-9E60-789BFBF86A34}"/>
              </a:ext>
            </a:extLst>
          </p:cNvPr>
          <p:cNvSpPr txBox="1"/>
          <p:nvPr/>
        </p:nvSpPr>
        <p:spPr>
          <a:xfrm>
            <a:off x="5547836" y="5361709"/>
            <a:ext cx="4755261" cy="1223412"/>
          </a:xfrm>
          <a:prstGeom prst="rect">
            <a:avLst/>
          </a:prstGeom>
          <a:noFill/>
        </p:spPr>
        <p:txBody>
          <a:bodyPr wrap="square">
            <a:spAutoFit/>
          </a:bodyPr>
          <a:lstStyle/>
          <a:p>
            <a:r>
              <a:rPr lang="ja-JP" altLang="en-US" sz="1050" dirty="0">
                <a:latin typeface="メイリオ" panose="020B0604030504040204" pitchFamily="50" charset="-128"/>
                <a:ea typeface="メイリオ" panose="020B0604030504040204" pitchFamily="50" charset="-128"/>
              </a:rPr>
              <a:t>赤レンガ倉庫　横浜クルーズ　</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定　　　員： </a:t>
            </a:r>
            <a:r>
              <a:rPr lang="en-US" altLang="ja-JP" sz="1050" dirty="0">
                <a:latin typeface="メイリオ" panose="020B0604030504040204" pitchFamily="50" charset="-128"/>
                <a:ea typeface="メイリオ" panose="020B0604030504040204" pitchFamily="50" charset="-128"/>
              </a:rPr>
              <a:t>92</a:t>
            </a:r>
            <a:r>
              <a:rPr lang="ja-JP" altLang="en-US" sz="1050" dirty="0">
                <a:latin typeface="メイリオ" panose="020B0604030504040204" pitchFamily="50" charset="-128"/>
                <a:ea typeface="メイリオ" panose="020B0604030504040204" pitchFamily="50" charset="-128"/>
              </a:rPr>
              <a:t>名（船内収容 </a:t>
            </a:r>
            <a:r>
              <a:rPr lang="en-US" altLang="ja-JP" sz="1050" dirty="0">
                <a:latin typeface="メイリオ" panose="020B0604030504040204" pitchFamily="50" charset="-128"/>
                <a:ea typeface="メイリオ" panose="020B0604030504040204" pitchFamily="50" charset="-128"/>
              </a:rPr>
              <a:t>50</a:t>
            </a:r>
            <a:r>
              <a:rPr lang="ja-JP" altLang="en-US" sz="1050" dirty="0">
                <a:latin typeface="メイリオ" panose="020B0604030504040204" pitchFamily="50" charset="-128"/>
                <a:ea typeface="メイリオ" panose="020B0604030504040204" pitchFamily="50" charset="-128"/>
              </a:rPr>
              <a:t>名）別途、貸切プランあり</a:t>
            </a:r>
          </a:p>
          <a:p>
            <a:r>
              <a:rPr lang="ja-JP" altLang="en-US" sz="1050" dirty="0">
                <a:latin typeface="メイリオ" panose="020B0604030504040204" pitchFamily="50" charset="-128"/>
                <a:ea typeface="メイリオ" panose="020B0604030504040204" pitchFamily="50" charset="-128"/>
              </a:rPr>
              <a:t>発着桟橋：ピア赤レンガ桟橋（中区新港</a:t>
            </a:r>
            <a:r>
              <a:rPr lang="en-US" altLang="ja-JP" sz="1050" dirty="0">
                <a:latin typeface="メイリオ" panose="020B0604030504040204" pitchFamily="50" charset="-128"/>
                <a:ea typeface="メイリオ" panose="020B0604030504040204" pitchFamily="50" charset="-128"/>
              </a:rPr>
              <a:t>1-1</a:t>
            </a:r>
            <a:r>
              <a:rPr lang="ja-JP" altLang="en-US" sz="1050" dirty="0">
                <a:latin typeface="メイリオ" panose="020B0604030504040204" pitchFamily="50" charset="-128"/>
                <a:ea typeface="メイリオ" panose="020B0604030504040204" pitchFamily="50" charset="-128"/>
              </a:rPr>
              <a:t> 先）</a:t>
            </a:r>
          </a:p>
          <a:p>
            <a:r>
              <a:rPr lang="ja-JP" altLang="en-US" sz="1050" dirty="0">
                <a:latin typeface="メイリオ" panose="020B0604030504040204" pitchFamily="50" charset="-128"/>
                <a:ea typeface="メイリオ" panose="020B0604030504040204" pitchFamily="50" charset="-128"/>
              </a:rPr>
              <a:t>運航時間： 約</a:t>
            </a:r>
            <a:r>
              <a:rPr lang="en-US" altLang="ja-JP" sz="1050" dirty="0">
                <a:latin typeface="メイリオ" panose="020B0604030504040204" pitchFamily="50" charset="-128"/>
                <a:ea typeface="メイリオ" panose="020B0604030504040204" pitchFamily="50" charset="-128"/>
              </a:rPr>
              <a:t>45</a:t>
            </a:r>
            <a:r>
              <a:rPr lang="ja-JP" altLang="en-US" sz="1050" dirty="0">
                <a:latin typeface="メイリオ" panose="020B0604030504040204" pitchFamily="50" charset="-128"/>
                <a:ea typeface="メイリオ" panose="020B0604030504040204" pitchFamily="50" charset="-128"/>
              </a:rPr>
              <a:t>分間</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 / 11</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 / 13</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 / 14</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 / 15</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a:t>
            </a:r>
            <a:r>
              <a:rPr lang="ja-JP" altLang="en-US"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運 休 日 ：月・火曜日（祝日の場合は運航） </a:t>
            </a:r>
          </a:p>
          <a:p>
            <a:r>
              <a:rPr lang="ja-JP" altLang="en-US" sz="1050" dirty="0">
                <a:latin typeface="メイリオ" panose="020B0604030504040204" pitchFamily="50" charset="-128"/>
                <a:ea typeface="メイリオ" panose="020B0604030504040204" pitchFamily="50" charset="-128"/>
              </a:rPr>
              <a:t>料　　　金： 中高生</a:t>
            </a:r>
            <a:r>
              <a:rPr lang="en-US" altLang="ja-JP" sz="1050" dirty="0">
                <a:latin typeface="メイリオ" panose="020B0604030504040204" pitchFamily="50" charset="-128"/>
                <a:ea typeface="メイリオ" panose="020B0604030504040204" pitchFamily="50" charset="-128"/>
              </a:rPr>
              <a:t>1,000</a:t>
            </a:r>
            <a:r>
              <a:rPr lang="ja-JP" altLang="en-US" sz="1050" dirty="0">
                <a:latin typeface="メイリオ" panose="020B0604030504040204" pitchFamily="50" charset="-128"/>
                <a:ea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rPr>
              <a:t>20</a:t>
            </a:r>
            <a:r>
              <a:rPr lang="ja-JP" altLang="en-US" sz="1050" dirty="0">
                <a:latin typeface="メイリオ" panose="020B0604030504040204" pitchFamily="50" charset="-128"/>
                <a:ea typeface="メイリオ" panose="020B0604030504040204" pitchFamily="50" charset="-128"/>
              </a:rPr>
              <a:t>名以上の団体の場合、</a:t>
            </a:r>
            <a:r>
              <a:rPr lang="en-US" altLang="ja-JP" sz="1050" dirty="0">
                <a:latin typeface="メイリオ" panose="020B0604030504040204" pitchFamily="50" charset="-128"/>
                <a:ea typeface="メイリオ" panose="020B0604030504040204" pitchFamily="50" charset="-128"/>
              </a:rPr>
              <a:t>100</a:t>
            </a:r>
            <a:r>
              <a:rPr lang="ja-JP" altLang="en-US" sz="1050" dirty="0">
                <a:latin typeface="メイリオ" panose="020B0604030504040204" pitchFamily="50" charset="-128"/>
                <a:ea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人 引き）</a:t>
            </a:r>
          </a:p>
        </p:txBody>
      </p:sp>
      <p:sp>
        <p:nvSpPr>
          <p:cNvPr id="30" name="テキスト ボックス 29">
            <a:extLst>
              <a:ext uri="{FF2B5EF4-FFF2-40B4-BE49-F238E27FC236}">
                <a16:creationId xmlns:a16="http://schemas.microsoft.com/office/drawing/2014/main" id="{C009192E-FCE4-46DF-8E7F-E69A07A66372}"/>
              </a:ext>
            </a:extLst>
          </p:cNvPr>
          <p:cNvSpPr txBox="1"/>
          <p:nvPr/>
        </p:nvSpPr>
        <p:spPr>
          <a:xfrm>
            <a:off x="5543814" y="3601113"/>
            <a:ext cx="4496989" cy="1692771"/>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横浜港を知り尽くしたガイドによる解説付きの横浜港クルーズ。横浜ベイブリッジをくぐり、本牧ふ頭で巨大船貨物船やガントリークレーンでのコンテナ荷役を海側から目の前で見ることができます。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また、横浜発展の起源である黒船が錨を降ろした地“ペリーポイント”を船上で紹介します。ひなびた寒村であった横浜が、ペリー来航以降、劇的な発展を遂げる歴史をクルーズでたどります。</a:t>
            </a:r>
          </a:p>
        </p:txBody>
      </p:sp>
      <p:sp>
        <p:nvSpPr>
          <p:cNvPr id="89" name="テキスト ボックス 88">
            <a:extLst>
              <a:ext uri="{FF2B5EF4-FFF2-40B4-BE49-F238E27FC236}">
                <a16:creationId xmlns:a16="http://schemas.microsoft.com/office/drawing/2014/main" id="{12E071DD-3A18-4CD5-A57E-D489FF1A82B1}"/>
              </a:ext>
            </a:extLst>
          </p:cNvPr>
          <p:cNvSpPr txBox="1"/>
          <p:nvPr/>
        </p:nvSpPr>
        <p:spPr>
          <a:xfrm>
            <a:off x="5548139" y="6710456"/>
            <a:ext cx="4430696"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TEL:045-290-8377</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：なし</a:t>
            </a:r>
          </a:p>
        </p:txBody>
      </p:sp>
      <p:sp>
        <p:nvSpPr>
          <p:cNvPr id="5" name="正方形/長方形 4">
            <a:extLst>
              <a:ext uri="{FF2B5EF4-FFF2-40B4-BE49-F238E27FC236}">
                <a16:creationId xmlns:a16="http://schemas.microsoft.com/office/drawing/2014/main" id="{A2C3AA6B-35A5-4AE0-B084-A3C8C7B611E1}"/>
              </a:ext>
            </a:extLst>
          </p:cNvPr>
          <p:cNvSpPr/>
          <p:nvPr/>
        </p:nvSpPr>
        <p:spPr>
          <a:xfrm>
            <a:off x="273007" y="5592463"/>
            <a:ext cx="5085068" cy="1685878"/>
          </a:xfrm>
          <a:custGeom>
            <a:avLst/>
            <a:gdLst>
              <a:gd name="connsiteX0" fmla="*/ 0 w 5085068"/>
              <a:gd name="connsiteY0" fmla="*/ 0 h 1685878"/>
              <a:gd name="connsiteX1" fmla="*/ 584783 w 5085068"/>
              <a:gd name="connsiteY1" fmla="*/ 0 h 1685878"/>
              <a:gd name="connsiteX2" fmla="*/ 1169566 w 5085068"/>
              <a:gd name="connsiteY2" fmla="*/ 0 h 1685878"/>
              <a:gd name="connsiteX3" fmla="*/ 1652647 w 5085068"/>
              <a:gd name="connsiteY3" fmla="*/ 0 h 1685878"/>
              <a:gd name="connsiteX4" fmla="*/ 2389982 w 5085068"/>
              <a:gd name="connsiteY4" fmla="*/ 0 h 1685878"/>
              <a:gd name="connsiteX5" fmla="*/ 2923914 w 5085068"/>
              <a:gd name="connsiteY5" fmla="*/ 0 h 1685878"/>
              <a:gd name="connsiteX6" fmla="*/ 3661249 w 5085068"/>
              <a:gd name="connsiteY6" fmla="*/ 0 h 1685878"/>
              <a:gd name="connsiteX7" fmla="*/ 4296882 w 5085068"/>
              <a:gd name="connsiteY7" fmla="*/ 0 h 1685878"/>
              <a:gd name="connsiteX8" fmla="*/ 5085068 w 5085068"/>
              <a:gd name="connsiteY8" fmla="*/ 0 h 1685878"/>
              <a:gd name="connsiteX9" fmla="*/ 5085068 w 5085068"/>
              <a:gd name="connsiteY9" fmla="*/ 511382 h 1685878"/>
              <a:gd name="connsiteX10" fmla="*/ 5085068 w 5085068"/>
              <a:gd name="connsiteY10" fmla="*/ 1056483 h 1685878"/>
              <a:gd name="connsiteX11" fmla="*/ 5085068 w 5085068"/>
              <a:gd name="connsiteY11" fmla="*/ 1685877 h 1685878"/>
              <a:gd name="connsiteX12" fmla="*/ 4347733 w 5085068"/>
              <a:gd name="connsiteY12" fmla="*/ 1685877 h 1685878"/>
              <a:gd name="connsiteX13" fmla="*/ 3661249 w 5085068"/>
              <a:gd name="connsiteY13" fmla="*/ 1685877 h 1685878"/>
              <a:gd name="connsiteX14" fmla="*/ 3127317 w 5085068"/>
              <a:gd name="connsiteY14" fmla="*/ 1685877 h 1685878"/>
              <a:gd name="connsiteX15" fmla="*/ 2593385 w 5085068"/>
              <a:gd name="connsiteY15" fmla="*/ 1685877 h 1685878"/>
              <a:gd name="connsiteX16" fmla="*/ 1906901 w 5085068"/>
              <a:gd name="connsiteY16" fmla="*/ 1685877 h 1685878"/>
              <a:gd name="connsiteX17" fmla="*/ 1372968 w 5085068"/>
              <a:gd name="connsiteY17" fmla="*/ 1685877 h 1685878"/>
              <a:gd name="connsiteX18" fmla="*/ 635634 w 5085068"/>
              <a:gd name="connsiteY18" fmla="*/ 1685877 h 1685878"/>
              <a:gd name="connsiteX19" fmla="*/ 0 w 5085068"/>
              <a:gd name="connsiteY19" fmla="*/ 1685877 h 1685878"/>
              <a:gd name="connsiteX20" fmla="*/ 0 w 5085068"/>
              <a:gd name="connsiteY20" fmla="*/ 1174495 h 1685878"/>
              <a:gd name="connsiteX21" fmla="*/ 0 w 5085068"/>
              <a:gd name="connsiteY21" fmla="*/ 595676 h 1685878"/>
              <a:gd name="connsiteX22" fmla="*/ 0 w 5085068"/>
              <a:gd name="connsiteY22" fmla="*/ 0 h 1685878"/>
              <a:gd name="connsiteX0" fmla="*/ 0 w 5085068"/>
              <a:gd name="connsiteY0" fmla="*/ 0 h 1685878"/>
              <a:gd name="connsiteX1" fmla="*/ 635634 w 5085068"/>
              <a:gd name="connsiteY1" fmla="*/ 0 h 1685878"/>
              <a:gd name="connsiteX2" fmla="*/ 1372968 w 5085068"/>
              <a:gd name="connsiteY2" fmla="*/ 0 h 1685878"/>
              <a:gd name="connsiteX3" fmla="*/ 2059453 w 5085068"/>
              <a:gd name="connsiteY3" fmla="*/ 0 h 1685878"/>
              <a:gd name="connsiteX4" fmla="*/ 2542534 w 5085068"/>
              <a:gd name="connsiteY4" fmla="*/ 0 h 1685878"/>
              <a:gd name="connsiteX5" fmla="*/ 3025615 w 5085068"/>
              <a:gd name="connsiteY5" fmla="*/ 0 h 1685878"/>
              <a:gd name="connsiteX6" fmla="*/ 3559548 w 5085068"/>
              <a:gd name="connsiteY6" fmla="*/ 0 h 1685878"/>
              <a:gd name="connsiteX7" fmla="*/ 4144330 w 5085068"/>
              <a:gd name="connsiteY7" fmla="*/ 0 h 1685878"/>
              <a:gd name="connsiteX8" fmla="*/ 5085068 w 5085068"/>
              <a:gd name="connsiteY8" fmla="*/ 0 h 1685878"/>
              <a:gd name="connsiteX9" fmla="*/ 5085068 w 5085068"/>
              <a:gd name="connsiteY9" fmla="*/ 595676 h 1685878"/>
              <a:gd name="connsiteX10" fmla="*/ 5085068 w 5085068"/>
              <a:gd name="connsiteY10" fmla="*/ 1191353 h 1685878"/>
              <a:gd name="connsiteX11" fmla="*/ 5085068 w 5085068"/>
              <a:gd name="connsiteY11" fmla="*/ 1685877 h 1685878"/>
              <a:gd name="connsiteX12" fmla="*/ 4601987 w 5085068"/>
              <a:gd name="connsiteY12" fmla="*/ 1685877 h 1685878"/>
              <a:gd name="connsiteX13" fmla="*/ 3966353 w 5085068"/>
              <a:gd name="connsiteY13" fmla="*/ 1685877 h 1685878"/>
              <a:gd name="connsiteX14" fmla="*/ 3483272 w 5085068"/>
              <a:gd name="connsiteY14" fmla="*/ 1685877 h 1685878"/>
              <a:gd name="connsiteX15" fmla="*/ 2796787 w 5085068"/>
              <a:gd name="connsiteY15" fmla="*/ 1685877 h 1685878"/>
              <a:gd name="connsiteX16" fmla="*/ 2110303 w 5085068"/>
              <a:gd name="connsiteY16" fmla="*/ 1685877 h 1685878"/>
              <a:gd name="connsiteX17" fmla="*/ 1474670 w 5085068"/>
              <a:gd name="connsiteY17" fmla="*/ 1685877 h 1685878"/>
              <a:gd name="connsiteX18" fmla="*/ 839036 w 5085068"/>
              <a:gd name="connsiteY18" fmla="*/ 1685877 h 1685878"/>
              <a:gd name="connsiteX19" fmla="*/ 0 w 5085068"/>
              <a:gd name="connsiteY19" fmla="*/ 1685877 h 1685878"/>
              <a:gd name="connsiteX20" fmla="*/ 0 w 5085068"/>
              <a:gd name="connsiteY20" fmla="*/ 1123919 h 1685878"/>
              <a:gd name="connsiteX21" fmla="*/ 0 w 5085068"/>
              <a:gd name="connsiteY21" fmla="*/ 612535 h 1685878"/>
              <a:gd name="connsiteX22" fmla="*/ 0 w 5085068"/>
              <a:gd name="connsiteY22" fmla="*/ 0 h 1685878"/>
              <a:gd name="connsiteX0" fmla="*/ 0 w 5085068"/>
              <a:gd name="connsiteY0" fmla="*/ 0 h 1685878"/>
              <a:gd name="connsiteX1" fmla="*/ 584783 w 5085068"/>
              <a:gd name="connsiteY1" fmla="*/ 0 h 1685878"/>
              <a:gd name="connsiteX2" fmla="*/ 1169566 w 5085068"/>
              <a:gd name="connsiteY2" fmla="*/ 0 h 1685878"/>
              <a:gd name="connsiteX3" fmla="*/ 1652647 w 5085068"/>
              <a:gd name="connsiteY3" fmla="*/ 0 h 1685878"/>
              <a:gd name="connsiteX4" fmla="*/ 2389982 w 5085068"/>
              <a:gd name="connsiteY4" fmla="*/ 0 h 1685878"/>
              <a:gd name="connsiteX5" fmla="*/ 2923914 w 5085068"/>
              <a:gd name="connsiteY5" fmla="*/ 0 h 1685878"/>
              <a:gd name="connsiteX6" fmla="*/ 3661249 w 5085068"/>
              <a:gd name="connsiteY6" fmla="*/ 0 h 1685878"/>
              <a:gd name="connsiteX7" fmla="*/ 4296882 w 5085068"/>
              <a:gd name="connsiteY7" fmla="*/ 0 h 1685878"/>
              <a:gd name="connsiteX8" fmla="*/ 5085068 w 5085068"/>
              <a:gd name="connsiteY8" fmla="*/ 0 h 1685878"/>
              <a:gd name="connsiteX9" fmla="*/ 5085068 w 5085068"/>
              <a:gd name="connsiteY9" fmla="*/ 511382 h 1685878"/>
              <a:gd name="connsiteX10" fmla="*/ 5085068 w 5085068"/>
              <a:gd name="connsiteY10" fmla="*/ 1056483 h 1685878"/>
              <a:gd name="connsiteX11" fmla="*/ 5085068 w 5085068"/>
              <a:gd name="connsiteY11" fmla="*/ 1685877 h 1685878"/>
              <a:gd name="connsiteX12" fmla="*/ 4347733 w 5085068"/>
              <a:gd name="connsiteY12" fmla="*/ 1685877 h 1685878"/>
              <a:gd name="connsiteX13" fmla="*/ 3661249 w 5085068"/>
              <a:gd name="connsiteY13" fmla="*/ 1685877 h 1685878"/>
              <a:gd name="connsiteX14" fmla="*/ 3127317 w 5085068"/>
              <a:gd name="connsiteY14" fmla="*/ 1685877 h 1685878"/>
              <a:gd name="connsiteX15" fmla="*/ 2593385 w 5085068"/>
              <a:gd name="connsiteY15" fmla="*/ 1685877 h 1685878"/>
              <a:gd name="connsiteX16" fmla="*/ 1906901 w 5085068"/>
              <a:gd name="connsiteY16" fmla="*/ 1685877 h 1685878"/>
              <a:gd name="connsiteX17" fmla="*/ 1372968 w 5085068"/>
              <a:gd name="connsiteY17" fmla="*/ 1685877 h 1685878"/>
              <a:gd name="connsiteX18" fmla="*/ 635634 w 5085068"/>
              <a:gd name="connsiteY18" fmla="*/ 1685877 h 1685878"/>
              <a:gd name="connsiteX19" fmla="*/ 0 w 5085068"/>
              <a:gd name="connsiteY19" fmla="*/ 1685877 h 1685878"/>
              <a:gd name="connsiteX20" fmla="*/ 0 w 5085068"/>
              <a:gd name="connsiteY20" fmla="*/ 1174495 h 1685878"/>
              <a:gd name="connsiteX21" fmla="*/ 0 w 5085068"/>
              <a:gd name="connsiteY21" fmla="*/ 595676 h 1685878"/>
              <a:gd name="connsiteX22" fmla="*/ 0 w 5085068"/>
              <a:gd name="connsiteY22" fmla="*/ 0 h 168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5068" h="1685878" fill="none" extrusionOk="0">
                <a:moveTo>
                  <a:pt x="0" y="0"/>
                </a:moveTo>
                <a:cubicBezTo>
                  <a:pt x="135649" y="-78264"/>
                  <a:pt x="344170" y="40818"/>
                  <a:pt x="584783" y="0"/>
                </a:cubicBezTo>
                <a:cubicBezTo>
                  <a:pt x="825200" y="14352"/>
                  <a:pt x="935128" y="-45237"/>
                  <a:pt x="1169566" y="0"/>
                </a:cubicBezTo>
                <a:cubicBezTo>
                  <a:pt x="1397717" y="63437"/>
                  <a:pt x="1548318" y="31351"/>
                  <a:pt x="1652647" y="0"/>
                </a:cubicBezTo>
                <a:cubicBezTo>
                  <a:pt x="1795071" y="2973"/>
                  <a:pt x="2282566" y="-21192"/>
                  <a:pt x="2389982" y="0"/>
                </a:cubicBezTo>
                <a:cubicBezTo>
                  <a:pt x="2549639" y="-17797"/>
                  <a:pt x="2805773" y="2913"/>
                  <a:pt x="2923914" y="0"/>
                </a:cubicBezTo>
                <a:cubicBezTo>
                  <a:pt x="3046291" y="39968"/>
                  <a:pt x="3407674" y="91198"/>
                  <a:pt x="3661249" y="0"/>
                </a:cubicBezTo>
                <a:cubicBezTo>
                  <a:pt x="3874340" y="-63651"/>
                  <a:pt x="4089437" y="35319"/>
                  <a:pt x="4296882" y="0"/>
                </a:cubicBezTo>
                <a:cubicBezTo>
                  <a:pt x="4609777" y="-70930"/>
                  <a:pt x="4834140" y="-30235"/>
                  <a:pt x="5085068" y="0"/>
                </a:cubicBezTo>
                <a:cubicBezTo>
                  <a:pt x="5110609" y="195259"/>
                  <a:pt x="5080575" y="281956"/>
                  <a:pt x="5085068" y="511382"/>
                </a:cubicBezTo>
                <a:cubicBezTo>
                  <a:pt x="5086260" y="706882"/>
                  <a:pt x="5093656" y="833727"/>
                  <a:pt x="5085068" y="1056483"/>
                </a:cubicBezTo>
                <a:cubicBezTo>
                  <a:pt x="5071284" y="1216723"/>
                  <a:pt x="5115235" y="1425844"/>
                  <a:pt x="5085068" y="1685877"/>
                </a:cubicBezTo>
                <a:cubicBezTo>
                  <a:pt x="4750439" y="1658258"/>
                  <a:pt x="4665793" y="1671128"/>
                  <a:pt x="4347733" y="1685877"/>
                </a:cubicBezTo>
                <a:cubicBezTo>
                  <a:pt x="4097992" y="1651863"/>
                  <a:pt x="3986233" y="1682169"/>
                  <a:pt x="3661249" y="1685877"/>
                </a:cubicBezTo>
                <a:cubicBezTo>
                  <a:pt x="3350201" y="1683768"/>
                  <a:pt x="3261414" y="1648495"/>
                  <a:pt x="3127317" y="1685877"/>
                </a:cubicBezTo>
                <a:cubicBezTo>
                  <a:pt x="2967570" y="1705486"/>
                  <a:pt x="2817061" y="1677270"/>
                  <a:pt x="2593385" y="1685877"/>
                </a:cubicBezTo>
                <a:cubicBezTo>
                  <a:pt x="2496002" y="1669125"/>
                  <a:pt x="2098146" y="1615948"/>
                  <a:pt x="1906901" y="1685877"/>
                </a:cubicBezTo>
                <a:cubicBezTo>
                  <a:pt x="1665952" y="1645847"/>
                  <a:pt x="1478923" y="1677166"/>
                  <a:pt x="1372968" y="1685877"/>
                </a:cubicBezTo>
                <a:cubicBezTo>
                  <a:pt x="1189964" y="1699764"/>
                  <a:pt x="764750" y="1703226"/>
                  <a:pt x="635634" y="1685877"/>
                </a:cubicBezTo>
                <a:cubicBezTo>
                  <a:pt x="464492" y="1686064"/>
                  <a:pt x="342354" y="1584606"/>
                  <a:pt x="0" y="1685877"/>
                </a:cubicBezTo>
                <a:cubicBezTo>
                  <a:pt x="57618" y="1576228"/>
                  <a:pt x="38155" y="1364109"/>
                  <a:pt x="0" y="1174495"/>
                </a:cubicBezTo>
                <a:cubicBezTo>
                  <a:pt x="12564" y="984461"/>
                  <a:pt x="-33829" y="756646"/>
                  <a:pt x="0" y="595676"/>
                </a:cubicBezTo>
                <a:cubicBezTo>
                  <a:pt x="-20050" y="435269"/>
                  <a:pt x="-81757" y="233017"/>
                  <a:pt x="0" y="0"/>
                </a:cubicBezTo>
                <a:close/>
              </a:path>
              <a:path w="5085068" h="1685878" stroke="0" extrusionOk="0">
                <a:moveTo>
                  <a:pt x="0" y="0"/>
                </a:moveTo>
                <a:cubicBezTo>
                  <a:pt x="270942" y="29476"/>
                  <a:pt x="455871" y="37890"/>
                  <a:pt x="635634" y="0"/>
                </a:cubicBezTo>
                <a:cubicBezTo>
                  <a:pt x="845261" y="-27079"/>
                  <a:pt x="1032616" y="-61181"/>
                  <a:pt x="1372968" y="0"/>
                </a:cubicBezTo>
                <a:cubicBezTo>
                  <a:pt x="1696622" y="37846"/>
                  <a:pt x="1783446" y="6342"/>
                  <a:pt x="2059453" y="0"/>
                </a:cubicBezTo>
                <a:cubicBezTo>
                  <a:pt x="2316768" y="-12068"/>
                  <a:pt x="2299106" y="-22947"/>
                  <a:pt x="2542534" y="0"/>
                </a:cubicBezTo>
                <a:cubicBezTo>
                  <a:pt x="2800986" y="11409"/>
                  <a:pt x="2885973" y="-15030"/>
                  <a:pt x="3025615" y="0"/>
                </a:cubicBezTo>
                <a:cubicBezTo>
                  <a:pt x="3145652" y="-1331"/>
                  <a:pt x="3408100" y="-4519"/>
                  <a:pt x="3559548" y="0"/>
                </a:cubicBezTo>
                <a:cubicBezTo>
                  <a:pt x="3664022" y="-48484"/>
                  <a:pt x="3914663" y="-38698"/>
                  <a:pt x="4144330" y="0"/>
                </a:cubicBezTo>
                <a:cubicBezTo>
                  <a:pt x="4379754" y="-85045"/>
                  <a:pt x="4658163" y="-44034"/>
                  <a:pt x="5085068" y="0"/>
                </a:cubicBezTo>
                <a:cubicBezTo>
                  <a:pt x="5089503" y="170123"/>
                  <a:pt x="5082391" y="466709"/>
                  <a:pt x="5085068" y="595676"/>
                </a:cubicBezTo>
                <a:cubicBezTo>
                  <a:pt x="5072601" y="682499"/>
                  <a:pt x="5114730" y="927178"/>
                  <a:pt x="5085068" y="1191353"/>
                </a:cubicBezTo>
                <a:cubicBezTo>
                  <a:pt x="5109107" y="1461780"/>
                  <a:pt x="5073108" y="1536396"/>
                  <a:pt x="5085068" y="1685877"/>
                </a:cubicBezTo>
                <a:cubicBezTo>
                  <a:pt x="4962148" y="1705882"/>
                  <a:pt x="4723529" y="1663435"/>
                  <a:pt x="4601987" y="1685877"/>
                </a:cubicBezTo>
                <a:cubicBezTo>
                  <a:pt x="4451516" y="1632171"/>
                  <a:pt x="4181693" y="1701026"/>
                  <a:pt x="3966353" y="1685877"/>
                </a:cubicBezTo>
                <a:cubicBezTo>
                  <a:pt x="3783652" y="1706929"/>
                  <a:pt x="3698810" y="1687323"/>
                  <a:pt x="3483272" y="1685877"/>
                </a:cubicBezTo>
                <a:cubicBezTo>
                  <a:pt x="3302581" y="1661441"/>
                  <a:pt x="3069361" y="1681650"/>
                  <a:pt x="2796787" y="1685877"/>
                </a:cubicBezTo>
                <a:cubicBezTo>
                  <a:pt x="2619707" y="1676567"/>
                  <a:pt x="2384336" y="1763970"/>
                  <a:pt x="2110303" y="1685877"/>
                </a:cubicBezTo>
                <a:cubicBezTo>
                  <a:pt x="1900179" y="1716439"/>
                  <a:pt x="1675566" y="1703039"/>
                  <a:pt x="1474670" y="1685877"/>
                </a:cubicBezTo>
                <a:cubicBezTo>
                  <a:pt x="1230756" y="1631885"/>
                  <a:pt x="1035712" y="1663852"/>
                  <a:pt x="839036" y="1685877"/>
                </a:cubicBezTo>
                <a:cubicBezTo>
                  <a:pt x="612630" y="1740055"/>
                  <a:pt x="394843" y="1594859"/>
                  <a:pt x="0" y="1685877"/>
                </a:cubicBezTo>
                <a:cubicBezTo>
                  <a:pt x="-46628" y="1480527"/>
                  <a:pt x="-8027" y="1370311"/>
                  <a:pt x="0" y="1123919"/>
                </a:cubicBezTo>
                <a:cubicBezTo>
                  <a:pt x="44445" y="878424"/>
                  <a:pt x="-2062" y="772985"/>
                  <a:pt x="0" y="612535"/>
                </a:cubicBezTo>
                <a:cubicBezTo>
                  <a:pt x="-4560" y="450680"/>
                  <a:pt x="-65267" y="210137"/>
                  <a:pt x="0" y="0"/>
                </a:cubicBezTo>
                <a:close/>
              </a:path>
              <a:path w="5085068" h="1685878" fill="none" stroke="0" extrusionOk="0">
                <a:moveTo>
                  <a:pt x="0" y="0"/>
                </a:moveTo>
                <a:cubicBezTo>
                  <a:pt x="150007" y="3284"/>
                  <a:pt x="367186" y="21044"/>
                  <a:pt x="584783" y="0"/>
                </a:cubicBezTo>
                <a:cubicBezTo>
                  <a:pt x="849940" y="2343"/>
                  <a:pt x="910468" y="-33182"/>
                  <a:pt x="1169566" y="0"/>
                </a:cubicBezTo>
                <a:cubicBezTo>
                  <a:pt x="1440613" y="31864"/>
                  <a:pt x="1517069" y="20283"/>
                  <a:pt x="1652647" y="0"/>
                </a:cubicBezTo>
                <a:cubicBezTo>
                  <a:pt x="1770431" y="-8544"/>
                  <a:pt x="2285004" y="34004"/>
                  <a:pt x="2389982" y="0"/>
                </a:cubicBezTo>
                <a:cubicBezTo>
                  <a:pt x="2544715" y="8400"/>
                  <a:pt x="2804959" y="-32627"/>
                  <a:pt x="2923914" y="0"/>
                </a:cubicBezTo>
                <a:cubicBezTo>
                  <a:pt x="3084952" y="82593"/>
                  <a:pt x="3465388" y="40785"/>
                  <a:pt x="3661249" y="0"/>
                </a:cubicBezTo>
                <a:cubicBezTo>
                  <a:pt x="3897768" y="-39140"/>
                  <a:pt x="4019594" y="30912"/>
                  <a:pt x="4296882" y="0"/>
                </a:cubicBezTo>
                <a:cubicBezTo>
                  <a:pt x="4549829" y="51077"/>
                  <a:pt x="4783050" y="6225"/>
                  <a:pt x="5085068" y="0"/>
                </a:cubicBezTo>
                <a:cubicBezTo>
                  <a:pt x="5076892" y="193603"/>
                  <a:pt x="5084376" y="294646"/>
                  <a:pt x="5085068" y="511382"/>
                </a:cubicBezTo>
                <a:cubicBezTo>
                  <a:pt x="5093675" y="750981"/>
                  <a:pt x="5070844" y="836875"/>
                  <a:pt x="5085068" y="1056483"/>
                </a:cubicBezTo>
                <a:cubicBezTo>
                  <a:pt x="5075084" y="1273364"/>
                  <a:pt x="5053732" y="1441642"/>
                  <a:pt x="5085068" y="1685877"/>
                </a:cubicBezTo>
                <a:cubicBezTo>
                  <a:pt x="4821263" y="1623260"/>
                  <a:pt x="4606033" y="1671612"/>
                  <a:pt x="4347733" y="1685877"/>
                </a:cubicBezTo>
                <a:cubicBezTo>
                  <a:pt x="4058335" y="1685291"/>
                  <a:pt x="3956314" y="1674640"/>
                  <a:pt x="3661249" y="1685877"/>
                </a:cubicBezTo>
                <a:cubicBezTo>
                  <a:pt x="3373639" y="1694099"/>
                  <a:pt x="3265593" y="1661936"/>
                  <a:pt x="3127317" y="1685877"/>
                </a:cubicBezTo>
                <a:cubicBezTo>
                  <a:pt x="2989089" y="1697133"/>
                  <a:pt x="2792422" y="1712571"/>
                  <a:pt x="2593385" y="1685877"/>
                </a:cubicBezTo>
                <a:cubicBezTo>
                  <a:pt x="2406833" y="1632676"/>
                  <a:pt x="2138371" y="1680283"/>
                  <a:pt x="1906901" y="1685877"/>
                </a:cubicBezTo>
                <a:cubicBezTo>
                  <a:pt x="1670389" y="1691217"/>
                  <a:pt x="1488789" y="1685613"/>
                  <a:pt x="1372968" y="1685877"/>
                </a:cubicBezTo>
                <a:cubicBezTo>
                  <a:pt x="1238259" y="1680183"/>
                  <a:pt x="757891" y="1724983"/>
                  <a:pt x="635634" y="1685877"/>
                </a:cubicBezTo>
                <a:cubicBezTo>
                  <a:pt x="502843" y="1671358"/>
                  <a:pt x="340415" y="1635307"/>
                  <a:pt x="0" y="1685877"/>
                </a:cubicBezTo>
                <a:cubicBezTo>
                  <a:pt x="-48897" y="1546399"/>
                  <a:pt x="-78989" y="1353446"/>
                  <a:pt x="0" y="1174495"/>
                </a:cubicBezTo>
                <a:cubicBezTo>
                  <a:pt x="45969" y="984832"/>
                  <a:pt x="3811" y="738513"/>
                  <a:pt x="0" y="595676"/>
                </a:cubicBezTo>
                <a:cubicBezTo>
                  <a:pt x="20356" y="424958"/>
                  <a:pt x="-28950" y="240725"/>
                  <a:pt x="0" y="0"/>
                </a:cubicBezTo>
                <a:close/>
              </a:path>
              <a:path w="5085068" h="1685878" fill="none" stroke="0" extrusionOk="0">
                <a:moveTo>
                  <a:pt x="0" y="0"/>
                </a:moveTo>
                <a:cubicBezTo>
                  <a:pt x="189071" y="-40990"/>
                  <a:pt x="346594" y="39888"/>
                  <a:pt x="584783" y="0"/>
                </a:cubicBezTo>
                <a:cubicBezTo>
                  <a:pt x="833859" y="-7116"/>
                  <a:pt x="916203" y="-44037"/>
                  <a:pt x="1169566" y="0"/>
                </a:cubicBezTo>
                <a:cubicBezTo>
                  <a:pt x="1418142" y="58962"/>
                  <a:pt x="1520732" y="30286"/>
                  <a:pt x="1652647" y="0"/>
                </a:cubicBezTo>
                <a:cubicBezTo>
                  <a:pt x="1754171" y="-6111"/>
                  <a:pt x="2276524" y="12385"/>
                  <a:pt x="2389982" y="0"/>
                </a:cubicBezTo>
                <a:cubicBezTo>
                  <a:pt x="2553419" y="17415"/>
                  <a:pt x="2777155" y="-22899"/>
                  <a:pt x="2923914" y="0"/>
                </a:cubicBezTo>
                <a:cubicBezTo>
                  <a:pt x="3041547" y="75740"/>
                  <a:pt x="3431896" y="69803"/>
                  <a:pt x="3661249" y="0"/>
                </a:cubicBezTo>
                <a:cubicBezTo>
                  <a:pt x="3883188" y="-47012"/>
                  <a:pt x="4044006" y="-8498"/>
                  <a:pt x="4296882" y="0"/>
                </a:cubicBezTo>
                <a:cubicBezTo>
                  <a:pt x="4556549" y="-15085"/>
                  <a:pt x="4797712" y="-14880"/>
                  <a:pt x="5085068" y="0"/>
                </a:cubicBezTo>
                <a:cubicBezTo>
                  <a:pt x="5093259" y="201554"/>
                  <a:pt x="5072475" y="284674"/>
                  <a:pt x="5085068" y="511382"/>
                </a:cubicBezTo>
                <a:cubicBezTo>
                  <a:pt x="5105336" y="725586"/>
                  <a:pt x="5089312" y="839297"/>
                  <a:pt x="5085068" y="1056483"/>
                </a:cubicBezTo>
                <a:cubicBezTo>
                  <a:pt x="5080776" y="1260857"/>
                  <a:pt x="5094158" y="1455079"/>
                  <a:pt x="5085068" y="1685877"/>
                </a:cubicBezTo>
                <a:cubicBezTo>
                  <a:pt x="4774905" y="1661333"/>
                  <a:pt x="4624725" y="1672318"/>
                  <a:pt x="4347733" y="1685877"/>
                </a:cubicBezTo>
                <a:cubicBezTo>
                  <a:pt x="4077304" y="1671826"/>
                  <a:pt x="3971549" y="1696398"/>
                  <a:pt x="3661249" y="1685877"/>
                </a:cubicBezTo>
                <a:cubicBezTo>
                  <a:pt x="3360223" y="1691967"/>
                  <a:pt x="3258695" y="1650334"/>
                  <a:pt x="3127317" y="1685877"/>
                </a:cubicBezTo>
                <a:cubicBezTo>
                  <a:pt x="2958183" y="1720878"/>
                  <a:pt x="2778576" y="1707782"/>
                  <a:pt x="2593385" y="1685877"/>
                </a:cubicBezTo>
                <a:cubicBezTo>
                  <a:pt x="2459365" y="1643199"/>
                  <a:pt x="2105369" y="1659766"/>
                  <a:pt x="1906901" y="1685877"/>
                </a:cubicBezTo>
                <a:cubicBezTo>
                  <a:pt x="1654340" y="1683328"/>
                  <a:pt x="1494384" y="1697152"/>
                  <a:pt x="1372968" y="1685877"/>
                </a:cubicBezTo>
                <a:cubicBezTo>
                  <a:pt x="1241356" y="1703094"/>
                  <a:pt x="761311" y="1717359"/>
                  <a:pt x="635634" y="1685877"/>
                </a:cubicBezTo>
                <a:cubicBezTo>
                  <a:pt x="480945" y="1679011"/>
                  <a:pt x="329561" y="1619023"/>
                  <a:pt x="0" y="1685877"/>
                </a:cubicBezTo>
                <a:cubicBezTo>
                  <a:pt x="30943" y="1574440"/>
                  <a:pt x="-40351" y="1343489"/>
                  <a:pt x="0" y="1174495"/>
                </a:cubicBezTo>
                <a:cubicBezTo>
                  <a:pt x="35740" y="977642"/>
                  <a:pt x="-7204" y="726284"/>
                  <a:pt x="0" y="595676"/>
                </a:cubicBezTo>
                <a:cubicBezTo>
                  <a:pt x="-3822" y="389264"/>
                  <a:pt x="-74629" y="252426"/>
                  <a:pt x="0" y="0"/>
                </a:cubicBezTo>
                <a:close/>
              </a:path>
            </a:pathLst>
          </a:custGeom>
          <a:solidFill>
            <a:srgbClr val="66C3E2">
              <a:alpha val="30000"/>
            </a:srgbClr>
          </a:solidFill>
          <a:ln w="19050">
            <a:solidFill>
              <a:schemeClr val="accent5">
                <a:lumMod val="75000"/>
              </a:schemeClr>
            </a:solidFill>
            <a:prstDash val="sysDash"/>
            <a:extLst>
              <a:ext uri="{C807C97D-BFC1-408E-A445-0C87EB9F89A2}">
                <ask:lineSketchStyleProps xmlns:ask="http://schemas.microsoft.com/office/drawing/2018/sketchyshapes" sd="794385496">
                  <a:custGeom>
                    <a:avLst/>
                    <a:gdLst>
                      <a:gd name="connsiteX0" fmla="*/ 0 w 5085068"/>
                      <a:gd name="connsiteY0" fmla="*/ 0 h 1685878"/>
                      <a:gd name="connsiteX1" fmla="*/ 584783 w 5085068"/>
                      <a:gd name="connsiteY1" fmla="*/ 0 h 1685878"/>
                      <a:gd name="connsiteX2" fmla="*/ 1169566 w 5085068"/>
                      <a:gd name="connsiteY2" fmla="*/ 0 h 1685878"/>
                      <a:gd name="connsiteX3" fmla="*/ 1652647 w 5085068"/>
                      <a:gd name="connsiteY3" fmla="*/ 0 h 1685878"/>
                      <a:gd name="connsiteX4" fmla="*/ 2389982 w 5085068"/>
                      <a:gd name="connsiteY4" fmla="*/ 0 h 1685878"/>
                      <a:gd name="connsiteX5" fmla="*/ 2923914 w 5085068"/>
                      <a:gd name="connsiteY5" fmla="*/ 0 h 1685878"/>
                      <a:gd name="connsiteX6" fmla="*/ 3661249 w 5085068"/>
                      <a:gd name="connsiteY6" fmla="*/ 0 h 1685878"/>
                      <a:gd name="connsiteX7" fmla="*/ 4296882 w 5085068"/>
                      <a:gd name="connsiteY7" fmla="*/ 0 h 1685878"/>
                      <a:gd name="connsiteX8" fmla="*/ 5085068 w 5085068"/>
                      <a:gd name="connsiteY8" fmla="*/ 0 h 1685878"/>
                      <a:gd name="connsiteX9" fmla="*/ 5085068 w 5085068"/>
                      <a:gd name="connsiteY9" fmla="*/ 511382 h 1685878"/>
                      <a:gd name="connsiteX10" fmla="*/ 5085068 w 5085068"/>
                      <a:gd name="connsiteY10" fmla="*/ 1056483 h 1685878"/>
                      <a:gd name="connsiteX11" fmla="*/ 5085068 w 5085068"/>
                      <a:gd name="connsiteY11" fmla="*/ 1685877 h 1685878"/>
                      <a:gd name="connsiteX12" fmla="*/ 4347733 w 5085068"/>
                      <a:gd name="connsiteY12" fmla="*/ 1685877 h 1685878"/>
                      <a:gd name="connsiteX13" fmla="*/ 3661249 w 5085068"/>
                      <a:gd name="connsiteY13" fmla="*/ 1685877 h 1685878"/>
                      <a:gd name="connsiteX14" fmla="*/ 3127317 w 5085068"/>
                      <a:gd name="connsiteY14" fmla="*/ 1685877 h 1685878"/>
                      <a:gd name="connsiteX15" fmla="*/ 2593385 w 5085068"/>
                      <a:gd name="connsiteY15" fmla="*/ 1685877 h 1685878"/>
                      <a:gd name="connsiteX16" fmla="*/ 1906901 w 5085068"/>
                      <a:gd name="connsiteY16" fmla="*/ 1685877 h 1685878"/>
                      <a:gd name="connsiteX17" fmla="*/ 1372968 w 5085068"/>
                      <a:gd name="connsiteY17" fmla="*/ 1685877 h 1685878"/>
                      <a:gd name="connsiteX18" fmla="*/ 635634 w 5085068"/>
                      <a:gd name="connsiteY18" fmla="*/ 1685877 h 1685878"/>
                      <a:gd name="connsiteX19" fmla="*/ 0 w 5085068"/>
                      <a:gd name="connsiteY19" fmla="*/ 1685877 h 1685878"/>
                      <a:gd name="connsiteX20" fmla="*/ 0 w 5085068"/>
                      <a:gd name="connsiteY20" fmla="*/ 1174495 h 1685878"/>
                      <a:gd name="connsiteX21" fmla="*/ 0 w 5085068"/>
                      <a:gd name="connsiteY21" fmla="*/ 595676 h 1685878"/>
                      <a:gd name="connsiteX22" fmla="*/ 0 w 5085068"/>
                      <a:gd name="connsiteY22" fmla="*/ 0 h 1685878"/>
                      <a:gd name="connsiteX0" fmla="*/ 0 w 5085068"/>
                      <a:gd name="connsiteY0" fmla="*/ 0 h 1685878"/>
                      <a:gd name="connsiteX1" fmla="*/ 635634 w 5085068"/>
                      <a:gd name="connsiteY1" fmla="*/ 0 h 1685878"/>
                      <a:gd name="connsiteX2" fmla="*/ 1372968 w 5085068"/>
                      <a:gd name="connsiteY2" fmla="*/ 0 h 1685878"/>
                      <a:gd name="connsiteX3" fmla="*/ 2059453 w 5085068"/>
                      <a:gd name="connsiteY3" fmla="*/ 0 h 1685878"/>
                      <a:gd name="connsiteX4" fmla="*/ 2542534 w 5085068"/>
                      <a:gd name="connsiteY4" fmla="*/ 0 h 1685878"/>
                      <a:gd name="connsiteX5" fmla="*/ 3025615 w 5085068"/>
                      <a:gd name="connsiteY5" fmla="*/ 0 h 1685878"/>
                      <a:gd name="connsiteX6" fmla="*/ 3559548 w 5085068"/>
                      <a:gd name="connsiteY6" fmla="*/ 0 h 1685878"/>
                      <a:gd name="connsiteX7" fmla="*/ 4144330 w 5085068"/>
                      <a:gd name="connsiteY7" fmla="*/ 0 h 1685878"/>
                      <a:gd name="connsiteX8" fmla="*/ 5085068 w 5085068"/>
                      <a:gd name="connsiteY8" fmla="*/ 0 h 1685878"/>
                      <a:gd name="connsiteX9" fmla="*/ 5085068 w 5085068"/>
                      <a:gd name="connsiteY9" fmla="*/ 595676 h 1685878"/>
                      <a:gd name="connsiteX10" fmla="*/ 5085068 w 5085068"/>
                      <a:gd name="connsiteY10" fmla="*/ 1191353 h 1685878"/>
                      <a:gd name="connsiteX11" fmla="*/ 5085068 w 5085068"/>
                      <a:gd name="connsiteY11" fmla="*/ 1685877 h 1685878"/>
                      <a:gd name="connsiteX12" fmla="*/ 4601987 w 5085068"/>
                      <a:gd name="connsiteY12" fmla="*/ 1685877 h 1685878"/>
                      <a:gd name="connsiteX13" fmla="*/ 3966353 w 5085068"/>
                      <a:gd name="connsiteY13" fmla="*/ 1685877 h 1685878"/>
                      <a:gd name="connsiteX14" fmla="*/ 3483272 w 5085068"/>
                      <a:gd name="connsiteY14" fmla="*/ 1685877 h 1685878"/>
                      <a:gd name="connsiteX15" fmla="*/ 2796787 w 5085068"/>
                      <a:gd name="connsiteY15" fmla="*/ 1685877 h 1685878"/>
                      <a:gd name="connsiteX16" fmla="*/ 2110303 w 5085068"/>
                      <a:gd name="connsiteY16" fmla="*/ 1685877 h 1685878"/>
                      <a:gd name="connsiteX17" fmla="*/ 1474670 w 5085068"/>
                      <a:gd name="connsiteY17" fmla="*/ 1685877 h 1685878"/>
                      <a:gd name="connsiteX18" fmla="*/ 839036 w 5085068"/>
                      <a:gd name="connsiteY18" fmla="*/ 1685877 h 1685878"/>
                      <a:gd name="connsiteX19" fmla="*/ 0 w 5085068"/>
                      <a:gd name="connsiteY19" fmla="*/ 1685877 h 1685878"/>
                      <a:gd name="connsiteX20" fmla="*/ 0 w 5085068"/>
                      <a:gd name="connsiteY20" fmla="*/ 1123919 h 1685878"/>
                      <a:gd name="connsiteX21" fmla="*/ 0 w 5085068"/>
                      <a:gd name="connsiteY21" fmla="*/ 612535 h 1685878"/>
                      <a:gd name="connsiteX22" fmla="*/ 0 w 5085068"/>
                      <a:gd name="connsiteY22" fmla="*/ 0 h 168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5068" h="1685878" fill="none" extrusionOk="0">
                        <a:moveTo>
                          <a:pt x="0" y="0"/>
                        </a:moveTo>
                        <a:cubicBezTo>
                          <a:pt x="136167" y="-36796"/>
                          <a:pt x="339063" y="29755"/>
                          <a:pt x="584783" y="0"/>
                        </a:cubicBezTo>
                        <a:cubicBezTo>
                          <a:pt x="833682" y="13133"/>
                          <a:pt x="929743" y="-27339"/>
                          <a:pt x="1169566" y="0"/>
                        </a:cubicBezTo>
                        <a:cubicBezTo>
                          <a:pt x="1403753" y="44581"/>
                          <a:pt x="1540383" y="20293"/>
                          <a:pt x="1652647" y="0"/>
                        </a:cubicBezTo>
                        <a:cubicBezTo>
                          <a:pt x="1782137" y="-4050"/>
                          <a:pt x="2260827" y="-10228"/>
                          <a:pt x="2389982" y="0"/>
                        </a:cubicBezTo>
                        <a:cubicBezTo>
                          <a:pt x="2548623" y="-14871"/>
                          <a:pt x="2791319" y="-9029"/>
                          <a:pt x="2923914" y="0"/>
                        </a:cubicBezTo>
                        <a:cubicBezTo>
                          <a:pt x="3060077" y="19662"/>
                          <a:pt x="3420951" y="56846"/>
                          <a:pt x="3661249" y="0"/>
                        </a:cubicBezTo>
                        <a:cubicBezTo>
                          <a:pt x="3881935" y="-39670"/>
                          <a:pt x="4051041" y="24284"/>
                          <a:pt x="4296882" y="0"/>
                        </a:cubicBezTo>
                        <a:cubicBezTo>
                          <a:pt x="4580627" y="-28082"/>
                          <a:pt x="4819898" y="-20137"/>
                          <a:pt x="5085068" y="0"/>
                        </a:cubicBezTo>
                        <a:cubicBezTo>
                          <a:pt x="5101216" y="189055"/>
                          <a:pt x="5091660" y="279378"/>
                          <a:pt x="5085068" y="511382"/>
                        </a:cubicBezTo>
                        <a:cubicBezTo>
                          <a:pt x="5081503" y="722059"/>
                          <a:pt x="5086551" y="839313"/>
                          <a:pt x="5085068" y="1056483"/>
                        </a:cubicBezTo>
                        <a:cubicBezTo>
                          <a:pt x="5083790" y="1248958"/>
                          <a:pt x="5103545" y="1432087"/>
                          <a:pt x="5085068" y="1685877"/>
                        </a:cubicBezTo>
                        <a:cubicBezTo>
                          <a:pt x="4773950" y="1668978"/>
                          <a:pt x="4632739" y="1670702"/>
                          <a:pt x="4347733" y="1685877"/>
                        </a:cubicBezTo>
                        <a:cubicBezTo>
                          <a:pt x="4093095" y="1672843"/>
                          <a:pt x="3976814" y="1672010"/>
                          <a:pt x="3661249" y="1685877"/>
                        </a:cubicBezTo>
                        <a:cubicBezTo>
                          <a:pt x="3352839" y="1695709"/>
                          <a:pt x="3253672" y="1655977"/>
                          <a:pt x="3127317" y="1685877"/>
                        </a:cubicBezTo>
                        <a:cubicBezTo>
                          <a:pt x="2983615" y="1702939"/>
                          <a:pt x="2799938" y="1695537"/>
                          <a:pt x="2593385" y="1685877"/>
                        </a:cubicBezTo>
                        <a:cubicBezTo>
                          <a:pt x="2443552" y="1669237"/>
                          <a:pt x="2118805" y="1662827"/>
                          <a:pt x="1906901" y="1685877"/>
                        </a:cubicBezTo>
                        <a:cubicBezTo>
                          <a:pt x="1675332" y="1664733"/>
                          <a:pt x="1491205" y="1688278"/>
                          <a:pt x="1372968" y="1685877"/>
                        </a:cubicBezTo>
                        <a:cubicBezTo>
                          <a:pt x="1216422" y="1690195"/>
                          <a:pt x="775210" y="1701180"/>
                          <a:pt x="635634" y="1685877"/>
                        </a:cubicBezTo>
                        <a:cubicBezTo>
                          <a:pt x="476180" y="1677888"/>
                          <a:pt x="324908" y="1617857"/>
                          <a:pt x="0" y="1685877"/>
                        </a:cubicBezTo>
                        <a:cubicBezTo>
                          <a:pt x="45175" y="1577051"/>
                          <a:pt x="-3447" y="1356373"/>
                          <a:pt x="0" y="1174495"/>
                        </a:cubicBezTo>
                        <a:cubicBezTo>
                          <a:pt x="12532" y="987914"/>
                          <a:pt x="-9991" y="743714"/>
                          <a:pt x="0" y="595676"/>
                        </a:cubicBezTo>
                        <a:cubicBezTo>
                          <a:pt x="-15790" y="439557"/>
                          <a:pt x="-51738" y="223577"/>
                          <a:pt x="0" y="0"/>
                        </a:cubicBezTo>
                        <a:close/>
                      </a:path>
                      <a:path w="5085068" h="1685878" stroke="0" extrusionOk="0">
                        <a:moveTo>
                          <a:pt x="0" y="0"/>
                        </a:moveTo>
                        <a:cubicBezTo>
                          <a:pt x="270973" y="11760"/>
                          <a:pt x="489097" y="26137"/>
                          <a:pt x="635634" y="0"/>
                        </a:cubicBezTo>
                        <a:cubicBezTo>
                          <a:pt x="810423" y="-24771"/>
                          <a:pt x="1040148" y="-52324"/>
                          <a:pt x="1372968" y="0"/>
                        </a:cubicBezTo>
                        <a:cubicBezTo>
                          <a:pt x="1691878" y="32918"/>
                          <a:pt x="1792263" y="11758"/>
                          <a:pt x="2059453" y="0"/>
                        </a:cubicBezTo>
                        <a:cubicBezTo>
                          <a:pt x="2317224" y="-12659"/>
                          <a:pt x="2302701" y="-23906"/>
                          <a:pt x="2542534" y="0"/>
                        </a:cubicBezTo>
                        <a:cubicBezTo>
                          <a:pt x="2796163" y="14463"/>
                          <a:pt x="2884868" y="2412"/>
                          <a:pt x="3025615" y="0"/>
                        </a:cubicBezTo>
                        <a:cubicBezTo>
                          <a:pt x="3162058" y="-16273"/>
                          <a:pt x="3429103" y="-5684"/>
                          <a:pt x="3559548" y="0"/>
                        </a:cubicBezTo>
                        <a:cubicBezTo>
                          <a:pt x="3672290" y="-11450"/>
                          <a:pt x="3909773" y="-31181"/>
                          <a:pt x="4144330" y="0"/>
                        </a:cubicBezTo>
                        <a:cubicBezTo>
                          <a:pt x="4398442" y="-34381"/>
                          <a:pt x="4632777" y="-43520"/>
                          <a:pt x="5085068" y="0"/>
                        </a:cubicBezTo>
                        <a:cubicBezTo>
                          <a:pt x="5072110" y="158104"/>
                          <a:pt x="5089909" y="468374"/>
                          <a:pt x="5085068" y="595676"/>
                        </a:cubicBezTo>
                        <a:cubicBezTo>
                          <a:pt x="5068872" y="707378"/>
                          <a:pt x="5093318" y="937174"/>
                          <a:pt x="5085068" y="1191353"/>
                        </a:cubicBezTo>
                        <a:cubicBezTo>
                          <a:pt x="5102213" y="1451492"/>
                          <a:pt x="5083043" y="1532499"/>
                          <a:pt x="5085068" y="1685877"/>
                        </a:cubicBezTo>
                        <a:cubicBezTo>
                          <a:pt x="4950413" y="1706463"/>
                          <a:pt x="4727909" y="1663841"/>
                          <a:pt x="4601987" y="1685877"/>
                        </a:cubicBezTo>
                        <a:cubicBezTo>
                          <a:pt x="4459372" y="1664164"/>
                          <a:pt x="4165033" y="1675887"/>
                          <a:pt x="3966353" y="1685877"/>
                        </a:cubicBezTo>
                        <a:cubicBezTo>
                          <a:pt x="3779084" y="1708791"/>
                          <a:pt x="3689101" y="1691268"/>
                          <a:pt x="3483272" y="1685877"/>
                        </a:cubicBezTo>
                        <a:cubicBezTo>
                          <a:pt x="3286940" y="1674237"/>
                          <a:pt x="3034740" y="1694779"/>
                          <a:pt x="2796787" y="1685877"/>
                        </a:cubicBezTo>
                        <a:cubicBezTo>
                          <a:pt x="2596567" y="1672046"/>
                          <a:pt x="2359238" y="1725791"/>
                          <a:pt x="2110303" y="1685877"/>
                        </a:cubicBezTo>
                        <a:cubicBezTo>
                          <a:pt x="1884287" y="1682818"/>
                          <a:pt x="1709237" y="1705264"/>
                          <a:pt x="1474670" y="1685877"/>
                        </a:cubicBezTo>
                        <a:cubicBezTo>
                          <a:pt x="1228473" y="1645981"/>
                          <a:pt x="1048045" y="1665464"/>
                          <a:pt x="839036" y="1685877"/>
                        </a:cubicBezTo>
                        <a:cubicBezTo>
                          <a:pt x="610248" y="1728778"/>
                          <a:pt x="354319" y="1645369"/>
                          <a:pt x="0" y="1685877"/>
                        </a:cubicBezTo>
                        <a:cubicBezTo>
                          <a:pt x="-25795" y="1475119"/>
                          <a:pt x="-7681" y="1384206"/>
                          <a:pt x="0" y="1123919"/>
                        </a:cubicBezTo>
                        <a:cubicBezTo>
                          <a:pt x="24790" y="868813"/>
                          <a:pt x="1202" y="774412"/>
                          <a:pt x="0" y="612535"/>
                        </a:cubicBezTo>
                        <a:cubicBezTo>
                          <a:pt x="-12259" y="446430"/>
                          <a:pt x="-31075" y="193074"/>
                          <a:pt x="0" y="0"/>
                        </a:cubicBezTo>
                        <a:close/>
                      </a:path>
                      <a:path w="5085068" h="1685878" fill="none" stroke="0" extrusionOk="0">
                        <a:moveTo>
                          <a:pt x="0" y="0"/>
                        </a:moveTo>
                        <a:cubicBezTo>
                          <a:pt x="150397" y="-2859"/>
                          <a:pt x="340432" y="16197"/>
                          <a:pt x="584783" y="0"/>
                        </a:cubicBezTo>
                        <a:cubicBezTo>
                          <a:pt x="849324" y="4449"/>
                          <a:pt x="920948" y="-29901"/>
                          <a:pt x="1169566" y="0"/>
                        </a:cubicBezTo>
                        <a:cubicBezTo>
                          <a:pt x="1422461" y="32542"/>
                          <a:pt x="1521666" y="14404"/>
                          <a:pt x="1652647" y="0"/>
                        </a:cubicBezTo>
                        <a:cubicBezTo>
                          <a:pt x="1746890" y="-10931"/>
                          <a:pt x="2251324" y="25058"/>
                          <a:pt x="2389982" y="0"/>
                        </a:cubicBezTo>
                        <a:cubicBezTo>
                          <a:pt x="2545282" y="4013"/>
                          <a:pt x="2778725" y="-20304"/>
                          <a:pt x="2923914" y="0"/>
                        </a:cubicBezTo>
                        <a:cubicBezTo>
                          <a:pt x="3052344" y="48258"/>
                          <a:pt x="3456819" y="47382"/>
                          <a:pt x="3661249" y="0"/>
                        </a:cubicBezTo>
                        <a:cubicBezTo>
                          <a:pt x="3890453" y="-36892"/>
                          <a:pt x="4019123" y="4732"/>
                          <a:pt x="4296882" y="0"/>
                        </a:cubicBezTo>
                        <a:cubicBezTo>
                          <a:pt x="4528202" y="7993"/>
                          <a:pt x="4760690" y="7470"/>
                          <a:pt x="5085068" y="0"/>
                        </a:cubicBezTo>
                        <a:cubicBezTo>
                          <a:pt x="5084841" y="203999"/>
                          <a:pt x="5081668" y="282307"/>
                          <a:pt x="5085068" y="511382"/>
                        </a:cubicBezTo>
                        <a:cubicBezTo>
                          <a:pt x="5095610" y="747424"/>
                          <a:pt x="5083694" y="845182"/>
                          <a:pt x="5085068" y="1056483"/>
                        </a:cubicBezTo>
                        <a:cubicBezTo>
                          <a:pt x="5085118" y="1291316"/>
                          <a:pt x="5073306" y="1468765"/>
                          <a:pt x="5085068" y="1685877"/>
                        </a:cubicBezTo>
                        <a:cubicBezTo>
                          <a:pt x="4809158" y="1649847"/>
                          <a:pt x="4593325" y="1673563"/>
                          <a:pt x="4347733" y="1685877"/>
                        </a:cubicBezTo>
                        <a:cubicBezTo>
                          <a:pt x="4064875" y="1699969"/>
                          <a:pt x="3965324" y="1664906"/>
                          <a:pt x="3661249" y="1685877"/>
                        </a:cubicBezTo>
                        <a:cubicBezTo>
                          <a:pt x="3369841" y="1704251"/>
                          <a:pt x="3242040" y="1666014"/>
                          <a:pt x="3127317" y="1685877"/>
                        </a:cubicBezTo>
                        <a:cubicBezTo>
                          <a:pt x="2991612" y="1717333"/>
                          <a:pt x="2782594" y="1708660"/>
                          <a:pt x="2593385" y="1685877"/>
                        </a:cubicBezTo>
                        <a:cubicBezTo>
                          <a:pt x="2415940" y="1632023"/>
                          <a:pt x="2113049" y="1698239"/>
                          <a:pt x="1906901" y="1685877"/>
                        </a:cubicBezTo>
                        <a:cubicBezTo>
                          <a:pt x="1653848" y="1688622"/>
                          <a:pt x="1499874" y="1701843"/>
                          <a:pt x="1372968" y="1685877"/>
                        </a:cubicBezTo>
                        <a:cubicBezTo>
                          <a:pt x="1266463" y="1687363"/>
                          <a:pt x="764529" y="1726283"/>
                          <a:pt x="635634" y="1685877"/>
                        </a:cubicBezTo>
                        <a:cubicBezTo>
                          <a:pt x="499424" y="1677010"/>
                          <a:pt x="325673" y="1660252"/>
                          <a:pt x="0" y="1685877"/>
                        </a:cubicBezTo>
                        <a:cubicBezTo>
                          <a:pt x="-17335" y="1573047"/>
                          <a:pt x="-40970" y="1344746"/>
                          <a:pt x="0" y="1174495"/>
                        </a:cubicBezTo>
                        <a:cubicBezTo>
                          <a:pt x="42319" y="981085"/>
                          <a:pt x="3155" y="727381"/>
                          <a:pt x="0" y="595676"/>
                        </a:cubicBezTo>
                        <a:cubicBezTo>
                          <a:pt x="10022" y="405293"/>
                          <a:pt x="-12577" y="21486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テキスト ボックス 89">
            <a:extLst>
              <a:ext uri="{FF2B5EF4-FFF2-40B4-BE49-F238E27FC236}">
                <a16:creationId xmlns:a16="http://schemas.microsoft.com/office/drawing/2014/main" id="{114A4658-7F19-491D-8677-4D4FA03AB231}"/>
              </a:ext>
            </a:extLst>
          </p:cNvPr>
          <p:cNvSpPr txBox="1"/>
          <p:nvPr/>
        </p:nvSpPr>
        <p:spPr>
          <a:xfrm>
            <a:off x="294815" y="6217940"/>
            <a:ext cx="3432719" cy="954107"/>
          </a:xfrm>
          <a:prstGeom prst="rect">
            <a:avLst/>
          </a:prstGeom>
          <a:noFill/>
        </p:spPr>
        <p:txBody>
          <a:bodyPr wrap="square">
            <a:spAutoFit/>
          </a:bodyPr>
          <a:lstStyle/>
          <a:p>
            <a:r>
              <a:rPr lang="en-US" altLang="ja-JP" sz="1400" dirty="0">
                <a:latin typeface="ふい字" panose="02000609000000000000" pitchFamily="1" charset="-128"/>
                <a:ea typeface="ふい字" panose="02000609000000000000" pitchFamily="1" charset="-128"/>
              </a:rPr>
              <a:t>1854</a:t>
            </a:r>
            <a:r>
              <a:rPr lang="ja-JP" altLang="en-US" sz="1400" dirty="0">
                <a:latin typeface="ふい字" panose="02000609000000000000" pitchFamily="1" charset="-128"/>
                <a:ea typeface="ふい字" panose="02000609000000000000" pitchFamily="1" charset="-128"/>
              </a:rPr>
              <a:t>年</a:t>
            </a:r>
            <a:r>
              <a:rPr lang="en-US" altLang="ja-JP" sz="1400" dirty="0">
                <a:latin typeface="ふい字" panose="02000609000000000000" pitchFamily="1" charset="-128"/>
                <a:ea typeface="ふい字" panose="02000609000000000000" pitchFamily="1" charset="-128"/>
              </a:rPr>
              <a:t>2</a:t>
            </a:r>
            <a:r>
              <a:rPr lang="ja-JP" altLang="en-US" sz="1400" dirty="0">
                <a:latin typeface="ふい字" panose="02000609000000000000" pitchFamily="1" charset="-128"/>
                <a:ea typeface="ふい字" panose="02000609000000000000" pitchFamily="1" charset="-128"/>
              </a:rPr>
              <a:t>度目に来日したペリーと幕府役人との間で横浜村において日米和親条約が結ばれ、日本は鎖国を解いて開国しました。</a:t>
            </a:r>
            <a:endParaRPr lang="en-US" altLang="ja-JP" sz="1400" dirty="0">
              <a:latin typeface="ふい字" panose="02000609000000000000" pitchFamily="1" charset="-128"/>
              <a:ea typeface="ふい字" panose="02000609000000000000" pitchFamily="1" charset="-128"/>
            </a:endParaRPr>
          </a:p>
        </p:txBody>
      </p:sp>
      <p:pic>
        <p:nvPicPr>
          <p:cNvPr id="91" name="図 90" descr="歩道の上にあるボール&#10;&#10;低い精度で自動的に生成された説明">
            <a:extLst>
              <a:ext uri="{FF2B5EF4-FFF2-40B4-BE49-F238E27FC236}">
                <a16:creationId xmlns:a16="http://schemas.microsoft.com/office/drawing/2014/main" id="{0FB16E06-FBBB-4CBB-8A0E-509A07742E3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667588" y="5717455"/>
            <a:ext cx="1537823" cy="1217116"/>
          </a:xfrm>
          <a:prstGeom prst="rect">
            <a:avLst/>
          </a:prstGeom>
          <a:effectLst>
            <a:outerShdw blurRad="50800" dist="38100" dir="5400000" algn="t" rotWithShape="0">
              <a:prstClr val="black">
                <a:alpha val="40000"/>
              </a:prstClr>
            </a:outerShdw>
          </a:effectLst>
        </p:spPr>
      </p:pic>
      <p:sp>
        <p:nvSpPr>
          <p:cNvPr id="92" name="テキスト ボックス 91">
            <a:extLst>
              <a:ext uri="{FF2B5EF4-FFF2-40B4-BE49-F238E27FC236}">
                <a16:creationId xmlns:a16="http://schemas.microsoft.com/office/drawing/2014/main" id="{148897C9-B6F8-4864-90AD-FC9CD8A0FD5B}"/>
              </a:ext>
            </a:extLst>
          </p:cNvPr>
          <p:cNvSpPr txBox="1"/>
          <p:nvPr/>
        </p:nvSpPr>
        <p:spPr>
          <a:xfrm>
            <a:off x="3467213" y="7004664"/>
            <a:ext cx="2040921" cy="261610"/>
          </a:xfrm>
          <a:prstGeom prst="rect">
            <a:avLst/>
          </a:prstGeom>
          <a:noFill/>
        </p:spPr>
        <p:txBody>
          <a:bodyPr wrap="square">
            <a:spAutoFit/>
          </a:bodyPr>
          <a:lstStyle/>
          <a:p>
            <a:r>
              <a:rPr lang="ja-JP" altLang="en-US" sz="1050" dirty="0">
                <a:solidFill>
                  <a:schemeClr val="accent2">
                    <a:lumMod val="50000"/>
                  </a:schemeClr>
                </a:solidFill>
                <a:latin typeface="メイリオ" panose="020B0604030504040204" pitchFamily="50" charset="-128"/>
                <a:ea typeface="メイリオ" panose="020B0604030504040204" pitchFamily="50" charset="-128"/>
              </a:rPr>
              <a:t>日米和親条約締結の記念碑</a:t>
            </a:r>
            <a:r>
              <a:rPr lang="ja-JP" altLang="en-US" sz="1100" dirty="0">
                <a:solidFill>
                  <a:schemeClr val="accent2">
                    <a:lumMod val="50000"/>
                  </a:schemeClr>
                </a:solidFill>
                <a:latin typeface="メイリオ" panose="020B0604030504040204" pitchFamily="50" charset="-128"/>
                <a:ea typeface="メイリオ" panose="020B0604030504040204" pitchFamily="50" charset="-128"/>
              </a:rPr>
              <a:t>Ｂ</a:t>
            </a:r>
            <a:endParaRPr lang="en-US" altLang="ja-JP" sz="1100" dirty="0">
              <a:solidFill>
                <a:schemeClr val="accent2">
                  <a:lumMod val="50000"/>
                </a:schemeClr>
              </a:solidFill>
              <a:latin typeface="メイリオ" panose="020B0604030504040204" pitchFamily="50" charset="-128"/>
              <a:ea typeface="メイリオ" panose="020B0604030504040204" pitchFamily="50" charset="-128"/>
            </a:endParaRPr>
          </a:p>
        </p:txBody>
      </p:sp>
      <p:pic>
        <p:nvPicPr>
          <p:cNvPr id="7" name="図 6" descr="港のある建物&#10;&#10;自動的に生成された説明">
            <a:extLst>
              <a:ext uri="{FF2B5EF4-FFF2-40B4-BE49-F238E27FC236}">
                <a16:creationId xmlns:a16="http://schemas.microsoft.com/office/drawing/2014/main" id="{C4249EA6-728E-4DA9-BDDD-458B7F90CA9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643002" y="1024162"/>
            <a:ext cx="4335833" cy="2551109"/>
          </a:xfrm>
          <a:prstGeom prst="rect">
            <a:avLst/>
          </a:prstGeom>
          <a:effectLst>
            <a:outerShdw blurRad="50800" dist="38100" dir="5400000" algn="t" rotWithShape="0">
              <a:prstClr val="black">
                <a:alpha val="40000"/>
              </a:prstClr>
            </a:outerShdw>
          </a:effectLst>
        </p:spPr>
      </p:pic>
      <p:grpSp>
        <p:nvGrpSpPr>
          <p:cNvPr id="68" name="グループ化 67">
            <a:extLst>
              <a:ext uri="{FF2B5EF4-FFF2-40B4-BE49-F238E27FC236}">
                <a16:creationId xmlns:a16="http://schemas.microsoft.com/office/drawing/2014/main" id="{EB554F4C-0B92-450B-BEB9-E1064C9D9115}"/>
              </a:ext>
            </a:extLst>
          </p:cNvPr>
          <p:cNvGrpSpPr/>
          <p:nvPr/>
        </p:nvGrpSpPr>
        <p:grpSpPr>
          <a:xfrm>
            <a:off x="5576509" y="452050"/>
            <a:ext cx="4431600" cy="532800"/>
            <a:chOff x="571257" y="842683"/>
            <a:chExt cx="5136484" cy="849756"/>
          </a:xfrm>
          <a:effectLst>
            <a:outerShdw blurRad="50800" dist="38100" dir="5400000" algn="t" rotWithShape="0">
              <a:prstClr val="black">
                <a:alpha val="40000"/>
              </a:prstClr>
            </a:outerShdw>
          </a:effectLst>
        </p:grpSpPr>
        <p:sp>
          <p:nvSpPr>
            <p:cNvPr id="69" name="四角形: 角を丸くする 68">
              <a:extLst>
                <a:ext uri="{FF2B5EF4-FFF2-40B4-BE49-F238E27FC236}">
                  <a16:creationId xmlns:a16="http://schemas.microsoft.com/office/drawing/2014/main" id="{BC29713A-C731-4821-A1A4-600249303284}"/>
                </a:ext>
              </a:extLst>
            </p:cNvPr>
            <p:cNvSpPr/>
            <p:nvPr/>
          </p:nvSpPr>
          <p:spPr>
            <a:xfrm>
              <a:off x="571257" y="842683"/>
              <a:ext cx="5136484" cy="849756"/>
            </a:xfrm>
            <a:prstGeom prst="roundRect">
              <a:avLst>
                <a:gd name="adj" fmla="val 991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0" name="テキスト ボックス 69">
              <a:extLst>
                <a:ext uri="{FF2B5EF4-FFF2-40B4-BE49-F238E27FC236}">
                  <a16:creationId xmlns:a16="http://schemas.microsoft.com/office/drawing/2014/main" id="{0016773D-5B10-4926-B423-562B8AFEBAFE}"/>
                </a:ext>
              </a:extLst>
            </p:cNvPr>
            <p:cNvSpPr txBox="1"/>
            <p:nvPr/>
          </p:nvSpPr>
          <p:spPr>
            <a:xfrm>
              <a:off x="1028437" y="999258"/>
              <a:ext cx="4155310" cy="638130"/>
            </a:xfrm>
            <a:prstGeom prst="rect">
              <a:avLst/>
            </a:prstGeom>
            <a:noFill/>
          </p:spPr>
          <p:txBody>
            <a:bodyPr wrap="square">
              <a:spAutoFit/>
            </a:bodyPr>
            <a:lstStyle/>
            <a:p>
              <a:pPr algn="ctr"/>
              <a:r>
                <a:rPr kumimoji="1" lang="ja-JP" altLang="en-US"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赤レンガ</a:t>
              </a:r>
              <a:r>
                <a:rPr kumimoji="1" lang="en-US" altLang="ja-JP"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cafe</a:t>
              </a:r>
              <a:r>
                <a:rPr kumimoji="1" lang="ja-JP" altLang="en-US"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クルーズ</a:t>
              </a:r>
              <a:endParaRPr kumimoji="1" lang="ja-JP" altLang="en-US" sz="11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85" name="四角形: 角を丸くする 84">
            <a:extLst>
              <a:ext uri="{FF2B5EF4-FFF2-40B4-BE49-F238E27FC236}">
                <a16:creationId xmlns:a16="http://schemas.microsoft.com/office/drawing/2014/main" id="{3F206D50-F709-43D3-85E5-9F244623E023}"/>
              </a:ext>
            </a:extLst>
          </p:cNvPr>
          <p:cNvSpPr/>
          <p:nvPr/>
        </p:nvSpPr>
        <p:spPr>
          <a:xfrm>
            <a:off x="9186716" y="705237"/>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テキスト ボックス 85">
            <a:extLst>
              <a:ext uri="{FF2B5EF4-FFF2-40B4-BE49-F238E27FC236}">
                <a16:creationId xmlns:a16="http://schemas.microsoft.com/office/drawing/2014/main" id="{965A6C12-75A8-410B-9CC0-C8BB099225B6}"/>
              </a:ext>
            </a:extLst>
          </p:cNvPr>
          <p:cNvSpPr txBox="1"/>
          <p:nvPr/>
        </p:nvSpPr>
        <p:spPr>
          <a:xfrm>
            <a:off x="9337687" y="696405"/>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有料</a:t>
            </a:r>
          </a:p>
        </p:txBody>
      </p:sp>
      <p:pic>
        <p:nvPicPr>
          <p:cNvPr id="11" name="図 10" descr="ケーキ, ブルー, 傘, 帽子 が含まれている画像&#10;&#10;自動的に生成された説明">
            <a:extLst>
              <a:ext uri="{FF2B5EF4-FFF2-40B4-BE49-F238E27FC236}">
                <a16:creationId xmlns:a16="http://schemas.microsoft.com/office/drawing/2014/main" id="{A77EDB1D-47E9-4DBB-9C8A-886751628F2F}"/>
              </a:ext>
            </a:extLst>
          </p:cNvPr>
          <p:cNvPicPr>
            <a:picLocks noChangeAspect="1"/>
          </p:cNvPicPr>
          <p:nvPr/>
        </p:nvPicPr>
        <p:blipFill>
          <a:blip r:embed="rId9" cstate="email">
            <a:alphaModFix amt="85000"/>
            <a:extLst>
              <a:ext uri="{28A0092B-C50C-407E-A947-70E740481C1C}">
                <a14:useLocalDpi xmlns:a14="http://schemas.microsoft.com/office/drawing/2010/main"/>
              </a:ext>
            </a:extLst>
          </a:blip>
          <a:stretch>
            <a:fillRect/>
          </a:stretch>
        </p:blipFill>
        <p:spPr>
          <a:xfrm>
            <a:off x="4281885" y="250360"/>
            <a:ext cx="991560" cy="617246"/>
          </a:xfrm>
          <a:prstGeom prst="rect">
            <a:avLst/>
          </a:prstGeom>
        </p:spPr>
      </p:pic>
      <p:grpSp>
        <p:nvGrpSpPr>
          <p:cNvPr id="75" name="グループ化 74">
            <a:extLst>
              <a:ext uri="{FF2B5EF4-FFF2-40B4-BE49-F238E27FC236}">
                <a16:creationId xmlns:a16="http://schemas.microsoft.com/office/drawing/2014/main" id="{B592B328-0D48-4FD0-9C72-F04C5550BD4C}"/>
              </a:ext>
            </a:extLst>
          </p:cNvPr>
          <p:cNvGrpSpPr/>
          <p:nvPr/>
        </p:nvGrpSpPr>
        <p:grpSpPr>
          <a:xfrm>
            <a:off x="434128" y="984547"/>
            <a:ext cx="792000" cy="792000"/>
            <a:chOff x="313836" y="201264"/>
            <a:chExt cx="792000" cy="792000"/>
          </a:xfrm>
        </p:grpSpPr>
        <p:sp>
          <p:nvSpPr>
            <p:cNvPr id="76" name="楕円 75">
              <a:extLst>
                <a:ext uri="{FF2B5EF4-FFF2-40B4-BE49-F238E27FC236}">
                  <a16:creationId xmlns:a16="http://schemas.microsoft.com/office/drawing/2014/main" id="{B5D61C8C-0810-4AC4-8F1C-526B373E403E}"/>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7" name="楕円 76">
              <a:extLst>
                <a:ext uri="{FF2B5EF4-FFF2-40B4-BE49-F238E27FC236}">
                  <a16:creationId xmlns:a16="http://schemas.microsoft.com/office/drawing/2014/main" id="{34A04457-B772-4A24-85EE-3F6AB9E902BD}"/>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B69C3218-716B-474A-8CDF-6EDC34EF8FDD}"/>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grpSp>
        <p:nvGrpSpPr>
          <p:cNvPr id="79" name="グループ化 78">
            <a:extLst>
              <a:ext uri="{FF2B5EF4-FFF2-40B4-BE49-F238E27FC236}">
                <a16:creationId xmlns:a16="http://schemas.microsoft.com/office/drawing/2014/main" id="{C1A21B60-53CE-417B-8CF1-813540ED8632}"/>
              </a:ext>
            </a:extLst>
          </p:cNvPr>
          <p:cNvGrpSpPr/>
          <p:nvPr/>
        </p:nvGrpSpPr>
        <p:grpSpPr>
          <a:xfrm>
            <a:off x="5543814" y="233816"/>
            <a:ext cx="792000" cy="792000"/>
            <a:chOff x="313836" y="201264"/>
            <a:chExt cx="792000" cy="792000"/>
          </a:xfrm>
        </p:grpSpPr>
        <p:sp>
          <p:nvSpPr>
            <p:cNvPr id="80" name="楕円 79">
              <a:extLst>
                <a:ext uri="{FF2B5EF4-FFF2-40B4-BE49-F238E27FC236}">
                  <a16:creationId xmlns:a16="http://schemas.microsoft.com/office/drawing/2014/main" id="{7BBFAD97-ECFC-4BF5-BD36-83C33880EC5C}"/>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1" name="楕円 80">
              <a:extLst>
                <a:ext uri="{FF2B5EF4-FFF2-40B4-BE49-F238E27FC236}">
                  <a16:creationId xmlns:a16="http://schemas.microsoft.com/office/drawing/2014/main" id="{0808D36F-6274-4AAE-8847-174FAE5860DF}"/>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102AF201-67F6-4313-BEFC-DA2C683B8E1A}"/>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
        <p:nvSpPr>
          <p:cNvPr id="84" name="テキスト ボックス 83">
            <a:extLst>
              <a:ext uri="{FF2B5EF4-FFF2-40B4-BE49-F238E27FC236}">
                <a16:creationId xmlns:a16="http://schemas.microsoft.com/office/drawing/2014/main" id="{919066FF-5A4C-48DE-81DF-6AA41DE2B7F2}"/>
              </a:ext>
            </a:extLst>
          </p:cNvPr>
          <p:cNvSpPr txBox="1"/>
          <p:nvPr/>
        </p:nvSpPr>
        <p:spPr>
          <a:xfrm>
            <a:off x="312793" y="5663315"/>
            <a:ext cx="2229587" cy="261610"/>
          </a:xfrm>
          <a:prstGeom prst="rect">
            <a:avLst/>
          </a:prstGeom>
          <a:noFill/>
        </p:spPr>
        <p:txBody>
          <a:bodyPr wrap="square">
            <a:spAutoFit/>
          </a:bodyPr>
          <a:lstStyle/>
          <a:p>
            <a:r>
              <a:rPr lang="ja-JP" altLang="en-US" sz="1050" dirty="0">
                <a:solidFill>
                  <a:schemeClr val="accent1"/>
                </a:solidFill>
                <a:latin typeface="ふい字" panose="02000609000000000000" pitchFamily="1" charset="-128"/>
                <a:ea typeface="ふい字" panose="02000609000000000000" pitchFamily="1" charset="-128"/>
              </a:rPr>
              <a:t>「史跡」で横浜の歴史発見！</a:t>
            </a:r>
            <a:endParaRPr lang="en-US" altLang="ja-JP" sz="1050" dirty="0">
              <a:solidFill>
                <a:schemeClr val="accent1"/>
              </a:solidFill>
              <a:latin typeface="ふい字" panose="02000609000000000000" pitchFamily="1" charset="-128"/>
              <a:ea typeface="ふい字" panose="02000609000000000000" pitchFamily="1" charset="-128"/>
            </a:endParaRPr>
          </a:p>
        </p:txBody>
      </p:sp>
      <p:sp>
        <p:nvSpPr>
          <p:cNvPr id="95" name="テキスト ボックス 94">
            <a:extLst>
              <a:ext uri="{FF2B5EF4-FFF2-40B4-BE49-F238E27FC236}">
                <a16:creationId xmlns:a16="http://schemas.microsoft.com/office/drawing/2014/main" id="{4E47DBC4-8CF9-46D4-8B7C-53C42FCB8102}"/>
              </a:ext>
            </a:extLst>
          </p:cNvPr>
          <p:cNvSpPr txBox="1"/>
          <p:nvPr/>
        </p:nvSpPr>
        <p:spPr>
          <a:xfrm>
            <a:off x="542989" y="5828333"/>
            <a:ext cx="2056352" cy="369332"/>
          </a:xfrm>
          <a:prstGeom prst="rect">
            <a:avLst/>
          </a:prstGeom>
          <a:noFill/>
        </p:spPr>
        <p:txBody>
          <a:bodyPr wrap="square">
            <a:spAutoFit/>
          </a:bodyPr>
          <a:lstStyle/>
          <a:p>
            <a:r>
              <a:rPr lang="ja-JP" altLang="en-US" sz="1800" dirty="0">
                <a:latin typeface="ふい字" panose="02000609000000000000" pitchFamily="1" charset="-128"/>
                <a:ea typeface="ふい字" panose="02000609000000000000" pitchFamily="1" charset="-128"/>
              </a:rPr>
              <a:t>ちょこっと寄り道</a:t>
            </a:r>
            <a:endParaRPr lang="en-US" altLang="ja-JP" sz="1800" dirty="0">
              <a:latin typeface="ふい字" panose="02000609000000000000" pitchFamily="1" charset="-128"/>
              <a:ea typeface="ふい字" panose="02000609000000000000" pitchFamily="1" charset="-128"/>
            </a:endParaRPr>
          </a:p>
        </p:txBody>
      </p:sp>
      <p:pic>
        <p:nvPicPr>
          <p:cNvPr id="96" name="グラフィックス 95" descr="靴の足跡 単色塗りつぶし">
            <a:extLst>
              <a:ext uri="{FF2B5EF4-FFF2-40B4-BE49-F238E27FC236}">
                <a16:creationId xmlns:a16="http://schemas.microsoft.com/office/drawing/2014/main" id="{0B3C866F-5A10-46A3-88B2-9EF94300249A}"/>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749001">
            <a:off x="2520306" y="5773519"/>
            <a:ext cx="408772" cy="448449"/>
          </a:xfrm>
          <a:prstGeom prst="rect">
            <a:avLst/>
          </a:prstGeom>
        </p:spPr>
      </p:pic>
      <p:grpSp>
        <p:nvGrpSpPr>
          <p:cNvPr id="100" name="グループ化 99">
            <a:extLst>
              <a:ext uri="{FF2B5EF4-FFF2-40B4-BE49-F238E27FC236}">
                <a16:creationId xmlns:a16="http://schemas.microsoft.com/office/drawing/2014/main" id="{C0180C4B-7CA6-4CC6-83DE-56174E81D85D}"/>
              </a:ext>
            </a:extLst>
          </p:cNvPr>
          <p:cNvGrpSpPr/>
          <p:nvPr/>
        </p:nvGrpSpPr>
        <p:grpSpPr>
          <a:xfrm>
            <a:off x="458410" y="5241841"/>
            <a:ext cx="4362499" cy="249146"/>
            <a:chOff x="4105759" y="5809556"/>
            <a:chExt cx="4362499" cy="249146"/>
          </a:xfrm>
        </p:grpSpPr>
        <p:sp>
          <p:nvSpPr>
            <p:cNvPr id="101" name="正方形/長方形 100">
              <a:extLst>
                <a:ext uri="{FF2B5EF4-FFF2-40B4-BE49-F238E27FC236}">
                  <a16:creationId xmlns:a16="http://schemas.microsoft.com/office/drawing/2014/main" id="{5ECF52F4-9B3E-4ED4-A813-E3E9B0CE16B7}"/>
                </a:ext>
              </a:extLst>
            </p:cNvPr>
            <p:cNvSpPr/>
            <p:nvPr/>
          </p:nvSpPr>
          <p:spPr>
            <a:xfrm>
              <a:off x="4105759" y="5837409"/>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02" name="矢印: 五方向 101">
              <a:extLst>
                <a:ext uri="{FF2B5EF4-FFF2-40B4-BE49-F238E27FC236}">
                  <a16:creationId xmlns:a16="http://schemas.microsoft.com/office/drawing/2014/main" id="{456B22F5-70C1-4B15-99ED-784EF646A690}"/>
                </a:ext>
              </a:extLst>
            </p:cNvPr>
            <p:cNvSpPr/>
            <p:nvPr/>
          </p:nvSpPr>
          <p:spPr>
            <a:xfrm>
              <a:off x="4107399" y="5835363"/>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103" name="テキスト ボックス 102">
              <a:extLst>
                <a:ext uri="{FF2B5EF4-FFF2-40B4-BE49-F238E27FC236}">
                  <a16:creationId xmlns:a16="http://schemas.microsoft.com/office/drawing/2014/main" id="{650767C4-D985-4495-BD40-CB8D76D34678}"/>
                </a:ext>
              </a:extLst>
            </p:cNvPr>
            <p:cNvSpPr txBox="1"/>
            <p:nvPr/>
          </p:nvSpPr>
          <p:spPr>
            <a:xfrm>
              <a:off x="4987051" y="5827870"/>
              <a:ext cx="892201" cy="230832"/>
            </a:xfrm>
            <a:prstGeom prst="rect">
              <a:avLst/>
            </a:prstGeom>
            <a:noFill/>
          </p:spPr>
          <p:txBody>
            <a:bodyPr wrap="square">
              <a:spAutoFit/>
            </a:bodyPr>
            <a:lstStyle/>
            <a:p>
              <a:pPr algn="ct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900" dirty="0">
                  <a:solidFill>
                    <a:schemeClr val="accent2">
                      <a:lumMod val="75000"/>
                    </a:schemeClr>
                  </a:solidFill>
                  <a:latin typeface="メイリオ" panose="020B0604030504040204" pitchFamily="50" charset="-128"/>
                  <a:ea typeface="メイリオ" panose="020B0604030504040204" pitchFamily="50" charset="-128"/>
                </a:rPr>
                <a:t>2</a:t>
              </a: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時間</a:t>
              </a:r>
            </a:p>
          </p:txBody>
        </p:sp>
        <p:sp>
          <p:nvSpPr>
            <p:cNvPr id="104" name="正方形/長方形 103">
              <a:extLst>
                <a:ext uri="{FF2B5EF4-FFF2-40B4-BE49-F238E27FC236}">
                  <a16:creationId xmlns:a16="http://schemas.microsoft.com/office/drawing/2014/main" id="{ABE42FC2-0745-43D5-A8F6-7AE2F69989B7}"/>
                </a:ext>
              </a:extLst>
            </p:cNvPr>
            <p:cNvSpPr/>
            <p:nvPr/>
          </p:nvSpPr>
          <p:spPr>
            <a:xfrm>
              <a:off x="6334135" y="5829916"/>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05" name="矢印: 五方向 104">
              <a:extLst>
                <a:ext uri="{FF2B5EF4-FFF2-40B4-BE49-F238E27FC236}">
                  <a16:creationId xmlns:a16="http://schemas.microsoft.com/office/drawing/2014/main" id="{77FEB5D7-E21F-4943-906F-DD513D8B1AB1}"/>
                </a:ext>
              </a:extLst>
            </p:cNvPr>
            <p:cNvSpPr/>
            <p:nvPr/>
          </p:nvSpPr>
          <p:spPr>
            <a:xfrm>
              <a:off x="6335775" y="5827870"/>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06" name="テキスト ボックス 105">
              <a:extLst>
                <a:ext uri="{FF2B5EF4-FFF2-40B4-BE49-F238E27FC236}">
                  <a16:creationId xmlns:a16="http://schemas.microsoft.com/office/drawing/2014/main" id="{480AFA4A-9C23-446D-B477-0922F549A308}"/>
                </a:ext>
              </a:extLst>
            </p:cNvPr>
            <p:cNvSpPr txBox="1"/>
            <p:nvPr/>
          </p:nvSpPr>
          <p:spPr>
            <a:xfrm>
              <a:off x="7372281" y="5809556"/>
              <a:ext cx="1095977" cy="230832"/>
            </a:xfrm>
            <a:prstGeom prst="rect">
              <a:avLst/>
            </a:prstGeom>
            <a:noFill/>
          </p:spPr>
          <p:txBody>
            <a:bodyPr wrap="square">
              <a:spAutoFit/>
            </a:bodyPr>
            <a:lstStyle/>
            <a:p>
              <a:pPr algn="ctr"/>
              <a:r>
                <a:rPr kumimoji="1" lang="en-US" altLang="ja-JP" sz="900" dirty="0">
                  <a:solidFill>
                    <a:schemeClr val="accent2">
                      <a:lumMod val="75000"/>
                    </a:schemeClr>
                  </a:solidFill>
                  <a:latin typeface="メイリオ" panose="020B0604030504040204" pitchFamily="50" charset="-128"/>
                  <a:ea typeface="メイリオ" panose="020B0604030504040204" pitchFamily="50" charset="-128"/>
                </a:rPr>
                <a:t>10</a:t>
              </a: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人～</a:t>
              </a:r>
              <a:r>
                <a:rPr kumimoji="1" lang="en-US" altLang="ja-JP" sz="900" dirty="0">
                  <a:solidFill>
                    <a:schemeClr val="accent2">
                      <a:lumMod val="75000"/>
                    </a:schemeClr>
                  </a:solidFill>
                  <a:latin typeface="メイリオ" panose="020B0604030504040204" pitchFamily="50" charset="-128"/>
                  <a:ea typeface="メイリオ" panose="020B0604030504040204" pitchFamily="50" charset="-128"/>
                </a:rPr>
                <a:t>40</a:t>
              </a: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人</a:t>
              </a:r>
            </a:p>
          </p:txBody>
        </p:sp>
      </p:grpSp>
      <p:grpSp>
        <p:nvGrpSpPr>
          <p:cNvPr id="107" name="グループ化 106">
            <a:extLst>
              <a:ext uri="{FF2B5EF4-FFF2-40B4-BE49-F238E27FC236}">
                <a16:creationId xmlns:a16="http://schemas.microsoft.com/office/drawing/2014/main" id="{B5BAE526-0D9F-4F62-B917-B9C5864A210B}"/>
              </a:ext>
            </a:extLst>
          </p:cNvPr>
          <p:cNvGrpSpPr/>
          <p:nvPr/>
        </p:nvGrpSpPr>
        <p:grpSpPr>
          <a:xfrm>
            <a:off x="5576508" y="7023161"/>
            <a:ext cx="4617013" cy="222094"/>
            <a:chOff x="4105759" y="5823265"/>
            <a:chExt cx="4372975" cy="222094"/>
          </a:xfrm>
        </p:grpSpPr>
        <p:sp>
          <p:nvSpPr>
            <p:cNvPr id="108" name="正方形/長方形 107">
              <a:extLst>
                <a:ext uri="{FF2B5EF4-FFF2-40B4-BE49-F238E27FC236}">
                  <a16:creationId xmlns:a16="http://schemas.microsoft.com/office/drawing/2014/main" id="{EEADEF5C-82D0-439F-A815-4E60759C472C}"/>
                </a:ext>
              </a:extLst>
            </p:cNvPr>
            <p:cNvSpPr/>
            <p:nvPr/>
          </p:nvSpPr>
          <p:spPr>
            <a:xfrm>
              <a:off x="4105759" y="5837409"/>
              <a:ext cx="1434748"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09" name="矢印: 五方向 108">
              <a:extLst>
                <a:ext uri="{FF2B5EF4-FFF2-40B4-BE49-F238E27FC236}">
                  <a16:creationId xmlns:a16="http://schemas.microsoft.com/office/drawing/2014/main" id="{3F2969B9-1D83-418F-A7D8-6ED688FDAB79}"/>
                </a:ext>
              </a:extLst>
            </p:cNvPr>
            <p:cNvSpPr/>
            <p:nvPr/>
          </p:nvSpPr>
          <p:spPr>
            <a:xfrm>
              <a:off x="4107399" y="5835363"/>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110" name="テキスト ボックス 109">
              <a:extLst>
                <a:ext uri="{FF2B5EF4-FFF2-40B4-BE49-F238E27FC236}">
                  <a16:creationId xmlns:a16="http://schemas.microsoft.com/office/drawing/2014/main" id="{9C9E6BCA-494A-496C-8424-5974CE081358}"/>
                </a:ext>
              </a:extLst>
            </p:cNvPr>
            <p:cNvSpPr txBox="1"/>
            <p:nvPr/>
          </p:nvSpPr>
          <p:spPr>
            <a:xfrm>
              <a:off x="4713067" y="5829915"/>
              <a:ext cx="892201" cy="215444"/>
            </a:xfrm>
            <a:prstGeom prst="rect">
              <a:avLst/>
            </a:prstGeom>
            <a:noFill/>
          </p:spPr>
          <p:txBody>
            <a:bodyPr wrap="square">
              <a:spAutoFit/>
            </a:bodyPr>
            <a:lstStyle/>
            <a:p>
              <a:pPr algn="ctr"/>
              <a:r>
                <a:rPr kumimoji="1" lang="en-US" altLang="ja-JP" sz="800" dirty="0">
                  <a:solidFill>
                    <a:schemeClr val="accent2">
                      <a:lumMod val="75000"/>
                    </a:schemeClr>
                  </a:solidFill>
                  <a:latin typeface="メイリオ" panose="020B0604030504040204" pitchFamily="50" charset="-128"/>
                  <a:ea typeface="メイリオ" panose="020B0604030504040204" pitchFamily="50" charset="-128"/>
                </a:rPr>
                <a:t>45</a:t>
              </a: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分程度</a:t>
              </a:r>
            </a:p>
          </p:txBody>
        </p:sp>
        <p:sp>
          <p:nvSpPr>
            <p:cNvPr id="111" name="正方形/長方形 110">
              <a:extLst>
                <a:ext uri="{FF2B5EF4-FFF2-40B4-BE49-F238E27FC236}">
                  <a16:creationId xmlns:a16="http://schemas.microsoft.com/office/drawing/2014/main" id="{3BE65530-C689-4427-BA58-DE7BD6177E51}"/>
                </a:ext>
              </a:extLst>
            </p:cNvPr>
            <p:cNvSpPr/>
            <p:nvPr/>
          </p:nvSpPr>
          <p:spPr>
            <a:xfrm>
              <a:off x="6334135" y="5829916"/>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12" name="矢印: 五方向 111">
              <a:extLst>
                <a:ext uri="{FF2B5EF4-FFF2-40B4-BE49-F238E27FC236}">
                  <a16:creationId xmlns:a16="http://schemas.microsoft.com/office/drawing/2014/main" id="{F5254C55-E0EB-4869-849B-24B3F19D53C3}"/>
                </a:ext>
              </a:extLst>
            </p:cNvPr>
            <p:cNvSpPr/>
            <p:nvPr/>
          </p:nvSpPr>
          <p:spPr>
            <a:xfrm>
              <a:off x="5721898" y="5829915"/>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13" name="テキスト ボックス 112">
              <a:extLst>
                <a:ext uri="{FF2B5EF4-FFF2-40B4-BE49-F238E27FC236}">
                  <a16:creationId xmlns:a16="http://schemas.microsoft.com/office/drawing/2014/main" id="{9B42BE64-A058-4820-986A-F4DAE5997612}"/>
                </a:ext>
              </a:extLst>
            </p:cNvPr>
            <p:cNvSpPr txBox="1"/>
            <p:nvPr/>
          </p:nvSpPr>
          <p:spPr>
            <a:xfrm>
              <a:off x="6680074" y="5823265"/>
              <a:ext cx="1798660" cy="215444"/>
            </a:xfrm>
            <a:prstGeom prst="rect">
              <a:avLst/>
            </a:prstGeom>
            <a:noFill/>
          </p:spPr>
          <p:txBody>
            <a:bodyPr wrap="square">
              <a:spAutoFit/>
            </a:bodyPr>
            <a:lstStyle/>
            <a:p>
              <a:pPr algn="ctr"/>
              <a:r>
                <a:rPr kumimoji="1" lang="en-US" altLang="ja-JP" sz="800" dirty="0">
                  <a:solidFill>
                    <a:schemeClr val="accent2">
                      <a:lumMod val="75000"/>
                    </a:schemeClr>
                  </a:solidFill>
                  <a:latin typeface="メイリオ" panose="020B0604030504040204" pitchFamily="50" charset="-128"/>
                  <a:ea typeface="メイリオ" panose="020B0604030504040204" pitchFamily="50" charset="-128"/>
                </a:rPr>
                <a:t>~92</a:t>
              </a: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人（貸切プランは～</a:t>
              </a:r>
              <a:r>
                <a:rPr kumimoji="1" lang="en-US" altLang="ja-JP" sz="800" dirty="0">
                  <a:solidFill>
                    <a:schemeClr val="accent2">
                      <a:lumMod val="75000"/>
                    </a:schemeClr>
                  </a:solidFill>
                  <a:latin typeface="メイリオ" panose="020B0604030504040204" pitchFamily="50" charset="-128"/>
                  <a:ea typeface="メイリオ" panose="020B0604030504040204" pitchFamily="50" charset="-128"/>
                </a:rPr>
                <a:t>50</a:t>
              </a: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人）</a:t>
              </a:r>
            </a:p>
          </p:txBody>
        </p:sp>
      </p:grpSp>
    </p:spTree>
    <p:extLst>
      <p:ext uri="{BB962C8B-B14F-4D97-AF65-F5344CB8AC3E}">
        <p14:creationId xmlns:p14="http://schemas.microsoft.com/office/powerpoint/2010/main" val="659499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alpha val="25000"/>
          </a:srgbClr>
        </a:solidFill>
        <a:effectLst/>
      </p:bgPr>
    </p:bg>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51255673-855B-4912-86E2-4530CC7DBBF1}"/>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6EE038C1-FF6A-4845-8AEA-79A163B341CE}"/>
              </a:ext>
            </a:extLst>
          </p:cNvPr>
          <p:cNvSpPr/>
          <p:nvPr/>
        </p:nvSpPr>
        <p:spPr>
          <a:xfrm>
            <a:off x="239152" y="295275"/>
            <a:ext cx="9957223"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70BCEB71-10D1-40EE-996D-F0FB082BC3AB}"/>
              </a:ext>
            </a:extLst>
          </p:cNvPr>
          <p:cNvSpPr/>
          <p:nvPr/>
        </p:nvSpPr>
        <p:spPr>
          <a:xfrm>
            <a:off x="10216336" y="13591"/>
            <a:ext cx="396000" cy="124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92226D37-D687-46A3-B673-40A62D3C320C}"/>
              </a:ext>
            </a:extLst>
          </p:cNvPr>
          <p:cNvSpPr/>
          <p:nvPr/>
        </p:nvSpPr>
        <p:spPr>
          <a:xfrm>
            <a:off x="102269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AAFF10D2-7D60-4142-A650-BA56B921D2ED}"/>
              </a:ext>
            </a:extLst>
          </p:cNvPr>
          <p:cNvSpPr/>
          <p:nvPr/>
        </p:nvSpPr>
        <p:spPr>
          <a:xfrm>
            <a:off x="102278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CB3DDC75-0474-447B-B0B0-5F8B92952E4E}"/>
              </a:ext>
            </a:extLst>
          </p:cNvPr>
          <p:cNvSpPr/>
          <p:nvPr/>
        </p:nvSpPr>
        <p:spPr>
          <a:xfrm>
            <a:off x="102278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C3216717-2C92-455F-8956-601E7A39B80F}"/>
              </a:ext>
            </a:extLst>
          </p:cNvPr>
          <p:cNvSpPr/>
          <p:nvPr/>
        </p:nvSpPr>
        <p:spPr>
          <a:xfrm>
            <a:off x="102278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D883C7B3-2860-4175-B179-3462A6A4E4CD}"/>
              </a:ext>
            </a:extLst>
          </p:cNvPr>
          <p:cNvSpPr/>
          <p:nvPr/>
        </p:nvSpPr>
        <p:spPr>
          <a:xfrm>
            <a:off x="102278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0B87C12B-3D80-4793-9E7A-52B27CB96BEC}"/>
              </a:ext>
            </a:extLst>
          </p:cNvPr>
          <p:cNvSpPr/>
          <p:nvPr/>
        </p:nvSpPr>
        <p:spPr>
          <a:xfrm>
            <a:off x="10227835" y="2090056"/>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B1E86214-688D-4EE6-9579-A3F2E30A694E}"/>
              </a:ext>
            </a:extLst>
          </p:cNvPr>
          <p:cNvSpPr txBox="1"/>
          <p:nvPr/>
        </p:nvSpPr>
        <p:spPr>
          <a:xfrm>
            <a:off x="102710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68" name="テキスト ボックス 67">
            <a:extLst>
              <a:ext uri="{FF2B5EF4-FFF2-40B4-BE49-F238E27FC236}">
                <a16:creationId xmlns:a16="http://schemas.microsoft.com/office/drawing/2014/main" id="{1F20E9B3-5D0C-44E8-869D-E445BFADE080}"/>
              </a:ext>
            </a:extLst>
          </p:cNvPr>
          <p:cNvSpPr txBox="1"/>
          <p:nvPr/>
        </p:nvSpPr>
        <p:spPr>
          <a:xfrm>
            <a:off x="102680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69" name="テキスト ボックス 68">
            <a:extLst>
              <a:ext uri="{FF2B5EF4-FFF2-40B4-BE49-F238E27FC236}">
                <a16:creationId xmlns:a16="http://schemas.microsoft.com/office/drawing/2014/main" id="{2DA37D0D-A574-4DD8-A6B6-C7D2D812D648}"/>
              </a:ext>
            </a:extLst>
          </p:cNvPr>
          <p:cNvSpPr txBox="1"/>
          <p:nvPr/>
        </p:nvSpPr>
        <p:spPr>
          <a:xfrm>
            <a:off x="102621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70" name="テキスト ボックス 69">
            <a:extLst>
              <a:ext uri="{FF2B5EF4-FFF2-40B4-BE49-F238E27FC236}">
                <a16:creationId xmlns:a16="http://schemas.microsoft.com/office/drawing/2014/main" id="{6A46DC06-71D6-4E6D-B120-F39E6F93DA6A}"/>
              </a:ext>
            </a:extLst>
          </p:cNvPr>
          <p:cNvSpPr txBox="1"/>
          <p:nvPr/>
        </p:nvSpPr>
        <p:spPr>
          <a:xfrm>
            <a:off x="102680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71" name="テキスト ボックス 70">
            <a:extLst>
              <a:ext uri="{FF2B5EF4-FFF2-40B4-BE49-F238E27FC236}">
                <a16:creationId xmlns:a16="http://schemas.microsoft.com/office/drawing/2014/main" id="{971B9A72-4018-463C-BD2C-FF507C88A8F5}"/>
              </a:ext>
            </a:extLst>
          </p:cNvPr>
          <p:cNvSpPr txBox="1"/>
          <p:nvPr/>
        </p:nvSpPr>
        <p:spPr>
          <a:xfrm>
            <a:off x="102710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72" name="テキスト ボックス 71">
            <a:extLst>
              <a:ext uri="{FF2B5EF4-FFF2-40B4-BE49-F238E27FC236}">
                <a16:creationId xmlns:a16="http://schemas.microsoft.com/office/drawing/2014/main" id="{7C53EE37-E3FE-43EF-B4FC-FF1E902C56DA}"/>
              </a:ext>
            </a:extLst>
          </p:cNvPr>
          <p:cNvSpPr txBox="1"/>
          <p:nvPr/>
        </p:nvSpPr>
        <p:spPr>
          <a:xfrm>
            <a:off x="102621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73" name="正方形/長方形 72">
            <a:extLst>
              <a:ext uri="{FF2B5EF4-FFF2-40B4-BE49-F238E27FC236}">
                <a16:creationId xmlns:a16="http://schemas.microsoft.com/office/drawing/2014/main" id="{42A854EB-D18B-4D47-B8AF-2EAADEE7CDA9}"/>
              </a:ext>
            </a:extLst>
          </p:cNvPr>
          <p:cNvSpPr/>
          <p:nvPr/>
        </p:nvSpPr>
        <p:spPr>
          <a:xfrm>
            <a:off x="10227835" y="1047177"/>
            <a:ext cx="450000" cy="1044000"/>
          </a:xfrm>
          <a:prstGeom prst="rect">
            <a:avLst/>
          </a:prstGeom>
          <a:solidFill>
            <a:srgbClr val="00B0F0"/>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AA49CC36-EAAD-4DBD-8CCE-0596D7695CDA}"/>
              </a:ext>
            </a:extLst>
          </p:cNvPr>
          <p:cNvSpPr txBox="1"/>
          <p:nvPr/>
        </p:nvSpPr>
        <p:spPr>
          <a:xfrm>
            <a:off x="10264517" y="1394770"/>
            <a:ext cx="338554" cy="348813"/>
          </a:xfrm>
          <a:prstGeom prst="rect">
            <a:avLst/>
          </a:prstGeom>
          <a:noFill/>
        </p:spPr>
        <p:txBody>
          <a:bodyPr vert="eaVert" wrap="non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33" name="テキスト ボックス 32">
            <a:extLst>
              <a:ext uri="{FF2B5EF4-FFF2-40B4-BE49-F238E27FC236}">
                <a16:creationId xmlns:a16="http://schemas.microsoft.com/office/drawing/2014/main" id="{E06BC2CB-4740-42D4-BD11-676663571657}"/>
              </a:ext>
            </a:extLst>
          </p:cNvPr>
          <p:cNvSpPr txBox="1"/>
          <p:nvPr/>
        </p:nvSpPr>
        <p:spPr>
          <a:xfrm>
            <a:off x="529352" y="1184139"/>
            <a:ext cx="4345591" cy="1815882"/>
          </a:xfrm>
          <a:prstGeom prst="rect">
            <a:avLst/>
          </a:prstGeom>
          <a:noFill/>
        </p:spPr>
        <p:txBody>
          <a:bodyPr wrap="square">
            <a:spAutoFit/>
          </a:bodyPr>
          <a:lstStyle/>
          <a:p>
            <a:endParaRPr lang="en-US" altLang="ja-JP" sz="1050" dirty="0"/>
          </a:p>
          <a:p>
            <a:r>
              <a:rPr lang="ja-JP" altLang="en-US" sz="1300" dirty="0">
                <a:latin typeface="メイリオ" panose="020B0604030504040204" pitchFamily="50" charset="-128"/>
                <a:ea typeface="メイリオ" panose="020B0604030504040204" pitchFamily="50" charset="-128"/>
              </a:rPr>
              <a:t>エンターテイメントレストラン船「ロイヤルウイング」は、旅客定員</a:t>
            </a:r>
            <a:r>
              <a:rPr lang="en-US" altLang="ja-JP" sz="1300" dirty="0">
                <a:latin typeface="メイリオ" panose="020B0604030504040204" pitchFamily="50" charset="-128"/>
                <a:ea typeface="メイリオ" panose="020B0604030504040204" pitchFamily="50" charset="-128"/>
              </a:rPr>
              <a:t>630</a:t>
            </a:r>
            <a:r>
              <a:rPr lang="ja-JP" altLang="en-US" sz="1300" dirty="0">
                <a:latin typeface="メイリオ" panose="020B0604030504040204" pitchFamily="50" charset="-128"/>
                <a:ea typeface="メイリオ" panose="020B0604030504040204" pitchFamily="50" charset="-128"/>
              </a:rPr>
              <a:t>名様を誇る大型客船。</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「みなとみらいの新しい街並」や「横浜の古い街並」などを眺めながらクルージング。</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本格中国料理をご堪能いただき、クラシックの生演奏やバルーンアートなどをお楽しみください。</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忘れられない、輝く教育旅行のひとときをご提供します。</a:t>
            </a:r>
            <a:endParaRPr lang="en-US" altLang="ja-JP" sz="1300" dirty="0">
              <a:latin typeface="メイリオ" panose="020B0604030504040204" pitchFamily="50" charset="-128"/>
              <a:ea typeface="メイリオ" panose="020B0604030504040204" pitchFamily="50" charset="-128"/>
            </a:endParaRPr>
          </a:p>
          <a:p>
            <a:endParaRPr lang="ja-JP" altLang="en-US" sz="1050" dirty="0"/>
          </a:p>
        </p:txBody>
      </p:sp>
      <p:grpSp>
        <p:nvGrpSpPr>
          <p:cNvPr id="79" name="グループ化 78">
            <a:extLst>
              <a:ext uri="{FF2B5EF4-FFF2-40B4-BE49-F238E27FC236}">
                <a16:creationId xmlns:a16="http://schemas.microsoft.com/office/drawing/2014/main" id="{89B361C7-E4B8-4CEF-9A2F-297F7A120A11}"/>
              </a:ext>
            </a:extLst>
          </p:cNvPr>
          <p:cNvGrpSpPr/>
          <p:nvPr/>
        </p:nvGrpSpPr>
        <p:grpSpPr>
          <a:xfrm>
            <a:off x="474578" y="561831"/>
            <a:ext cx="4431600" cy="532800"/>
            <a:chOff x="571257" y="842683"/>
            <a:chExt cx="5225630" cy="849756"/>
          </a:xfrm>
          <a:solidFill>
            <a:srgbClr val="00B0F0"/>
          </a:solidFill>
          <a:effectLst>
            <a:outerShdw blurRad="50800" dist="38100" dir="5400000" algn="t" rotWithShape="0">
              <a:prstClr val="black">
                <a:alpha val="40000"/>
              </a:prstClr>
            </a:outerShdw>
          </a:effectLst>
        </p:grpSpPr>
        <p:sp>
          <p:nvSpPr>
            <p:cNvPr id="80" name="四角形: 角を丸くする 79">
              <a:extLst>
                <a:ext uri="{FF2B5EF4-FFF2-40B4-BE49-F238E27FC236}">
                  <a16:creationId xmlns:a16="http://schemas.microsoft.com/office/drawing/2014/main" id="{49E527D1-1D03-41F2-B730-24513C882E56}"/>
                </a:ext>
              </a:extLst>
            </p:cNvPr>
            <p:cNvSpPr/>
            <p:nvPr/>
          </p:nvSpPr>
          <p:spPr>
            <a:xfrm>
              <a:off x="571257" y="842683"/>
              <a:ext cx="5225630"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81" name="テキスト ボックス 80">
              <a:extLst>
                <a:ext uri="{FF2B5EF4-FFF2-40B4-BE49-F238E27FC236}">
                  <a16:creationId xmlns:a16="http://schemas.microsoft.com/office/drawing/2014/main" id="{987B2CE2-3CA7-4E11-994A-BCBBFAC4E4AD}"/>
                </a:ext>
              </a:extLst>
            </p:cNvPr>
            <p:cNvSpPr txBox="1"/>
            <p:nvPr/>
          </p:nvSpPr>
          <p:spPr>
            <a:xfrm>
              <a:off x="1327670" y="1010974"/>
              <a:ext cx="3679766" cy="638130"/>
            </a:xfrm>
            <a:prstGeom prst="rect">
              <a:avLst/>
            </a:prstGeom>
            <a:noFill/>
          </p:spPr>
          <p:txBody>
            <a:bodyPr wrap="square">
              <a:spAutoFit/>
            </a:bodyPr>
            <a:lstStyle/>
            <a:p>
              <a:pPr algn="ctr"/>
              <a:r>
                <a:rPr kumimoji="1" lang="ja-JP" altLang="en-US"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ロイヤルウィング</a:t>
              </a:r>
            </a:p>
          </p:txBody>
        </p:sp>
      </p:grpSp>
      <p:sp>
        <p:nvSpPr>
          <p:cNvPr id="39" name="テキスト ボックス 38">
            <a:extLst>
              <a:ext uri="{FF2B5EF4-FFF2-40B4-BE49-F238E27FC236}">
                <a16:creationId xmlns:a16="http://schemas.microsoft.com/office/drawing/2014/main" id="{7B331A8E-7515-47D2-9969-1271CCE5D7B9}"/>
              </a:ext>
            </a:extLst>
          </p:cNvPr>
          <p:cNvSpPr txBox="1"/>
          <p:nvPr/>
        </p:nvSpPr>
        <p:spPr>
          <a:xfrm>
            <a:off x="518584" y="3075636"/>
            <a:ext cx="3862916"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045-662-6125</a:t>
            </a:r>
            <a:r>
              <a:rPr lang="ja-JP" altLang="en-US" sz="900" dirty="0">
                <a:latin typeface="メイリオ" panose="020B0604030504040204" pitchFamily="50" charset="-128"/>
                <a:ea typeface="メイリオ" panose="020B0604030504040204" pitchFamily="50" charset="-128"/>
              </a:rPr>
              <a:t>　予約：要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：横浜港大さん橋国際客船ターミナル駐車場利用</a:t>
            </a:r>
          </a:p>
        </p:txBody>
      </p:sp>
      <p:grpSp>
        <p:nvGrpSpPr>
          <p:cNvPr id="2" name="グループ化 1">
            <a:extLst>
              <a:ext uri="{FF2B5EF4-FFF2-40B4-BE49-F238E27FC236}">
                <a16:creationId xmlns:a16="http://schemas.microsoft.com/office/drawing/2014/main" id="{51C41CB6-604C-45AA-895C-468FD33C1F48}"/>
              </a:ext>
            </a:extLst>
          </p:cNvPr>
          <p:cNvGrpSpPr/>
          <p:nvPr/>
        </p:nvGrpSpPr>
        <p:grpSpPr>
          <a:xfrm>
            <a:off x="4021098" y="780467"/>
            <a:ext cx="792886" cy="276999"/>
            <a:chOff x="3916090" y="1687423"/>
            <a:chExt cx="792886" cy="276999"/>
          </a:xfrm>
        </p:grpSpPr>
        <p:sp>
          <p:nvSpPr>
            <p:cNvPr id="47" name="四角形: 角を丸くする 46">
              <a:extLst>
                <a:ext uri="{FF2B5EF4-FFF2-40B4-BE49-F238E27FC236}">
                  <a16:creationId xmlns:a16="http://schemas.microsoft.com/office/drawing/2014/main" id="{9BFFF252-A28A-4A6C-B025-8C79E968B535}"/>
                </a:ext>
              </a:extLst>
            </p:cNvPr>
            <p:cNvSpPr/>
            <p:nvPr/>
          </p:nvSpPr>
          <p:spPr>
            <a:xfrm>
              <a:off x="3916090" y="1696255"/>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52FADF35-F8E8-44CA-AF13-85C028F1CE54}"/>
                </a:ext>
              </a:extLst>
            </p:cNvPr>
            <p:cNvSpPr txBox="1"/>
            <p:nvPr/>
          </p:nvSpPr>
          <p:spPr>
            <a:xfrm>
              <a:off x="4067061" y="1687423"/>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有料</a:t>
              </a:r>
            </a:p>
          </p:txBody>
        </p:sp>
      </p:grpSp>
      <p:sp>
        <p:nvSpPr>
          <p:cNvPr id="97" name="正方形/長方形 96">
            <a:extLst>
              <a:ext uri="{FF2B5EF4-FFF2-40B4-BE49-F238E27FC236}">
                <a16:creationId xmlns:a16="http://schemas.microsoft.com/office/drawing/2014/main" id="{F62B0693-3031-4B48-A8FC-371C1899B89E}"/>
              </a:ext>
            </a:extLst>
          </p:cNvPr>
          <p:cNvSpPr/>
          <p:nvPr/>
        </p:nvSpPr>
        <p:spPr>
          <a:xfrm>
            <a:off x="333936" y="3857474"/>
            <a:ext cx="4276875" cy="3177375"/>
          </a:xfrm>
          <a:custGeom>
            <a:avLst/>
            <a:gdLst>
              <a:gd name="connsiteX0" fmla="*/ 0 w 4276875"/>
              <a:gd name="connsiteY0" fmla="*/ 0 h 3177375"/>
              <a:gd name="connsiteX1" fmla="*/ 696520 w 4276875"/>
              <a:gd name="connsiteY1" fmla="*/ 0 h 3177375"/>
              <a:gd name="connsiteX2" fmla="*/ 1393039 w 4276875"/>
              <a:gd name="connsiteY2" fmla="*/ 0 h 3177375"/>
              <a:gd name="connsiteX3" fmla="*/ 1918484 w 4276875"/>
              <a:gd name="connsiteY3" fmla="*/ 0 h 3177375"/>
              <a:gd name="connsiteX4" fmla="*/ 2615004 w 4276875"/>
              <a:gd name="connsiteY4" fmla="*/ 0 h 3177375"/>
              <a:gd name="connsiteX5" fmla="*/ 3225986 w 4276875"/>
              <a:gd name="connsiteY5" fmla="*/ 0 h 3177375"/>
              <a:gd name="connsiteX6" fmla="*/ 4276875 w 4276875"/>
              <a:gd name="connsiteY6" fmla="*/ 0 h 3177375"/>
              <a:gd name="connsiteX7" fmla="*/ 4276875 w 4276875"/>
              <a:gd name="connsiteY7" fmla="*/ 540154 h 3177375"/>
              <a:gd name="connsiteX8" fmla="*/ 4276875 w 4276875"/>
              <a:gd name="connsiteY8" fmla="*/ 1143855 h 3177375"/>
              <a:gd name="connsiteX9" fmla="*/ 4276875 w 4276875"/>
              <a:gd name="connsiteY9" fmla="*/ 1747556 h 3177375"/>
              <a:gd name="connsiteX10" fmla="*/ 4276875 w 4276875"/>
              <a:gd name="connsiteY10" fmla="*/ 2446579 h 3177375"/>
              <a:gd name="connsiteX11" fmla="*/ 4276875 w 4276875"/>
              <a:gd name="connsiteY11" fmla="*/ 3177375 h 3177375"/>
              <a:gd name="connsiteX12" fmla="*/ 3623124 w 4276875"/>
              <a:gd name="connsiteY12" fmla="*/ 3177375 h 3177375"/>
              <a:gd name="connsiteX13" fmla="*/ 3097679 w 4276875"/>
              <a:gd name="connsiteY13" fmla="*/ 3177375 h 3177375"/>
              <a:gd name="connsiteX14" fmla="*/ 2443929 w 4276875"/>
              <a:gd name="connsiteY14" fmla="*/ 3177375 h 3177375"/>
              <a:gd name="connsiteX15" fmla="*/ 1918484 w 4276875"/>
              <a:gd name="connsiteY15" fmla="*/ 3177375 h 3177375"/>
              <a:gd name="connsiteX16" fmla="*/ 1221964 w 4276875"/>
              <a:gd name="connsiteY16" fmla="*/ 3177375 h 3177375"/>
              <a:gd name="connsiteX17" fmla="*/ 653751 w 4276875"/>
              <a:gd name="connsiteY17" fmla="*/ 3177375 h 3177375"/>
              <a:gd name="connsiteX18" fmla="*/ 0 w 4276875"/>
              <a:gd name="connsiteY18" fmla="*/ 3177375 h 3177375"/>
              <a:gd name="connsiteX19" fmla="*/ 0 w 4276875"/>
              <a:gd name="connsiteY19" fmla="*/ 2573674 h 3177375"/>
              <a:gd name="connsiteX20" fmla="*/ 0 w 4276875"/>
              <a:gd name="connsiteY20" fmla="*/ 1938199 h 3177375"/>
              <a:gd name="connsiteX21" fmla="*/ 0 w 4276875"/>
              <a:gd name="connsiteY21" fmla="*/ 1366271 h 3177375"/>
              <a:gd name="connsiteX22" fmla="*/ 0 w 4276875"/>
              <a:gd name="connsiteY22" fmla="*/ 762570 h 3177375"/>
              <a:gd name="connsiteX23" fmla="*/ 0 w 4276875"/>
              <a:gd name="connsiteY23" fmla="*/ 0 h 317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76875" h="3177375" fill="none" extrusionOk="0">
                <a:moveTo>
                  <a:pt x="0" y="0"/>
                </a:moveTo>
                <a:cubicBezTo>
                  <a:pt x="196863" y="-25284"/>
                  <a:pt x="424685" y="6485"/>
                  <a:pt x="696520" y="0"/>
                </a:cubicBezTo>
                <a:cubicBezTo>
                  <a:pt x="968355" y="-6485"/>
                  <a:pt x="1113613" y="31264"/>
                  <a:pt x="1393039" y="0"/>
                </a:cubicBezTo>
                <a:cubicBezTo>
                  <a:pt x="1672465" y="-31264"/>
                  <a:pt x="1701136" y="-19844"/>
                  <a:pt x="1918484" y="0"/>
                </a:cubicBezTo>
                <a:cubicBezTo>
                  <a:pt x="2135832" y="19844"/>
                  <a:pt x="2435884" y="-25690"/>
                  <a:pt x="2615004" y="0"/>
                </a:cubicBezTo>
                <a:cubicBezTo>
                  <a:pt x="2794124" y="25690"/>
                  <a:pt x="2952063" y="-24513"/>
                  <a:pt x="3225986" y="0"/>
                </a:cubicBezTo>
                <a:cubicBezTo>
                  <a:pt x="3499909" y="24513"/>
                  <a:pt x="3906300" y="-10355"/>
                  <a:pt x="4276875" y="0"/>
                </a:cubicBezTo>
                <a:cubicBezTo>
                  <a:pt x="4255934" y="153098"/>
                  <a:pt x="4259297" y="365125"/>
                  <a:pt x="4276875" y="540154"/>
                </a:cubicBezTo>
                <a:cubicBezTo>
                  <a:pt x="4294453" y="715183"/>
                  <a:pt x="4304034" y="926852"/>
                  <a:pt x="4276875" y="1143855"/>
                </a:cubicBezTo>
                <a:cubicBezTo>
                  <a:pt x="4249716" y="1360858"/>
                  <a:pt x="4295536" y="1601831"/>
                  <a:pt x="4276875" y="1747556"/>
                </a:cubicBezTo>
                <a:cubicBezTo>
                  <a:pt x="4258214" y="1893281"/>
                  <a:pt x="4267970" y="2277635"/>
                  <a:pt x="4276875" y="2446579"/>
                </a:cubicBezTo>
                <a:cubicBezTo>
                  <a:pt x="4285780" y="2615523"/>
                  <a:pt x="4245491" y="2982677"/>
                  <a:pt x="4276875" y="3177375"/>
                </a:cubicBezTo>
                <a:cubicBezTo>
                  <a:pt x="4132985" y="3161920"/>
                  <a:pt x="3891399" y="3158209"/>
                  <a:pt x="3623124" y="3177375"/>
                </a:cubicBezTo>
                <a:cubicBezTo>
                  <a:pt x="3354849" y="3196541"/>
                  <a:pt x="3230897" y="3168470"/>
                  <a:pt x="3097679" y="3177375"/>
                </a:cubicBezTo>
                <a:cubicBezTo>
                  <a:pt x="2964461" y="3186280"/>
                  <a:pt x="2742351" y="3174550"/>
                  <a:pt x="2443929" y="3177375"/>
                </a:cubicBezTo>
                <a:cubicBezTo>
                  <a:pt x="2145507" y="3180201"/>
                  <a:pt x="2147178" y="3165956"/>
                  <a:pt x="1918484" y="3177375"/>
                </a:cubicBezTo>
                <a:cubicBezTo>
                  <a:pt x="1689790" y="3188794"/>
                  <a:pt x="1406126" y="3159842"/>
                  <a:pt x="1221964" y="3177375"/>
                </a:cubicBezTo>
                <a:cubicBezTo>
                  <a:pt x="1037802" y="3194908"/>
                  <a:pt x="800396" y="3161201"/>
                  <a:pt x="653751" y="3177375"/>
                </a:cubicBezTo>
                <a:cubicBezTo>
                  <a:pt x="507106" y="3193549"/>
                  <a:pt x="249922" y="3147573"/>
                  <a:pt x="0" y="3177375"/>
                </a:cubicBezTo>
                <a:cubicBezTo>
                  <a:pt x="24386" y="3015869"/>
                  <a:pt x="20574" y="2751259"/>
                  <a:pt x="0" y="2573674"/>
                </a:cubicBezTo>
                <a:cubicBezTo>
                  <a:pt x="-20574" y="2396089"/>
                  <a:pt x="-18890" y="2152920"/>
                  <a:pt x="0" y="1938199"/>
                </a:cubicBezTo>
                <a:cubicBezTo>
                  <a:pt x="18890" y="1723478"/>
                  <a:pt x="-17658" y="1548089"/>
                  <a:pt x="0" y="1366271"/>
                </a:cubicBezTo>
                <a:cubicBezTo>
                  <a:pt x="17658" y="1184453"/>
                  <a:pt x="28754" y="944800"/>
                  <a:pt x="0" y="762570"/>
                </a:cubicBezTo>
                <a:cubicBezTo>
                  <a:pt x="-28754" y="580340"/>
                  <a:pt x="-6022" y="250655"/>
                  <a:pt x="0" y="0"/>
                </a:cubicBezTo>
                <a:close/>
              </a:path>
              <a:path w="4276875" h="3177375" stroke="0" extrusionOk="0">
                <a:moveTo>
                  <a:pt x="0" y="0"/>
                </a:moveTo>
                <a:cubicBezTo>
                  <a:pt x="241352" y="10621"/>
                  <a:pt x="402144" y="3528"/>
                  <a:pt x="610982" y="0"/>
                </a:cubicBezTo>
                <a:cubicBezTo>
                  <a:pt x="819820" y="-3528"/>
                  <a:pt x="1141530" y="-6424"/>
                  <a:pt x="1307502" y="0"/>
                </a:cubicBezTo>
                <a:cubicBezTo>
                  <a:pt x="1473474" y="6424"/>
                  <a:pt x="1756347" y="-17425"/>
                  <a:pt x="1961253" y="0"/>
                </a:cubicBezTo>
                <a:cubicBezTo>
                  <a:pt x="2166159" y="17425"/>
                  <a:pt x="2239127" y="10066"/>
                  <a:pt x="2443929" y="0"/>
                </a:cubicBezTo>
                <a:cubicBezTo>
                  <a:pt x="2648731" y="-10066"/>
                  <a:pt x="2742396" y="-20752"/>
                  <a:pt x="2926604" y="0"/>
                </a:cubicBezTo>
                <a:cubicBezTo>
                  <a:pt x="3110812" y="20752"/>
                  <a:pt x="3330021" y="2372"/>
                  <a:pt x="3452049" y="0"/>
                </a:cubicBezTo>
                <a:cubicBezTo>
                  <a:pt x="3574078" y="-2372"/>
                  <a:pt x="3941081" y="-34784"/>
                  <a:pt x="4276875" y="0"/>
                </a:cubicBezTo>
                <a:cubicBezTo>
                  <a:pt x="4290949" y="148061"/>
                  <a:pt x="4295591" y="352176"/>
                  <a:pt x="4276875" y="635475"/>
                </a:cubicBezTo>
                <a:cubicBezTo>
                  <a:pt x="4258159" y="918775"/>
                  <a:pt x="4253027" y="957293"/>
                  <a:pt x="4276875" y="1207403"/>
                </a:cubicBezTo>
                <a:cubicBezTo>
                  <a:pt x="4300723" y="1457513"/>
                  <a:pt x="4289870" y="1725224"/>
                  <a:pt x="4276875" y="1906425"/>
                </a:cubicBezTo>
                <a:cubicBezTo>
                  <a:pt x="4263880" y="2087626"/>
                  <a:pt x="4268432" y="2281417"/>
                  <a:pt x="4276875" y="2478353"/>
                </a:cubicBezTo>
                <a:cubicBezTo>
                  <a:pt x="4285318" y="2675289"/>
                  <a:pt x="4285021" y="2892100"/>
                  <a:pt x="4276875" y="3177375"/>
                </a:cubicBezTo>
                <a:cubicBezTo>
                  <a:pt x="3950428" y="3194374"/>
                  <a:pt x="3849775" y="3155245"/>
                  <a:pt x="3623124" y="3177375"/>
                </a:cubicBezTo>
                <a:cubicBezTo>
                  <a:pt x="3396473" y="3199505"/>
                  <a:pt x="3346252" y="3159445"/>
                  <a:pt x="3140448" y="3177375"/>
                </a:cubicBezTo>
                <a:cubicBezTo>
                  <a:pt x="2934644" y="3195305"/>
                  <a:pt x="2726128" y="3149701"/>
                  <a:pt x="2486697" y="3177375"/>
                </a:cubicBezTo>
                <a:cubicBezTo>
                  <a:pt x="2247266" y="3205049"/>
                  <a:pt x="2024206" y="3150456"/>
                  <a:pt x="1832946" y="3177375"/>
                </a:cubicBezTo>
                <a:cubicBezTo>
                  <a:pt x="1641686" y="3204294"/>
                  <a:pt x="1519673" y="3204360"/>
                  <a:pt x="1221964" y="3177375"/>
                </a:cubicBezTo>
                <a:cubicBezTo>
                  <a:pt x="924255" y="3150390"/>
                  <a:pt x="883121" y="3147180"/>
                  <a:pt x="610982" y="3177375"/>
                </a:cubicBezTo>
                <a:cubicBezTo>
                  <a:pt x="338843" y="3207570"/>
                  <a:pt x="299752" y="3187818"/>
                  <a:pt x="0" y="3177375"/>
                </a:cubicBezTo>
                <a:cubicBezTo>
                  <a:pt x="-2752" y="3048273"/>
                  <a:pt x="7965" y="2811573"/>
                  <a:pt x="0" y="2541900"/>
                </a:cubicBezTo>
                <a:cubicBezTo>
                  <a:pt x="-7965" y="2272228"/>
                  <a:pt x="4414" y="2165908"/>
                  <a:pt x="0" y="2001746"/>
                </a:cubicBezTo>
                <a:cubicBezTo>
                  <a:pt x="-4414" y="1837584"/>
                  <a:pt x="-9529" y="1501917"/>
                  <a:pt x="0" y="1302724"/>
                </a:cubicBezTo>
                <a:cubicBezTo>
                  <a:pt x="9529" y="1103531"/>
                  <a:pt x="5432" y="820538"/>
                  <a:pt x="0" y="699022"/>
                </a:cubicBezTo>
                <a:cubicBezTo>
                  <a:pt x="-5432" y="577506"/>
                  <a:pt x="23766" y="203461"/>
                  <a:pt x="0" y="0"/>
                </a:cubicBezTo>
                <a:close/>
              </a:path>
            </a:pathLst>
          </a:custGeom>
          <a:solidFill>
            <a:srgbClr val="66C3E2">
              <a:alpha val="30000"/>
            </a:srgbClr>
          </a:solidFill>
          <a:ln w="19050">
            <a:solidFill>
              <a:schemeClr val="accent5">
                <a:lumMod val="75000"/>
              </a:schemeClr>
            </a:solidFill>
            <a:prstDash val="sysDash"/>
            <a:extLst>
              <a:ext uri="{C807C97D-BFC1-408E-A445-0C87EB9F89A2}">
                <ask:lineSketchStyleProps xmlns:ask="http://schemas.microsoft.com/office/drawing/2018/sketchyshapes" sd="79438549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8" name="グラフィックス 97" descr="靴の足跡 単色塗りつぶし">
            <a:extLst>
              <a:ext uri="{FF2B5EF4-FFF2-40B4-BE49-F238E27FC236}">
                <a16:creationId xmlns:a16="http://schemas.microsoft.com/office/drawing/2014/main" id="{F90B716B-3217-497F-8051-F1754FA6BA2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28382" y="4073552"/>
            <a:ext cx="408772" cy="448449"/>
          </a:xfrm>
          <a:prstGeom prst="rect">
            <a:avLst/>
          </a:prstGeom>
        </p:spPr>
      </p:pic>
      <p:sp>
        <p:nvSpPr>
          <p:cNvPr id="99" name="テキスト ボックス 98">
            <a:extLst>
              <a:ext uri="{FF2B5EF4-FFF2-40B4-BE49-F238E27FC236}">
                <a16:creationId xmlns:a16="http://schemas.microsoft.com/office/drawing/2014/main" id="{F4F95B47-15CF-429E-A0D4-5DCC97835342}"/>
              </a:ext>
            </a:extLst>
          </p:cNvPr>
          <p:cNvSpPr txBox="1"/>
          <p:nvPr/>
        </p:nvSpPr>
        <p:spPr>
          <a:xfrm>
            <a:off x="406538" y="3990960"/>
            <a:ext cx="2229587" cy="261610"/>
          </a:xfrm>
          <a:prstGeom prst="rect">
            <a:avLst/>
          </a:prstGeom>
          <a:noFill/>
        </p:spPr>
        <p:txBody>
          <a:bodyPr wrap="square">
            <a:spAutoFit/>
          </a:bodyPr>
          <a:lstStyle/>
          <a:p>
            <a:r>
              <a:rPr lang="ja-JP" altLang="en-US" sz="1050" dirty="0">
                <a:solidFill>
                  <a:schemeClr val="accent1"/>
                </a:solidFill>
                <a:latin typeface="ふい字" panose="02000609000000000000" pitchFamily="1" charset="-128"/>
                <a:ea typeface="ふい字" panose="02000609000000000000" pitchFamily="1" charset="-128"/>
              </a:rPr>
              <a:t>「史跡」で横浜の歴史発見！</a:t>
            </a:r>
            <a:endParaRPr lang="en-US" altLang="ja-JP" sz="1050" dirty="0">
              <a:solidFill>
                <a:schemeClr val="accent1"/>
              </a:solidFill>
              <a:latin typeface="ふい字" panose="02000609000000000000" pitchFamily="1" charset="-128"/>
              <a:ea typeface="ふい字" panose="02000609000000000000" pitchFamily="1" charset="-128"/>
            </a:endParaRPr>
          </a:p>
        </p:txBody>
      </p:sp>
      <p:sp>
        <p:nvSpPr>
          <p:cNvPr id="100" name="テキスト ボックス 99">
            <a:extLst>
              <a:ext uri="{FF2B5EF4-FFF2-40B4-BE49-F238E27FC236}">
                <a16:creationId xmlns:a16="http://schemas.microsoft.com/office/drawing/2014/main" id="{1ED40B6A-4856-43CE-BE0F-A6CA025CA6BD}"/>
              </a:ext>
            </a:extLst>
          </p:cNvPr>
          <p:cNvSpPr txBox="1"/>
          <p:nvPr/>
        </p:nvSpPr>
        <p:spPr>
          <a:xfrm>
            <a:off x="620018" y="4154599"/>
            <a:ext cx="2056352" cy="369332"/>
          </a:xfrm>
          <a:prstGeom prst="rect">
            <a:avLst/>
          </a:prstGeom>
          <a:noFill/>
        </p:spPr>
        <p:txBody>
          <a:bodyPr wrap="square">
            <a:spAutoFit/>
          </a:bodyPr>
          <a:lstStyle/>
          <a:p>
            <a:r>
              <a:rPr lang="ja-JP" altLang="en-US" sz="1800" dirty="0">
                <a:latin typeface="ふい字" panose="02000609000000000000" pitchFamily="1" charset="-128"/>
                <a:ea typeface="ふい字" panose="02000609000000000000" pitchFamily="1" charset="-128"/>
              </a:rPr>
              <a:t>ちょこっと寄り道</a:t>
            </a:r>
            <a:endParaRPr lang="en-US" altLang="ja-JP" sz="1800" dirty="0">
              <a:latin typeface="ふい字" panose="02000609000000000000" pitchFamily="1" charset="-128"/>
              <a:ea typeface="ふい字" panose="02000609000000000000" pitchFamily="1" charset="-128"/>
            </a:endParaRPr>
          </a:p>
        </p:txBody>
      </p:sp>
      <p:sp>
        <p:nvSpPr>
          <p:cNvPr id="101" name="テキスト ボックス 100">
            <a:extLst>
              <a:ext uri="{FF2B5EF4-FFF2-40B4-BE49-F238E27FC236}">
                <a16:creationId xmlns:a16="http://schemas.microsoft.com/office/drawing/2014/main" id="{EBF555D4-4548-4FDF-9DB8-7DAD502464F0}"/>
              </a:ext>
            </a:extLst>
          </p:cNvPr>
          <p:cNvSpPr txBox="1"/>
          <p:nvPr/>
        </p:nvSpPr>
        <p:spPr>
          <a:xfrm>
            <a:off x="486032" y="4644310"/>
            <a:ext cx="4059964" cy="738664"/>
          </a:xfrm>
          <a:prstGeom prst="rect">
            <a:avLst/>
          </a:prstGeom>
          <a:noFill/>
        </p:spPr>
        <p:txBody>
          <a:bodyPr wrap="square">
            <a:spAutoFit/>
          </a:bodyPr>
          <a:lstStyle/>
          <a:p>
            <a:r>
              <a:rPr lang="ja-JP" altLang="en-US" sz="1400" dirty="0">
                <a:latin typeface="ふい字" panose="02000609000000000000" pitchFamily="1" charset="-128"/>
                <a:ea typeface="ふい字" panose="02000609000000000000" pitchFamily="1" charset="-128"/>
              </a:rPr>
              <a:t>神奈川県庁の塔は「キング」、横浜税関の塔は「クイーン」、横浜市開港記念会館は「ジャック」の愛称で呼ばれています。</a:t>
            </a:r>
            <a:endParaRPr lang="en-US" altLang="ja-JP" sz="1400" dirty="0">
              <a:latin typeface="ふい字" panose="02000609000000000000" pitchFamily="1" charset="-128"/>
              <a:ea typeface="ふい字" panose="02000609000000000000" pitchFamily="1" charset="-128"/>
            </a:endParaRPr>
          </a:p>
        </p:txBody>
      </p:sp>
      <p:sp>
        <p:nvSpPr>
          <p:cNvPr id="102" name="テキスト ボックス 101">
            <a:extLst>
              <a:ext uri="{FF2B5EF4-FFF2-40B4-BE49-F238E27FC236}">
                <a16:creationId xmlns:a16="http://schemas.microsoft.com/office/drawing/2014/main" id="{1870BB1B-20A3-454B-BE50-E140FC8E7ACC}"/>
              </a:ext>
            </a:extLst>
          </p:cNvPr>
          <p:cNvSpPr txBox="1"/>
          <p:nvPr/>
        </p:nvSpPr>
        <p:spPr>
          <a:xfrm>
            <a:off x="389023" y="7072270"/>
            <a:ext cx="1629405" cy="307777"/>
          </a:xfrm>
          <a:prstGeom prst="rect">
            <a:avLst/>
          </a:prstGeom>
          <a:noFill/>
        </p:spPr>
        <p:txBody>
          <a:bodyPr wrap="square">
            <a:spAutoFit/>
          </a:bodyPr>
          <a:lstStyle/>
          <a:p>
            <a:r>
              <a:rPr lang="ja-JP" altLang="en-US" sz="1400" dirty="0">
                <a:solidFill>
                  <a:schemeClr val="accent2">
                    <a:lumMod val="50000"/>
                  </a:schemeClr>
                </a:solidFill>
                <a:latin typeface="メイリオ" panose="020B0604030504040204" pitchFamily="50" charset="-128"/>
                <a:ea typeface="メイリオ" panose="020B0604030504040204" pitchFamily="50" charset="-128"/>
              </a:rPr>
              <a:t>横浜三塔　</a:t>
            </a:r>
            <a:r>
              <a:rPr lang="en-US" altLang="ja-JP" sz="1400" dirty="0">
                <a:solidFill>
                  <a:schemeClr val="accent2">
                    <a:lumMod val="50000"/>
                  </a:schemeClr>
                </a:solidFill>
                <a:latin typeface="メイリオ" panose="020B0604030504040204" pitchFamily="50" charset="-128"/>
                <a:ea typeface="メイリオ" panose="020B0604030504040204" pitchFamily="50" charset="-128"/>
              </a:rPr>
              <a:t>C</a:t>
            </a:r>
          </a:p>
        </p:txBody>
      </p:sp>
      <p:grpSp>
        <p:nvGrpSpPr>
          <p:cNvPr id="103" name="グループ化 102">
            <a:extLst>
              <a:ext uri="{FF2B5EF4-FFF2-40B4-BE49-F238E27FC236}">
                <a16:creationId xmlns:a16="http://schemas.microsoft.com/office/drawing/2014/main" id="{B9729CE5-9506-47A8-9017-41D3083ACFFA}"/>
              </a:ext>
            </a:extLst>
          </p:cNvPr>
          <p:cNvGrpSpPr/>
          <p:nvPr/>
        </p:nvGrpSpPr>
        <p:grpSpPr>
          <a:xfrm>
            <a:off x="498420" y="5446161"/>
            <a:ext cx="2794469" cy="1597184"/>
            <a:chOff x="7375567" y="2560107"/>
            <a:chExt cx="2794469" cy="1597184"/>
          </a:xfrm>
        </p:grpSpPr>
        <p:sp>
          <p:nvSpPr>
            <p:cNvPr id="104" name="テキスト ボックス 103">
              <a:extLst>
                <a:ext uri="{FF2B5EF4-FFF2-40B4-BE49-F238E27FC236}">
                  <a16:creationId xmlns:a16="http://schemas.microsoft.com/office/drawing/2014/main" id="{ACBFF905-79E8-4498-8EB2-F9C2DBADF478}"/>
                </a:ext>
              </a:extLst>
            </p:cNvPr>
            <p:cNvSpPr txBox="1"/>
            <p:nvPr/>
          </p:nvSpPr>
          <p:spPr>
            <a:xfrm>
              <a:off x="9306997" y="3917963"/>
              <a:ext cx="863039" cy="230832"/>
            </a:xfrm>
            <a:prstGeom prst="rect">
              <a:avLst/>
            </a:prstGeom>
            <a:noFill/>
          </p:spPr>
          <p:txBody>
            <a:bodyPr wrap="square">
              <a:spAutoFit/>
            </a:bodyPr>
            <a:lstStyle/>
            <a:p>
              <a:r>
                <a:rPr lang="ja-JP" altLang="en-US" sz="900" dirty="0">
                  <a:latin typeface="メイリオ" panose="020B0604030504040204" pitchFamily="50" charset="-128"/>
                  <a:ea typeface="メイリオ" panose="020B0604030504040204" pitchFamily="50" charset="-128"/>
                </a:rPr>
                <a:t>ジャック</a:t>
              </a:r>
              <a:endParaRPr lang="en-US" altLang="ja-JP" sz="900" dirty="0">
                <a:latin typeface="メイリオ" panose="020B0604030504040204" pitchFamily="50" charset="-128"/>
                <a:ea typeface="メイリオ" panose="020B0604030504040204" pitchFamily="50" charset="-128"/>
              </a:endParaRPr>
            </a:p>
          </p:txBody>
        </p:sp>
        <p:sp>
          <p:nvSpPr>
            <p:cNvPr id="105" name="テキスト ボックス 104">
              <a:extLst>
                <a:ext uri="{FF2B5EF4-FFF2-40B4-BE49-F238E27FC236}">
                  <a16:creationId xmlns:a16="http://schemas.microsoft.com/office/drawing/2014/main" id="{08CE8027-3FF5-464B-882F-80BEB93617DD}"/>
                </a:ext>
              </a:extLst>
            </p:cNvPr>
            <p:cNvSpPr txBox="1"/>
            <p:nvPr/>
          </p:nvSpPr>
          <p:spPr>
            <a:xfrm>
              <a:off x="7470725" y="3926459"/>
              <a:ext cx="610148" cy="230832"/>
            </a:xfrm>
            <a:prstGeom prst="rect">
              <a:avLst/>
            </a:prstGeom>
            <a:noFill/>
          </p:spPr>
          <p:txBody>
            <a:bodyPr wrap="square">
              <a:spAutoFit/>
            </a:bodyPr>
            <a:lstStyle/>
            <a:p>
              <a:r>
                <a:rPr lang="ja-JP" altLang="en-US" sz="900" dirty="0">
                  <a:latin typeface="メイリオ" panose="020B0604030504040204" pitchFamily="50" charset="-128"/>
                  <a:ea typeface="メイリオ" panose="020B0604030504040204" pitchFamily="50" charset="-128"/>
                </a:rPr>
                <a:t>キング</a:t>
              </a:r>
              <a:endParaRPr lang="ja-JP" altLang="en-US" sz="900" dirty="0"/>
            </a:p>
          </p:txBody>
        </p:sp>
        <p:sp>
          <p:nvSpPr>
            <p:cNvPr id="106" name="テキスト ボックス 105">
              <a:extLst>
                <a:ext uri="{FF2B5EF4-FFF2-40B4-BE49-F238E27FC236}">
                  <a16:creationId xmlns:a16="http://schemas.microsoft.com/office/drawing/2014/main" id="{4CD88994-600E-4E88-B0BA-C0DB6E39FFB7}"/>
                </a:ext>
              </a:extLst>
            </p:cNvPr>
            <p:cNvSpPr txBox="1"/>
            <p:nvPr/>
          </p:nvSpPr>
          <p:spPr>
            <a:xfrm>
              <a:off x="8320702" y="3922211"/>
              <a:ext cx="653235" cy="230832"/>
            </a:xfrm>
            <a:prstGeom prst="rect">
              <a:avLst/>
            </a:prstGeom>
            <a:noFill/>
          </p:spPr>
          <p:txBody>
            <a:bodyPr wrap="square">
              <a:spAutoFit/>
            </a:bodyPr>
            <a:lstStyle/>
            <a:p>
              <a:r>
                <a:rPr lang="ja-JP" altLang="en-US" sz="900" dirty="0">
                  <a:latin typeface="メイリオ" panose="020B0604030504040204" pitchFamily="50" charset="-128"/>
                  <a:ea typeface="メイリオ" panose="020B0604030504040204" pitchFamily="50" charset="-128"/>
                </a:rPr>
                <a:t>クイーン</a:t>
              </a:r>
              <a:endParaRPr lang="ja-JP" altLang="en-US" sz="900" dirty="0"/>
            </a:p>
          </p:txBody>
        </p:sp>
        <p:pic>
          <p:nvPicPr>
            <p:cNvPr id="107" name="図 106" descr="教会の建物&#10;&#10;自動的に生成された説明">
              <a:extLst>
                <a:ext uri="{FF2B5EF4-FFF2-40B4-BE49-F238E27FC236}">
                  <a16:creationId xmlns:a16="http://schemas.microsoft.com/office/drawing/2014/main" id="{92C5235B-547A-4449-9FBE-65E36099A8B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75567" y="2560107"/>
              <a:ext cx="713370" cy="1309259"/>
            </a:xfrm>
            <a:prstGeom prst="rect">
              <a:avLst/>
            </a:prstGeom>
            <a:effectLst>
              <a:outerShdw blurRad="50800" dist="38100" dir="5400000" algn="t" rotWithShape="0">
                <a:prstClr val="black">
                  <a:alpha val="40000"/>
                </a:prstClr>
              </a:outerShdw>
            </a:effectLst>
          </p:spPr>
        </p:pic>
        <p:pic>
          <p:nvPicPr>
            <p:cNvPr id="108" name="図 107" descr="建物の前に立っているタワー&#10;&#10;低い精度で自動的に生成された説明">
              <a:extLst>
                <a:ext uri="{FF2B5EF4-FFF2-40B4-BE49-F238E27FC236}">
                  <a16:creationId xmlns:a16="http://schemas.microsoft.com/office/drawing/2014/main" id="{FD69EE16-4D9D-478C-82BC-4BA28BF415C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80296" y="2563453"/>
              <a:ext cx="862294" cy="1310400"/>
            </a:xfrm>
            <a:prstGeom prst="rect">
              <a:avLst/>
            </a:prstGeom>
            <a:effectLst>
              <a:outerShdw blurRad="50800" dist="38100" dir="5400000" algn="t" rotWithShape="0">
                <a:prstClr val="black">
                  <a:alpha val="40000"/>
                </a:prstClr>
              </a:outerShdw>
            </a:effectLst>
          </p:spPr>
        </p:pic>
        <p:pic>
          <p:nvPicPr>
            <p:cNvPr id="109" name="図 108" descr="時計台のある建物&#10;&#10;自動的に生成された説明">
              <a:extLst>
                <a:ext uri="{FF2B5EF4-FFF2-40B4-BE49-F238E27FC236}">
                  <a16:creationId xmlns:a16="http://schemas.microsoft.com/office/drawing/2014/main" id="{107E1130-D45F-402D-8B88-CEFC6BAA329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7019"/>
            <a:stretch/>
          </p:blipFill>
          <p:spPr>
            <a:xfrm>
              <a:off x="9256735" y="2577967"/>
              <a:ext cx="792548" cy="1309259"/>
            </a:xfrm>
            <a:prstGeom prst="rect">
              <a:avLst/>
            </a:prstGeom>
            <a:effectLst>
              <a:outerShdw blurRad="50800" dist="38100" dir="5400000" algn="t" rotWithShape="0">
                <a:prstClr val="black">
                  <a:alpha val="40000"/>
                </a:prstClr>
              </a:outerShdw>
            </a:effectLst>
          </p:spPr>
        </p:pic>
      </p:grpSp>
      <p:sp>
        <p:nvSpPr>
          <p:cNvPr id="110" name="正方形/長方形 109">
            <a:extLst>
              <a:ext uri="{FF2B5EF4-FFF2-40B4-BE49-F238E27FC236}">
                <a16:creationId xmlns:a16="http://schemas.microsoft.com/office/drawing/2014/main" id="{5720571B-53A9-477C-82ED-F83D61EA737C}"/>
              </a:ext>
            </a:extLst>
          </p:cNvPr>
          <p:cNvSpPr/>
          <p:nvPr/>
        </p:nvSpPr>
        <p:spPr>
          <a:xfrm>
            <a:off x="4838439" y="3611386"/>
            <a:ext cx="5167181" cy="3727521"/>
          </a:xfrm>
          <a:prstGeom prst="rect">
            <a:avLst/>
          </a:prstGeom>
          <a:noFill/>
          <a:ln w="76200">
            <a:solidFill>
              <a:srgbClr val="FDD9D9"/>
            </a:solidFill>
          </a:ln>
          <a:effectLst>
            <a:outerShdw blurRad="50800" dist="38100" dir="5400000" algn="t" rotWithShape="0">
              <a:schemeClr val="bg2">
                <a:lumMod val="90000"/>
                <a:alpha val="4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pic>
        <p:nvPicPr>
          <p:cNvPr id="7" name="図 6" descr="川の両側にある建物&#10;&#10;中程度の精度で自動的に生成された説明">
            <a:extLst>
              <a:ext uri="{FF2B5EF4-FFF2-40B4-BE49-F238E27FC236}">
                <a16:creationId xmlns:a16="http://schemas.microsoft.com/office/drawing/2014/main" id="{71B63A9D-90B9-45DA-BD57-00412A229BA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998821" y="5373639"/>
            <a:ext cx="4878539" cy="1850967"/>
          </a:xfrm>
          <a:prstGeom prst="rect">
            <a:avLst/>
          </a:prstGeom>
        </p:spPr>
      </p:pic>
      <p:sp>
        <p:nvSpPr>
          <p:cNvPr id="22" name="正方形/長方形 21">
            <a:extLst>
              <a:ext uri="{FF2B5EF4-FFF2-40B4-BE49-F238E27FC236}">
                <a16:creationId xmlns:a16="http://schemas.microsoft.com/office/drawing/2014/main" id="{CBB16F01-7425-4A39-8CBB-8274DDD755A8}"/>
              </a:ext>
            </a:extLst>
          </p:cNvPr>
          <p:cNvSpPr/>
          <p:nvPr/>
        </p:nvSpPr>
        <p:spPr>
          <a:xfrm>
            <a:off x="4880778" y="3185120"/>
            <a:ext cx="5099441" cy="914400"/>
          </a:xfrm>
          <a:prstGeom prst="rect">
            <a:avLst/>
          </a:prstGeom>
          <a:blipFill dpi="0" rotWithShape="1">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tile tx="0" ty="0" sx="8000" sy="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橋の上にいる船&#10;&#10;中程度の精度で自動的に生成された説明">
            <a:extLst>
              <a:ext uri="{FF2B5EF4-FFF2-40B4-BE49-F238E27FC236}">
                <a16:creationId xmlns:a16="http://schemas.microsoft.com/office/drawing/2014/main" id="{72BD7B38-0EC5-4EF8-AAA6-27CE19068FE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98821" y="554850"/>
            <a:ext cx="4884139" cy="2987903"/>
          </a:xfrm>
          <a:prstGeom prst="rect">
            <a:avLst/>
          </a:prstGeom>
          <a:effectLst>
            <a:outerShdw blurRad="50800" dist="38100" dir="5400000" algn="t" rotWithShape="0">
              <a:prstClr val="black">
                <a:alpha val="40000"/>
              </a:prstClr>
            </a:outerShdw>
          </a:effectLst>
        </p:spPr>
      </p:pic>
      <p:pic>
        <p:nvPicPr>
          <p:cNvPr id="10" name="図 9" descr="屋外, 水, 日, 雲 が含まれている画像&#10;&#10;自動的に生成された説明">
            <a:extLst>
              <a:ext uri="{FF2B5EF4-FFF2-40B4-BE49-F238E27FC236}">
                <a16:creationId xmlns:a16="http://schemas.microsoft.com/office/drawing/2014/main" id="{EB281104-9ED6-4137-B6F6-E245FC9E05E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620667" y="3616521"/>
            <a:ext cx="2262293" cy="1685987"/>
          </a:xfrm>
          <a:prstGeom prst="rect">
            <a:avLst/>
          </a:prstGeom>
        </p:spPr>
      </p:pic>
      <p:pic>
        <p:nvPicPr>
          <p:cNvPr id="18" name="図 17" descr="レストランのテーブルに置いている様々な料理&#10;&#10;自動的に生成された説明">
            <a:extLst>
              <a:ext uri="{FF2B5EF4-FFF2-40B4-BE49-F238E27FC236}">
                <a16:creationId xmlns:a16="http://schemas.microsoft.com/office/drawing/2014/main" id="{B1A4C361-9DB6-48CA-A360-197DD1D18BA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002124" y="3642928"/>
            <a:ext cx="2498089" cy="1667406"/>
          </a:xfrm>
          <a:prstGeom prst="rect">
            <a:avLst/>
          </a:prstGeom>
        </p:spPr>
      </p:pic>
      <p:sp>
        <p:nvSpPr>
          <p:cNvPr id="111" name="テキスト ボックス 110">
            <a:extLst>
              <a:ext uri="{FF2B5EF4-FFF2-40B4-BE49-F238E27FC236}">
                <a16:creationId xmlns:a16="http://schemas.microsoft.com/office/drawing/2014/main" id="{84D4D32E-B6BA-408F-9730-C7B097DCF114}"/>
              </a:ext>
            </a:extLst>
          </p:cNvPr>
          <p:cNvSpPr txBox="1"/>
          <p:nvPr/>
        </p:nvSpPr>
        <p:spPr>
          <a:xfrm>
            <a:off x="3144168" y="5291254"/>
            <a:ext cx="1401828" cy="1600438"/>
          </a:xfrm>
          <a:prstGeom prst="rect">
            <a:avLst/>
          </a:prstGeom>
          <a:noFill/>
        </p:spPr>
        <p:txBody>
          <a:bodyPr wrap="square">
            <a:spAutoFit/>
          </a:bodyPr>
          <a:lstStyle/>
          <a:p>
            <a:r>
              <a:rPr lang="ja-JP" altLang="en-US" sz="1400" dirty="0">
                <a:latin typeface="ふい字" panose="02000609000000000000" pitchFamily="1" charset="-128"/>
                <a:ea typeface="ふい字" panose="02000609000000000000" pitchFamily="1" charset="-128"/>
              </a:rPr>
              <a:t>愛称のいわれは、塔の形をトランプの絵やチェスのコマに結び付けたともいわれています。</a:t>
            </a:r>
            <a:endParaRPr lang="en-US" altLang="ja-JP" sz="1400" dirty="0">
              <a:latin typeface="ふい字" panose="02000609000000000000" pitchFamily="1" charset="-128"/>
              <a:ea typeface="ふい字" panose="02000609000000000000" pitchFamily="1" charset="-128"/>
            </a:endParaRPr>
          </a:p>
        </p:txBody>
      </p:sp>
      <p:pic>
        <p:nvPicPr>
          <p:cNvPr id="112" name="グラフィックス 111" descr="フラグ 単色塗りつぶし">
            <a:extLst>
              <a:ext uri="{FF2B5EF4-FFF2-40B4-BE49-F238E27FC236}">
                <a16:creationId xmlns:a16="http://schemas.microsoft.com/office/drawing/2014/main" id="{78D77533-B376-4687-8F5C-CB86F25D5524}"/>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19888309">
            <a:off x="9372808" y="80910"/>
            <a:ext cx="1088439" cy="1078463"/>
          </a:xfrm>
          <a:prstGeom prst="rect">
            <a:avLst/>
          </a:prstGeom>
          <a:effectLst>
            <a:outerShdw blurRad="50800" dist="38100" dir="5400000" algn="t" rotWithShape="0">
              <a:schemeClr val="accent2">
                <a:lumMod val="60000"/>
                <a:lumOff val="40000"/>
                <a:alpha val="40000"/>
              </a:schemeClr>
            </a:outerShdw>
          </a:effectLst>
        </p:spPr>
      </p:pic>
      <p:grpSp>
        <p:nvGrpSpPr>
          <p:cNvPr id="54" name="グループ化 53">
            <a:extLst>
              <a:ext uri="{FF2B5EF4-FFF2-40B4-BE49-F238E27FC236}">
                <a16:creationId xmlns:a16="http://schemas.microsoft.com/office/drawing/2014/main" id="{7FB48A26-0865-4434-AFAA-22643BF1D6D4}"/>
              </a:ext>
            </a:extLst>
          </p:cNvPr>
          <p:cNvGrpSpPr/>
          <p:nvPr/>
        </p:nvGrpSpPr>
        <p:grpSpPr>
          <a:xfrm>
            <a:off x="463927" y="361724"/>
            <a:ext cx="792000" cy="792000"/>
            <a:chOff x="313836" y="201264"/>
            <a:chExt cx="792000" cy="792000"/>
          </a:xfrm>
        </p:grpSpPr>
        <p:sp>
          <p:nvSpPr>
            <p:cNvPr id="55" name="楕円 54">
              <a:extLst>
                <a:ext uri="{FF2B5EF4-FFF2-40B4-BE49-F238E27FC236}">
                  <a16:creationId xmlns:a16="http://schemas.microsoft.com/office/drawing/2014/main" id="{06E1767D-316B-4A43-A9CE-3CCCCD82FFCB}"/>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56" name="楕円 55">
              <a:extLst>
                <a:ext uri="{FF2B5EF4-FFF2-40B4-BE49-F238E27FC236}">
                  <a16:creationId xmlns:a16="http://schemas.microsoft.com/office/drawing/2014/main" id="{7257BF28-02A7-4497-8CF2-6626DA642F14}"/>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906EBC64-1859-4557-BD44-257AB63D5B6C}"/>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
        <p:nvSpPr>
          <p:cNvPr id="3" name="楕円 2">
            <a:extLst>
              <a:ext uri="{FF2B5EF4-FFF2-40B4-BE49-F238E27FC236}">
                <a16:creationId xmlns:a16="http://schemas.microsoft.com/office/drawing/2014/main" id="{047B736A-7E85-CAF3-C520-53883C25279D}"/>
              </a:ext>
            </a:extLst>
          </p:cNvPr>
          <p:cNvSpPr/>
          <p:nvPr/>
        </p:nvSpPr>
        <p:spPr>
          <a:xfrm>
            <a:off x="2886202" y="2014360"/>
            <a:ext cx="4345591" cy="2621340"/>
          </a:xfrm>
          <a:prstGeom prst="ellipse">
            <a:avLst/>
          </a:prstGeom>
          <a:solidFill>
            <a:schemeClr val="bg1">
              <a:alpha val="54000"/>
            </a:scheme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rgbClr val="FF0000"/>
                </a:solidFill>
              </a:rPr>
              <a:t>休止中</a:t>
            </a:r>
          </a:p>
        </p:txBody>
      </p:sp>
    </p:spTree>
    <p:extLst>
      <p:ext uri="{BB962C8B-B14F-4D97-AF65-F5344CB8AC3E}">
        <p14:creationId xmlns:p14="http://schemas.microsoft.com/office/powerpoint/2010/main" val="305992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alpha val="25000"/>
          </a:srgbClr>
        </a:solidFill>
        <a:effectLst/>
      </p:bgPr>
    </p:bg>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51255673-855B-4912-86E2-4530CC7DBBF1}"/>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6EE038C1-FF6A-4845-8AEA-79A163B341CE}"/>
              </a:ext>
            </a:extLst>
          </p:cNvPr>
          <p:cNvSpPr/>
          <p:nvPr/>
        </p:nvSpPr>
        <p:spPr>
          <a:xfrm>
            <a:off x="214916" y="122912"/>
            <a:ext cx="9957223"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70BCEB71-10D1-40EE-996D-F0FB082BC3AB}"/>
              </a:ext>
            </a:extLst>
          </p:cNvPr>
          <p:cNvSpPr/>
          <p:nvPr/>
        </p:nvSpPr>
        <p:spPr>
          <a:xfrm>
            <a:off x="10216336" y="13591"/>
            <a:ext cx="396000" cy="124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92226D37-D687-46A3-B673-40A62D3C320C}"/>
              </a:ext>
            </a:extLst>
          </p:cNvPr>
          <p:cNvSpPr/>
          <p:nvPr/>
        </p:nvSpPr>
        <p:spPr>
          <a:xfrm>
            <a:off x="102269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AAFF10D2-7D60-4142-A650-BA56B921D2ED}"/>
              </a:ext>
            </a:extLst>
          </p:cNvPr>
          <p:cNvSpPr/>
          <p:nvPr/>
        </p:nvSpPr>
        <p:spPr>
          <a:xfrm>
            <a:off x="102278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CB3DDC75-0474-447B-B0B0-5F8B92952E4E}"/>
              </a:ext>
            </a:extLst>
          </p:cNvPr>
          <p:cNvSpPr/>
          <p:nvPr/>
        </p:nvSpPr>
        <p:spPr>
          <a:xfrm>
            <a:off x="102278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C3216717-2C92-455F-8956-601E7A39B80F}"/>
              </a:ext>
            </a:extLst>
          </p:cNvPr>
          <p:cNvSpPr/>
          <p:nvPr/>
        </p:nvSpPr>
        <p:spPr>
          <a:xfrm>
            <a:off x="102278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D883C7B3-2860-4175-B179-3462A6A4E4CD}"/>
              </a:ext>
            </a:extLst>
          </p:cNvPr>
          <p:cNvSpPr/>
          <p:nvPr/>
        </p:nvSpPr>
        <p:spPr>
          <a:xfrm>
            <a:off x="102278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0B87C12B-3D80-4793-9E7A-52B27CB96BEC}"/>
              </a:ext>
            </a:extLst>
          </p:cNvPr>
          <p:cNvSpPr/>
          <p:nvPr/>
        </p:nvSpPr>
        <p:spPr>
          <a:xfrm>
            <a:off x="10227835" y="2090056"/>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B1E86214-688D-4EE6-9579-A3F2E30A694E}"/>
              </a:ext>
            </a:extLst>
          </p:cNvPr>
          <p:cNvSpPr txBox="1"/>
          <p:nvPr/>
        </p:nvSpPr>
        <p:spPr>
          <a:xfrm>
            <a:off x="102710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68" name="テキスト ボックス 67">
            <a:extLst>
              <a:ext uri="{FF2B5EF4-FFF2-40B4-BE49-F238E27FC236}">
                <a16:creationId xmlns:a16="http://schemas.microsoft.com/office/drawing/2014/main" id="{1F20E9B3-5D0C-44E8-869D-E445BFADE080}"/>
              </a:ext>
            </a:extLst>
          </p:cNvPr>
          <p:cNvSpPr txBox="1"/>
          <p:nvPr/>
        </p:nvSpPr>
        <p:spPr>
          <a:xfrm>
            <a:off x="102680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69" name="テキスト ボックス 68">
            <a:extLst>
              <a:ext uri="{FF2B5EF4-FFF2-40B4-BE49-F238E27FC236}">
                <a16:creationId xmlns:a16="http://schemas.microsoft.com/office/drawing/2014/main" id="{2DA37D0D-A574-4DD8-A6B6-C7D2D812D648}"/>
              </a:ext>
            </a:extLst>
          </p:cNvPr>
          <p:cNvSpPr txBox="1"/>
          <p:nvPr/>
        </p:nvSpPr>
        <p:spPr>
          <a:xfrm>
            <a:off x="102621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70" name="テキスト ボックス 69">
            <a:extLst>
              <a:ext uri="{FF2B5EF4-FFF2-40B4-BE49-F238E27FC236}">
                <a16:creationId xmlns:a16="http://schemas.microsoft.com/office/drawing/2014/main" id="{6A46DC06-71D6-4E6D-B120-F39E6F93DA6A}"/>
              </a:ext>
            </a:extLst>
          </p:cNvPr>
          <p:cNvSpPr txBox="1"/>
          <p:nvPr/>
        </p:nvSpPr>
        <p:spPr>
          <a:xfrm>
            <a:off x="102680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71" name="テキスト ボックス 70">
            <a:extLst>
              <a:ext uri="{FF2B5EF4-FFF2-40B4-BE49-F238E27FC236}">
                <a16:creationId xmlns:a16="http://schemas.microsoft.com/office/drawing/2014/main" id="{971B9A72-4018-463C-BD2C-FF507C88A8F5}"/>
              </a:ext>
            </a:extLst>
          </p:cNvPr>
          <p:cNvSpPr txBox="1"/>
          <p:nvPr/>
        </p:nvSpPr>
        <p:spPr>
          <a:xfrm>
            <a:off x="102710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72" name="テキスト ボックス 71">
            <a:extLst>
              <a:ext uri="{FF2B5EF4-FFF2-40B4-BE49-F238E27FC236}">
                <a16:creationId xmlns:a16="http://schemas.microsoft.com/office/drawing/2014/main" id="{7C53EE37-E3FE-43EF-B4FC-FF1E902C56DA}"/>
              </a:ext>
            </a:extLst>
          </p:cNvPr>
          <p:cNvSpPr txBox="1"/>
          <p:nvPr/>
        </p:nvSpPr>
        <p:spPr>
          <a:xfrm>
            <a:off x="102621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73" name="正方形/長方形 72">
            <a:extLst>
              <a:ext uri="{FF2B5EF4-FFF2-40B4-BE49-F238E27FC236}">
                <a16:creationId xmlns:a16="http://schemas.microsoft.com/office/drawing/2014/main" id="{42A854EB-D18B-4D47-B8AF-2EAADEE7CDA9}"/>
              </a:ext>
            </a:extLst>
          </p:cNvPr>
          <p:cNvSpPr/>
          <p:nvPr/>
        </p:nvSpPr>
        <p:spPr>
          <a:xfrm>
            <a:off x="10227835" y="1047177"/>
            <a:ext cx="450000" cy="1044000"/>
          </a:xfrm>
          <a:prstGeom prst="rect">
            <a:avLst/>
          </a:prstGeom>
          <a:solidFill>
            <a:srgbClr val="00B0F0"/>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AA49CC36-EAAD-4DBD-8CCE-0596D7695CDA}"/>
              </a:ext>
            </a:extLst>
          </p:cNvPr>
          <p:cNvSpPr txBox="1"/>
          <p:nvPr/>
        </p:nvSpPr>
        <p:spPr>
          <a:xfrm>
            <a:off x="10264517" y="1394770"/>
            <a:ext cx="338554" cy="348813"/>
          </a:xfrm>
          <a:prstGeom prst="rect">
            <a:avLst/>
          </a:prstGeom>
          <a:noFill/>
        </p:spPr>
        <p:txBody>
          <a:bodyPr vert="eaVert" wrap="non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76" name="正方形/長方形 75">
            <a:extLst>
              <a:ext uri="{FF2B5EF4-FFF2-40B4-BE49-F238E27FC236}">
                <a16:creationId xmlns:a16="http://schemas.microsoft.com/office/drawing/2014/main" id="{031F42E8-8DF0-43CB-9D7A-0E83F39B76BA}"/>
              </a:ext>
            </a:extLst>
          </p:cNvPr>
          <p:cNvSpPr/>
          <p:nvPr/>
        </p:nvSpPr>
        <p:spPr>
          <a:xfrm>
            <a:off x="2961508" y="4214890"/>
            <a:ext cx="2384398" cy="1624865"/>
          </a:xfrm>
          <a:prstGeom prst="rect">
            <a:avLst/>
          </a:prstGeom>
          <a:solidFill>
            <a:schemeClr val="accent2">
              <a:lumMod val="20000"/>
              <a:lumOff val="80000"/>
              <a:alpha val="45000"/>
            </a:schemeClr>
          </a:solidFill>
          <a:ln>
            <a:noFill/>
          </a:ln>
          <a:effectLst>
            <a:outerShdw blurRad="50800" dist="38100" dir="5400000" algn="t" rotWithShape="0">
              <a:schemeClr val="bg2">
                <a:lumMod val="90000"/>
                <a:alpha val="4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4281C98D-DCF7-4844-B75B-14A5DD654349}"/>
              </a:ext>
            </a:extLst>
          </p:cNvPr>
          <p:cNvSpPr txBox="1"/>
          <p:nvPr/>
        </p:nvSpPr>
        <p:spPr>
          <a:xfrm>
            <a:off x="3021342" y="4294354"/>
            <a:ext cx="2215088" cy="1546577"/>
          </a:xfrm>
          <a:prstGeom prst="rect">
            <a:avLst/>
          </a:prstGeom>
          <a:noFill/>
        </p:spPr>
        <p:txBody>
          <a:bodyPr wrap="square">
            <a:spAutoFit/>
          </a:bodyPr>
          <a:lstStyle/>
          <a:p>
            <a:r>
              <a:rPr lang="ja-JP" altLang="en-US" sz="1050" dirty="0">
                <a:latin typeface="メイリオ" panose="020B0604030504040204" pitchFamily="50" charset="-128"/>
                <a:ea typeface="メイリオ" panose="020B0604030504040204" pitchFamily="50" charset="-128"/>
              </a:rPr>
              <a:t>周遊観光（お食事付き）</a:t>
            </a:r>
          </a:p>
          <a:p>
            <a:r>
              <a:rPr lang="ja-JP" altLang="en-US" sz="1050" dirty="0">
                <a:latin typeface="メイリオ" panose="020B0604030504040204" pitchFamily="50" charset="-128"/>
                <a:ea typeface="メイリオ" panose="020B0604030504040204" pitchFamily="50" charset="-128"/>
              </a:rPr>
              <a:t>実施時間：昼コース</a:t>
            </a:r>
            <a:endParaRPr lang="en-US" altLang="ja-JP" sz="1050" dirty="0">
              <a:latin typeface="メイリオ" panose="020B0604030504040204" pitchFamily="50" charset="-128"/>
              <a:ea typeface="メイリオ" panose="020B0604030504040204" pitchFamily="50" charset="-128"/>
            </a:endParaRPr>
          </a:p>
          <a:p>
            <a:pPr>
              <a:tabLst>
                <a:tab pos="628650" algn="l"/>
                <a:tab pos="714375" algn="l"/>
              </a:tabLst>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12</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00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00</a:t>
            </a:r>
            <a:r>
              <a:rPr lang="ja-JP" altLang="en-US" sz="1050" dirty="0">
                <a:latin typeface="メイリオ" panose="020B0604030504040204" pitchFamily="50" charset="-128"/>
                <a:ea typeface="メイリオ" panose="020B0604030504040204" pitchFamily="50" charset="-128"/>
              </a:rPr>
              <a:t>の間</a:t>
            </a:r>
            <a:endParaRPr lang="en-US" altLang="ja-JP" sz="1050" dirty="0">
              <a:latin typeface="メイリオ" panose="020B0604030504040204" pitchFamily="50" charset="-128"/>
              <a:ea typeface="メイリオ" panose="020B0604030504040204" pitchFamily="50" charset="-128"/>
            </a:endParaRPr>
          </a:p>
          <a:p>
            <a:pPr>
              <a:tabLst>
                <a:tab pos="628650" algn="l"/>
                <a:tab pos="714375" algn="l"/>
              </a:tabLst>
            </a:pPr>
            <a:r>
              <a:rPr lang="ja-JP" altLang="en-US" sz="1050" dirty="0">
                <a:latin typeface="メイリオ" panose="020B0604030504040204" pitchFamily="50" charset="-128"/>
                <a:ea typeface="メイリオ" panose="020B0604030504040204" pitchFamily="50" charset="-128"/>
              </a:rPr>
              <a:t>　　　　　に出発　（要相談）　　　　　　　　　　　　　　　　　　　　　  　　　　　　　</a:t>
            </a:r>
          </a:p>
          <a:p>
            <a:r>
              <a:rPr lang="ja-JP" altLang="en-US" sz="1050" dirty="0">
                <a:latin typeface="メイリオ" panose="020B0604030504040204" pitchFamily="50" charset="-128"/>
                <a:ea typeface="メイリオ" panose="020B0604030504040204" pitchFamily="50" charset="-128"/>
              </a:rPr>
              <a:t>所用時間：</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時間</a:t>
            </a:r>
          </a:p>
          <a:p>
            <a:r>
              <a:rPr lang="ja-JP" altLang="en-US" sz="1050" dirty="0">
                <a:latin typeface="メイリオ" panose="020B0604030504040204" pitchFamily="50" charset="-128"/>
                <a:ea typeface="メイリオ" panose="020B0604030504040204" pitchFamily="50" charset="-128"/>
              </a:rPr>
              <a:t>定 休 日 ：なし</a:t>
            </a:r>
          </a:p>
          <a:p>
            <a:r>
              <a:rPr lang="ja-JP" altLang="en-US" sz="1050" dirty="0">
                <a:latin typeface="メイリオ" panose="020B0604030504040204" pitchFamily="50" charset="-128"/>
                <a:ea typeface="メイリオ" panose="020B0604030504040204" pitchFamily="50" charset="-128"/>
              </a:rPr>
              <a:t>定　　員：最大</a:t>
            </a:r>
            <a:r>
              <a:rPr lang="en-US" altLang="ja-JP" sz="1050" dirty="0">
                <a:latin typeface="メイリオ" panose="020B0604030504040204" pitchFamily="50" charset="-128"/>
                <a:ea typeface="メイリオ" panose="020B0604030504040204" pitchFamily="50" charset="-128"/>
              </a:rPr>
              <a:t>60</a:t>
            </a:r>
            <a:r>
              <a:rPr lang="ja-JP" altLang="en-US" sz="1050" dirty="0">
                <a:latin typeface="メイリオ" panose="020B0604030504040204" pitchFamily="50" charset="-128"/>
                <a:ea typeface="メイリオ" panose="020B0604030504040204" pitchFamily="50" charset="-128"/>
              </a:rPr>
              <a:t>名（</a:t>
            </a:r>
            <a:r>
              <a:rPr lang="en-US" altLang="ja-JP" sz="1050" dirty="0">
                <a:latin typeface="メイリオ" panose="020B0604030504040204" pitchFamily="50" charset="-128"/>
                <a:ea typeface="メイリオ" panose="020B0604030504040204" pitchFamily="50" charset="-128"/>
              </a:rPr>
              <a:t>15</a:t>
            </a:r>
            <a:r>
              <a:rPr lang="ja-JP" altLang="en-US" sz="1050" dirty="0">
                <a:latin typeface="メイリオ" panose="020B0604030504040204" pitchFamily="50" charset="-128"/>
                <a:ea typeface="メイリオ" panose="020B0604030504040204" pitchFamily="50" charset="-128"/>
              </a:rPr>
              <a:t>名から　　　　</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貸切可能）</a:t>
            </a:r>
          </a:p>
          <a:p>
            <a:r>
              <a:rPr lang="ja-JP" altLang="en-US" sz="1050" dirty="0">
                <a:latin typeface="メイリオ" panose="020B0604030504040204" pitchFamily="50" charset="-128"/>
                <a:ea typeface="メイリオ" panose="020B0604030504040204" pitchFamily="50" charset="-128"/>
              </a:rPr>
              <a:t>料　　金：</a:t>
            </a:r>
            <a:r>
              <a:rPr lang="en-US" altLang="ja-JP" sz="1050" dirty="0">
                <a:latin typeface="メイリオ" panose="020B0604030504040204" pitchFamily="50" charset="-128"/>
                <a:ea typeface="メイリオ" panose="020B0604030504040204" pitchFamily="50" charset="-128"/>
              </a:rPr>
              <a:t>5,000</a:t>
            </a:r>
            <a:r>
              <a:rPr lang="ja-JP" altLang="en-US" sz="1050" dirty="0">
                <a:latin typeface="メイリオ" panose="020B0604030504040204" pitchFamily="50" charset="-128"/>
                <a:ea typeface="メイリオ" panose="020B0604030504040204" pitchFamily="50" charset="-128"/>
              </a:rPr>
              <a:t>円～（要相談）</a:t>
            </a:r>
          </a:p>
        </p:txBody>
      </p:sp>
      <p:pic>
        <p:nvPicPr>
          <p:cNvPr id="16" name="図 15" descr="水, ボート, 建物, 屋外 が含まれている画像&#10;&#10;自動的に生成された説明">
            <a:extLst>
              <a:ext uri="{FF2B5EF4-FFF2-40B4-BE49-F238E27FC236}">
                <a16:creationId xmlns:a16="http://schemas.microsoft.com/office/drawing/2014/main" id="{79DE35BB-B58A-41C2-9A1C-5BEFFF01EB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210" y="1360735"/>
            <a:ext cx="2619526" cy="2792753"/>
          </a:xfrm>
          <a:prstGeom prst="rect">
            <a:avLst/>
          </a:prstGeom>
          <a:effectLst>
            <a:outerShdw blurRad="50800" dist="38100" dir="5400000" algn="t" rotWithShape="0">
              <a:prstClr val="black">
                <a:alpha val="40000"/>
              </a:prstClr>
            </a:outerShdw>
          </a:effectLst>
        </p:spPr>
      </p:pic>
      <p:pic>
        <p:nvPicPr>
          <p:cNvPr id="3" name="図 2" descr="図書館にいる&#10;&#10;低い精度で自動的に生成された説明">
            <a:extLst>
              <a:ext uri="{FF2B5EF4-FFF2-40B4-BE49-F238E27FC236}">
                <a16:creationId xmlns:a16="http://schemas.microsoft.com/office/drawing/2014/main" id="{093CDD85-BAE1-4D75-A87E-935C17AAB3D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170" y="4216338"/>
            <a:ext cx="2644121" cy="1479798"/>
          </a:xfrm>
          <a:prstGeom prst="rect">
            <a:avLst/>
          </a:prstGeom>
          <a:effectLst>
            <a:outerShdw blurRad="50800" dist="38100" dir="5400000" algn="t" rotWithShape="0">
              <a:prstClr val="black">
                <a:alpha val="40000"/>
              </a:prstClr>
            </a:outerShdw>
          </a:effectLst>
        </p:spPr>
      </p:pic>
      <p:grpSp>
        <p:nvGrpSpPr>
          <p:cNvPr id="50" name="グループ化 49">
            <a:extLst>
              <a:ext uri="{FF2B5EF4-FFF2-40B4-BE49-F238E27FC236}">
                <a16:creationId xmlns:a16="http://schemas.microsoft.com/office/drawing/2014/main" id="{E04CA65E-4F12-4EA7-8BCE-770B800F2244}"/>
              </a:ext>
            </a:extLst>
          </p:cNvPr>
          <p:cNvGrpSpPr/>
          <p:nvPr/>
        </p:nvGrpSpPr>
        <p:grpSpPr>
          <a:xfrm>
            <a:off x="273986" y="737978"/>
            <a:ext cx="5071920" cy="541411"/>
            <a:chOff x="571257" y="842683"/>
            <a:chExt cx="5136484" cy="863489"/>
          </a:xfrm>
          <a:solidFill>
            <a:srgbClr val="00B0F0"/>
          </a:solidFill>
          <a:effectLst>
            <a:outerShdw blurRad="50800" dist="38100" dir="5400000" algn="t" rotWithShape="0">
              <a:prstClr val="black">
                <a:alpha val="40000"/>
              </a:prstClr>
            </a:outerShdw>
          </a:effectLst>
        </p:grpSpPr>
        <p:sp>
          <p:nvSpPr>
            <p:cNvPr id="51" name="四角形: 角を丸くする 50">
              <a:extLst>
                <a:ext uri="{FF2B5EF4-FFF2-40B4-BE49-F238E27FC236}">
                  <a16:creationId xmlns:a16="http://schemas.microsoft.com/office/drawing/2014/main" id="{74FCAB29-9CA9-4820-91C8-C12049096357}"/>
                </a:ext>
              </a:extLst>
            </p:cNvPr>
            <p:cNvSpPr/>
            <p:nvPr/>
          </p:nvSpPr>
          <p:spPr>
            <a:xfrm>
              <a:off x="571257" y="842683"/>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2" name="テキスト ボックス 51">
              <a:extLst>
                <a:ext uri="{FF2B5EF4-FFF2-40B4-BE49-F238E27FC236}">
                  <a16:creationId xmlns:a16="http://schemas.microsoft.com/office/drawing/2014/main" id="{64B91FF3-1DED-458F-A44C-12730CD24EB0}"/>
                </a:ext>
              </a:extLst>
            </p:cNvPr>
            <p:cNvSpPr txBox="1"/>
            <p:nvPr/>
          </p:nvSpPr>
          <p:spPr>
            <a:xfrm>
              <a:off x="1396316" y="1018956"/>
              <a:ext cx="3679766" cy="687216"/>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屋形船　すずよし</a:t>
              </a:r>
            </a:p>
          </p:txBody>
        </p:sp>
      </p:grpSp>
      <p:sp>
        <p:nvSpPr>
          <p:cNvPr id="53" name="テキスト ボックス 52">
            <a:extLst>
              <a:ext uri="{FF2B5EF4-FFF2-40B4-BE49-F238E27FC236}">
                <a16:creationId xmlns:a16="http://schemas.microsoft.com/office/drawing/2014/main" id="{1CCBA2AA-87A2-4134-BFA7-ECB2F1A55FE9}"/>
              </a:ext>
            </a:extLst>
          </p:cNvPr>
          <p:cNvSpPr txBox="1"/>
          <p:nvPr/>
        </p:nvSpPr>
        <p:spPr>
          <a:xfrm>
            <a:off x="2903091" y="1361650"/>
            <a:ext cx="2619527" cy="2893100"/>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桜木町駅近くの弁天橋を発着する屋形船。異国情緒あふれる横浜の港を出発し、巡視船・赤レンガ倉庫・大さん橋・氷川丸等を臨む周遊ルートの景観を楽しめます。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また、横浜の歴史についての説明を聞いたり、船長の職業について（免許の取り方・仕事内容）も学ぶことができます。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支援学校の受け入れおよび食事のアレンジが可能です。（要相談）</a:t>
            </a:r>
          </a:p>
        </p:txBody>
      </p:sp>
      <p:sp>
        <p:nvSpPr>
          <p:cNvPr id="54" name="テキスト ボックス 53">
            <a:extLst>
              <a:ext uri="{FF2B5EF4-FFF2-40B4-BE49-F238E27FC236}">
                <a16:creationId xmlns:a16="http://schemas.microsoft.com/office/drawing/2014/main" id="{C2FDE691-56D4-4A21-B700-B67CE66E4209}"/>
              </a:ext>
            </a:extLst>
          </p:cNvPr>
          <p:cNvSpPr txBox="1"/>
          <p:nvPr/>
        </p:nvSpPr>
        <p:spPr>
          <a:xfrm>
            <a:off x="2254461" y="6014968"/>
            <a:ext cx="3092112"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045-231-1600</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a:t>
            </a:r>
          </a:p>
        </p:txBody>
      </p:sp>
      <p:grpSp>
        <p:nvGrpSpPr>
          <p:cNvPr id="10" name="グループ化 9">
            <a:extLst>
              <a:ext uri="{FF2B5EF4-FFF2-40B4-BE49-F238E27FC236}">
                <a16:creationId xmlns:a16="http://schemas.microsoft.com/office/drawing/2014/main" id="{0817C684-1A78-488D-A269-4EBBFE8AD23F}"/>
              </a:ext>
            </a:extLst>
          </p:cNvPr>
          <p:cNvGrpSpPr/>
          <p:nvPr/>
        </p:nvGrpSpPr>
        <p:grpSpPr>
          <a:xfrm>
            <a:off x="375154" y="6350816"/>
            <a:ext cx="4710410" cy="252449"/>
            <a:chOff x="4105759" y="5813746"/>
            <a:chExt cx="4449841" cy="252449"/>
          </a:xfrm>
        </p:grpSpPr>
        <p:sp>
          <p:nvSpPr>
            <p:cNvPr id="56" name="正方形/長方形 55">
              <a:extLst>
                <a:ext uri="{FF2B5EF4-FFF2-40B4-BE49-F238E27FC236}">
                  <a16:creationId xmlns:a16="http://schemas.microsoft.com/office/drawing/2014/main" id="{5398ADE6-7588-4037-BCE2-A0424F0593AC}"/>
                </a:ext>
              </a:extLst>
            </p:cNvPr>
            <p:cNvSpPr/>
            <p:nvPr/>
          </p:nvSpPr>
          <p:spPr>
            <a:xfrm>
              <a:off x="4105759" y="5837409"/>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57" name="矢印: 五方向 56">
              <a:extLst>
                <a:ext uri="{FF2B5EF4-FFF2-40B4-BE49-F238E27FC236}">
                  <a16:creationId xmlns:a16="http://schemas.microsoft.com/office/drawing/2014/main" id="{BF80625F-E74F-491C-BE49-F28DDE3F328D}"/>
                </a:ext>
              </a:extLst>
            </p:cNvPr>
            <p:cNvSpPr/>
            <p:nvPr/>
          </p:nvSpPr>
          <p:spPr>
            <a:xfrm>
              <a:off x="4107399" y="5835363"/>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78" name="テキスト ボックス 77">
              <a:extLst>
                <a:ext uri="{FF2B5EF4-FFF2-40B4-BE49-F238E27FC236}">
                  <a16:creationId xmlns:a16="http://schemas.microsoft.com/office/drawing/2014/main" id="{5A8DF1DD-65BC-4055-A039-13FDDB4AC5D7}"/>
                </a:ext>
              </a:extLst>
            </p:cNvPr>
            <p:cNvSpPr txBox="1"/>
            <p:nvPr/>
          </p:nvSpPr>
          <p:spPr>
            <a:xfrm>
              <a:off x="4988906" y="5835363"/>
              <a:ext cx="892201" cy="230832"/>
            </a:xfrm>
            <a:prstGeom prst="rect">
              <a:avLst/>
            </a:prstGeom>
            <a:noFill/>
          </p:spPr>
          <p:txBody>
            <a:bodyPr wrap="square">
              <a:spAutoFit/>
            </a:bodyPr>
            <a:lstStyle/>
            <a:p>
              <a:pPr algn="ctr"/>
              <a:r>
                <a:rPr kumimoji="1" lang="en-US" altLang="ja-JP" sz="900" dirty="0">
                  <a:solidFill>
                    <a:schemeClr val="accent2">
                      <a:lumMod val="75000"/>
                    </a:schemeClr>
                  </a:solidFill>
                  <a:latin typeface="メイリオ" panose="020B0604030504040204" pitchFamily="50" charset="-128"/>
                  <a:ea typeface="メイリオ" panose="020B0604030504040204" pitchFamily="50" charset="-128"/>
                </a:rPr>
                <a:t>2</a:t>
              </a: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時間</a:t>
              </a:r>
            </a:p>
          </p:txBody>
        </p:sp>
        <p:sp>
          <p:nvSpPr>
            <p:cNvPr id="82" name="正方形/長方形 81">
              <a:extLst>
                <a:ext uri="{FF2B5EF4-FFF2-40B4-BE49-F238E27FC236}">
                  <a16:creationId xmlns:a16="http://schemas.microsoft.com/office/drawing/2014/main" id="{5A3B866F-DA51-48D2-AA3C-0242D74305D0}"/>
                </a:ext>
              </a:extLst>
            </p:cNvPr>
            <p:cNvSpPr/>
            <p:nvPr/>
          </p:nvSpPr>
          <p:spPr>
            <a:xfrm>
              <a:off x="6334135" y="5829916"/>
              <a:ext cx="2193997"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83" name="矢印: 五方向 82">
              <a:extLst>
                <a:ext uri="{FF2B5EF4-FFF2-40B4-BE49-F238E27FC236}">
                  <a16:creationId xmlns:a16="http://schemas.microsoft.com/office/drawing/2014/main" id="{687A2091-642A-4953-A631-E06CDCDDDC50}"/>
                </a:ext>
              </a:extLst>
            </p:cNvPr>
            <p:cNvSpPr/>
            <p:nvPr/>
          </p:nvSpPr>
          <p:spPr>
            <a:xfrm>
              <a:off x="6335775" y="5827870"/>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84" name="テキスト ボックス 83">
              <a:extLst>
                <a:ext uri="{FF2B5EF4-FFF2-40B4-BE49-F238E27FC236}">
                  <a16:creationId xmlns:a16="http://schemas.microsoft.com/office/drawing/2014/main" id="{42915096-BE48-45DE-96E3-1604222E5569}"/>
                </a:ext>
              </a:extLst>
            </p:cNvPr>
            <p:cNvSpPr txBox="1"/>
            <p:nvPr/>
          </p:nvSpPr>
          <p:spPr>
            <a:xfrm>
              <a:off x="7272174" y="5813746"/>
              <a:ext cx="1283426" cy="230832"/>
            </a:xfrm>
            <a:prstGeom prst="rect">
              <a:avLst/>
            </a:prstGeom>
            <a:noFill/>
          </p:spPr>
          <p:txBody>
            <a:bodyPr wrap="square">
              <a:spAutoFit/>
            </a:bodyPr>
            <a:lstStyle/>
            <a:p>
              <a:pPr algn="ctr"/>
              <a:r>
                <a:rPr kumimoji="1" lang="en-US" altLang="ja-JP" sz="900" dirty="0">
                  <a:solidFill>
                    <a:schemeClr val="accent2">
                      <a:lumMod val="75000"/>
                    </a:schemeClr>
                  </a:solidFill>
                  <a:latin typeface="メイリオ" panose="020B0604030504040204" pitchFamily="50" charset="-128"/>
                  <a:ea typeface="メイリオ" panose="020B0604030504040204" pitchFamily="50" charset="-128"/>
                </a:rPr>
                <a:t>15</a:t>
              </a: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人～</a:t>
              </a:r>
              <a:r>
                <a:rPr kumimoji="1" lang="en-US" altLang="ja-JP" sz="900" dirty="0">
                  <a:solidFill>
                    <a:schemeClr val="accent2">
                      <a:lumMod val="75000"/>
                    </a:schemeClr>
                  </a:solidFill>
                  <a:latin typeface="メイリオ" panose="020B0604030504040204" pitchFamily="50" charset="-128"/>
                  <a:ea typeface="メイリオ" panose="020B0604030504040204" pitchFamily="50" charset="-128"/>
                </a:rPr>
                <a:t>60</a:t>
              </a: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人</a:t>
              </a:r>
            </a:p>
          </p:txBody>
        </p:sp>
      </p:grpSp>
      <p:grpSp>
        <p:nvGrpSpPr>
          <p:cNvPr id="49" name="グループ化 48">
            <a:extLst>
              <a:ext uri="{FF2B5EF4-FFF2-40B4-BE49-F238E27FC236}">
                <a16:creationId xmlns:a16="http://schemas.microsoft.com/office/drawing/2014/main" id="{C1705D37-4E46-4A1F-B0D1-DEF3665182EF}"/>
              </a:ext>
            </a:extLst>
          </p:cNvPr>
          <p:cNvGrpSpPr/>
          <p:nvPr/>
        </p:nvGrpSpPr>
        <p:grpSpPr>
          <a:xfrm>
            <a:off x="4443543" y="965363"/>
            <a:ext cx="792886" cy="276999"/>
            <a:chOff x="3942327" y="2256771"/>
            <a:chExt cx="792886" cy="276999"/>
          </a:xfrm>
        </p:grpSpPr>
        <p:sp>
          <p:nvSpPr>
            <p:cNvPr id="55" name="四角形: 角を丸くする 54">
              <a:extLst>
                <a:ext uri="{FF2B5EF4-FFF2-40B4-BE49-F238E27FC236}">
                  <a16:creationId xmlns:a16="http://schemas.microsoft.com/office/drawing/2014/main" id="{FD584D81-10D5-4223-9FDE-B37B5989AB7B}"/>
                </a:ext>
              </a:extLst>
            </p:cNvPr>
            <p:cNvSpPr/>
            <p:nvPr/>
          </p:nvSpPr>
          <p:spPr>
            <a:xfrm>
              <a:off x="3942327" y="2265603"/>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83EBC558-C48C-48A1-A6A2-37D8F090D9D6}"/>
                </a:ext>
              </a:extLst>
            </p:cNvPr>
            <p:cNvSpPr txBox="1"/>
            <p:nvPr/>
          </p:nvSpPr>
          <p:spPr>
            <a:xfrm>
              <a:off x="4093298" y="2256771"/>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有料</a:t>
              </a:r>
            </a:p>
          </p:txBody>
        </p:sp>
      </p:grpSp>
      <p:sp>
        <p:nvSpPr>
          <p:cNvPr id="79" name="テキスト ボックス 78">
            <a:extLst>
              <a:ext uri="{FF2B5EF4-FFF2-40B4-BE49-F238E27FC236}">
                <a16:creationId xmlns:a16="http://schemas.microsoft.com/office/drawing/2014/main" id="{E80A018E-BC2D-488F-8108-103C54D22E30}"/>
              </a:ext>
            </a:extLst>
          </p:cNvPr>
          <p:cNvSpPr txBox="1"/>
          <p:nvPr/>
        </p:nvSpPr>
        <p:spPr>
          <a:xfrm>
            <a:off x="5607582" y="6095093"/>
            <a:ext cx="4274791" cy="692497"/>
          </a:xfrm>
          <a:prstGeom prst="rect">
            <a:avLst/>
          </a:prstGeom>
          <a:noFill/>
        </p:spPr>
        <p:txBody>
          <a:bodyPr wrap="square">
            <a:spAutoFit/>
          </a:bodyPr>
          <a:lstStyle/>
          <a:p>
            <a:r>
              <a:rPr lang="ja-JP" altLang="en-US" sz="1300" dirty="0">
                <a:latin typeface="メイリオ" panose="020B0604030504040204" pitchFamily="50" charset="-128"/>
                <a:ea typeface="メイリオ" panose="020B0604030504040204" pitchFamily="50" charset="-128"/>
              </a:rPr>
              <a:t>みなとみらいのぷかり桟橋から出航する屋形船です。</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江戸前の魚を使ったおいしい料理と素敵な夜景をお二人様から予約できます。</a:t>
            </a:r>
            <a:endParaRPr lang="en-US" altLang="ja-JP" sz="1300" dirty="0">
              <a:latin typeface="メイリオ" panose="020B0604030504040204" pitchFamily="50" charset="-128"/>
              <a:ea typeface="メイリオ" panose="020B0604030504040204" pitchFamily="50" charset="-128"/>
            </a:endParaRPr>
          </a:p>
        </p:txBody>
      </p:sp>
      <p:grpSp>
        <p:nvGrpSpPr>
          <p:cNvPr id="81" name="グループ化 80">
            <a:extLst>
              <a:ext uri="{FF2B5EF4-FFF2-40B4-BE49-F238E27FC236}">
                <a16:creationId xmlns:a16="http://schemas.microsoft.com/office/drawing/2014/main" id="{547B5F97-FFB6-4D7F-95FA-AE4D4D688613}"/>
              </a:ext>
            </a:extLst>
          </p:cNvPr>
          <p:cNvGrpSpPr/>
          <p:nvPr/>
        </p:nvGrpSpPr>
        <p:grpSpPr>
          <a:xfrm>
            <a:off x="5597321" y="1635374"/>
            <a:ext cx="4431600" cy="532801"/>
            <a:chOff x="571257" y="842687"/>
            <a:chExt cx="6445914" cy="849758"/>
          </a:xfrm>
          <a:solidFill>
            <a:srgbClr val="00B0F0"/>
          </a:solidFill>
          <a:effectLst>
            <a:outerShdw blurRad="50800" dist="38100" dir="5400000" algn="t" rotWithShape="0">
              <a:prstClr val="black">
                <a:alpha val="40000"/>
              </a:prstClr>
            </a:outerShdw>
          </a:effectLst>
        </p:grpSpPr>
        <p:sp>
          <p:nvSpPr>
            <p:cNvPr id="85" name="四角形: 角を丸くする 84">
              <a:extLst>
                <a:ext uri="{FF2B5EF4-FFF2-40B4-BE49-F238E27FC236}">
                  <a16:creationId xmlns:a16="http://schemas.microsoft.com/office/drawing/2014/main" id="{DCC715CE-8FB6-4226-BF6E-3F93C262C45D}"/>
                </a:ext>
              </a:extLst>
            </p:cNvPr>
            <p:cNvSpPr/>
            <p:nvPr/>
          </p:nvSpPr>
          <p:spPr>
            <a:xfrm>
              <a:off x="571257" y="842687"/>
              <a:ext cx="6445914" cy="849758"/>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86" name="テキスト ボックス 85">
              <a:extLst>
                <a:ext uri="{FF2B5EF4-FFF2-40B4-BE49-F238E27FC236}">
                  <a16:creationId xmlns:a16="http://schemas.microsoft.com/office/drawing/2014/main" id="{5373268F-3D1A-47E9-89A9-F9211CF328AC}"/>
                </a:ext>
              </a:extLst>
            </p:cNvPr>
            <p:cNvSpPr txBox="1"/>
            <p:nvPr/>
          </p:nvSpPr>
          <p:spPr>
            <a:xfrm>
              <a:off x="1954314" y="949293"/>
              <a:ext cx="3679767" cy="687217"/>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屋形船　濱進</a:t>
              </a:r>
            </a:p>
          </p:txBody>
        </p:sp>
      </p:grpSp>
      <p:sp>
        <p:nvSpPr>
          <p:cNvPr id="87" name="テキスト ボックス 86">
            <a:extLst>
              <a:ext uri="{FF2B5EF4-FFF2-40B4-BE49-F238E27FC236}">
                <a16:creationId xmlns:a16="http://schemas.microsoft.com/office/drawing/2014/main" id="{83187212-1F71-4D40-87A3-2F6EE5A9566E}"/>
              </a:ext>
            </a:extLst>
          </p:cNvPr>
          <p:cNvSpPr txBox="1"/>
          <p:nvPr/>
        </p:nvSpPr>
        <p:spPr>
          <a:xfrm>
            <a:off x="5697405" y="6963996"/>
            <a:ext cx="2144485"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045-781-7377</a:t>
            </a:r>
            <a:r>
              <a:rPr lang="ja-JP" altLang="en-US" sz="900" dirty="0">
                <a:latin typeface="メイリオ" panose="020B0604030504040204" pitchFamily="50" charset="-128"/>
                <a:ea typeface="メイリオ" panose="020B0604030504040204" pitchFamily="50" charset="-128"/>
              </a:rPr>
              <a:t>　予約：要</a:t>
            </a:r>
          </a:p>
        </p:txBody>
      </p:sp>
      <p:grpSp>
        <p:nvGrpSpPr>
          <p:cNvPr id="107" name="グループ化 106">
            <a:extLst>
              <a:ext uri="{FF2B5EF4-FFF2-40B4-BE49-F238E27FC236}">
                <a16:creationId xmlns:a16="http://schemas.microsoft.com/office/drawing/2014/main" id="{8B85E231-560E-4873-B75F-E1F8D6DC0808}"/>
              </a:ext>
            </a:extLst>
          </p:cNvPr>
          <p:cNvGrpSpPr/>
          <p:nvPr/>
        </p:nvGrpSpPr>
        <p:grpSpPr>
          <a:xfrm>
            <a:off x="9099515" y="1883927"/>
            <a:ext cx="792886" cy="276999"/>
            <a:chOff x="3942327" y="2256771"/>
            <a:chExt cx="792886" cy="276999"/>
          </a:xfrm>
        </p:grpSpPr>
        <p:sp>
          <p:nvSpPr>
            <p:cNvPr id="108" name="四角形: 角を丸くする 107">
              <a:extLst>
                <a:ext uri="{FF2B5EF4-FFF2-40B4-BE49-F238E27FC236}">
                  <a16:creationId xmlns:a16="http://schemas.microsoft.com/office/drawing/2014/main" id="{724B2734-E4B6-4BE1-A27B-64FEA7EA194E}"/>
                </a:ext>
              </a:extLst>
            </p:cNvPr>
            <p:cNvSpPr/>
            <p:nvPr/>
          </p:nvSpPr>
          <p:spPr>
            <a:xfrm>
              <a:off x="3942327" y="2265603"/>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782ADE92-BC31-4476-AFC9-A371912FBCE2}"/>
                </a:ext>
              </a:extLst>
            </p:cNvPr>
            <p:cNvSpPr txBox="1"/>
            <p:nvPr/>
          </p:nvSpPr>
          <p:spPr>
            <a:xfrm>
              <a:off x="4093298" y="2256771"/>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有料</a:t>
              </a:r>
            </a:p>
          </p:txBody>
        </p:sp>
      </p:grpSp>
      <p:pic>
        <p:nvPicPr>
          <p:cNvPr id="77" name="図 76" descr="ダイアグラム が含まれている画像&#10;&#10;自動的に生成された説明">
            <a:extLst>
              <a:ext uri="{FF2B5EF4-FFF2-40B4-BE49-F238E27FC236}">
                <a16:creationId xmlns:a16="http://schemas.microsoft.com/office/drawing/2014/main" id="{298496B7-1CBF-44F7-BEF7-13F9B5199249}"/>
              </a:ext>
            </a:extLst>
          </p:cNvPr>
          <p:cNvPicPr>
            <a:picLocks noChangeAspect="1"/>
          </p:cNvPicPr>
          <p:nvPr/>
        </p:nvPicPr>
        <p:blipFill>
          <a:blip r:embed="rId6" cstate="email">
            <a:alphaModFix amt="80000"/>
            <a:extLst>
              <a:ext uri="{28A0092B-C50C-407E-A947-70E740481C1C}">
                <a14:useLocalDpi xmlns:a14="http://schemas.microsoft.com/office/drawing/2010/main"/>
              </a:ext>
            </a:extLst>
          </a:blip>
          <a:stretch>
            <a:fillRect/>
          </a:stretch>
        </p:blipFill>
        <p:spPr>
          <a:xfrm>
            <a:off x="7410361" y="339461"/>
            <a:ext cx="2438452" cy="1219226"/>
          </a:xfrm>
          <a:prstGeom prst="rect">
            <a:avLst/>
          </a:prstGeom>
        </p:spPr>
      </p:pic>
      <p:grpSp>
        <p:nvGrpSpPr>
          <p:cNvPr id="93" name="グループ化 92">
            <a:extLst>
              <a:ext uri="{FF2B5EF4-FFF2-40B4-BE49-F238E27FC236}">
                <a16:creationId xmlns:a16="http://schemas.microsoft.com/office/drawing/2014/main" id="{67096186-9C29-4FD7-AFD7-DDC97C098D87}"/>
              </a:ext>
            </a:extLst>
          </p:cNvPr>
          <p:cNvGrpSpPr/>
          <p:nvPr/>
        </p:nvGrpSpPr>
        <p:grpSpPr>
          <a:xfrm>
            <a:off x="225297" y="578195"/>
            <a:ext cx="792000" cy="792000"/>
            <a:chOff x="313836" y="201264"/>
            <a:chExt cx="792000" cy="792000"/>
          </a:xfrm>
        </p:grpSpPr>
        <p:sp>
          <p:nvSpPr>
            <p:cNvPr id="94" name="楕円 93">
              <a:extLst>
                <a:ext uri="{FF2B5EF4-FFF2-40B4-BE49-F238E27FC236}">
                  <a16:creationId xmlns:a16="http://schemas.microsoft.com/office/drawing/2014/main" id="{8E9343D5-4410-4C17-97B6-35DA957E1217}"/>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5" name="楕円 94">
              <a:extLst>
                <a:ext uri="{FF2B5EF4-FFF2-40B4-BE49-F238E27FC236}">
                  <a16:creationId xmlns:a16="http://schemas.microsoft.com/office/drawing/2014/main" id="{774CE7E7-74ED-4098-8B24-7E8796DA1F1B}"/>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6" name="テキスト ボックス 95">
              <a:extLst>
                <a:ext uri="{FF2B5EF4-FFF2-40B4-BE49-F238E27FC236}">
                  <a16:creationId xmlns:a16="http://schemas.microsoft.com/office/drawing/2014/main" id="{2CB4310B-0621-405C-9D28-6092E9449BAE}"/>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grpSp>
        <p:nvGrpSpPr>
          <p:cNvPr id="97" name="グループ化 96">
            <a:extLst>
              <a:ext uri="{FF2B5EF4-FFF2-40B4-BE49-F238E27FC236}">
                <a16:creationId xmlns:a16="http://schemas.microsoft.com/office/drawing/2014/main" id="{95B52E8E-45F9-49B3-817A-A7E30AB72446}"/>
              </a:ext>
            </a:extLst>
          </p:cNvPr>
          <p:cNvGrpSpPr/>
          <p:nvPr/>
        </p:nvGrpSpPr>
        <p:grpSpPr>
          <a:xfrm>
            <a:off x="5608544" y="1526197"/>
            <a:ext cx="792000" cy="792000"/>
            <a:chOff x="313836" y="201264"/>
            <a:chExt cx="792000" cy="792000"/>
          </a:xfrm>
        </p:grpSpPr>
        <p:sp>
          <p:nvSpPr>
            <p:cNvPr id="98" name="楕円 97">
              <a:extLst>
                <a:ext uri="{FF2B5EF4-FFF2-40B4-BE49-F238E27FC236}">
                  <a16:creationId xmlns:a16="http://schemas.microsoft.com/office/drawing/2014/main" id="{9A9D03F7-0A9B-4253-8839-BF98B4977115}"/>
                </a:ext>
              </a:extLst>
            </p:cNvPr>
            <p:cNvSpPr/>
            <p:nvPr/>
          </p:nvSpPr>
          <p:spPr>
            <a:xfrm>
              <a:off x="383452" y="277487"/>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9" name="楕円 98">
              <a:extLst>
                <a:ext uri="{FF2B5EF4-FFF2-40B4-BE49-F238E27FC236}">
                  <a16:creationId xmlns:a16="http://schemas.microsoft.com/office/drawing/2014/main" id="{136BF2F9-23B2-4A16-B071-837029815F88}"/>
                </a:ext>
              </a:extLst>
            </p:cNvPr>
            <p:cNvSpPr/>
            <p:nvPr/>
          </p:nvSpPr>
          <p:spPr>
            <a:xfrm>
              <a:off x="313836" y="201264"/>
              <a:ext cx="792000" cy="792000"/>
            </a:xfrm>
            <a:prstGeom prst="ellipse">
              <a:avLst/>
            </a:prstGeom>
            <a:solidFill>
              <a:srgbClr val="F9676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0" name="テキスト ボックス 99">
              <a:extLst>
                <a:ext uri="{FF2B5EF4-FFF2-40B4-BE49-F238E27FC236}">
                  <a16:creationId xmlns:a16="http://schemas.microsoft.com/office/drawing/2014/main" id="{AA88A828-50C8-45E1-B7F5-B71F97DA6C5E}"/>
                </a:ext>
              </a:extLst>
            </p:cNvPr>
            <p:cNvSpPr txBox="1"/>
            <p:nvPr/>
          </p:nvSpPr>
          <p:spPr>
            <a:xfrm>
              <a:off x="403522" y="317334"/>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pic>
        <p:nvPicPr>
          <p:cNvPr id="2" name="図 1">
            <a:extLst>
              <a:ext uri="{FF2B5EF4-FFF2-40B4-BE49-F238E27FC236}">
                <a16:creationId xmlns:a16="http://schemas.microsoft.com/office/drawing/2014/main" id="{61909FDE-5DA8-4AE1-AAB0-32556BFE47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5227" y="2216889"/>
            <a:ext cx="3024303" cy="2012202"/>
          </a:xfrm>
          <a:prstGeom prst="rect">
            <a:avLst/>
          </a:prstGeom>
        </p:spPr>
      </p:pic>
      <p:pic>
        <p:nvPicPr>
          <p:cNvPr id="5" name="図 4">
            <a:extLst>
              <a:ext uri="{FF2B5EF4-FFF2-40B4-BE49-F238E27FC236}">
                <a16:creationId xmlns:a16="http://schemas.microsoft.com/office/drawing/2014/main" id="{29B157F6-508D-4994-B9B1-B1D9FB33A0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06089" y="4286184"/>
            <a:ext cx="3053441" cy="1762902"/>
          </a:xfrm>
          <a:prstGeom prst="rect">
            <a:avLst/>
          </a:prstGeom>
        </p:spPr>
      </p:pic>
    </p:spTree>
    <p:extLst>
      <p:ext uri="{BB962C8B-B14F-4D97-AF65-F5344CB8AC3E}">
        <p14:creationId xmlns:p14="http://schemas.microsoft.com/office/powerpoint/2010/main" val="1750322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alpha val="25000"/>
          </a:srgbClr>
        </a:solidFill>
        <a:effectLst/>
      </p:bgPr>
    </p:bg>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69723645-1B0B-4F5F-9EA6-EE96E595E063}"/>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EA37804E-11AE-4937-AC8F-1BA4E6E1E5FF}"/>
              </a:ext>
            </a:extLst>
          </p:cNvPr>
          <p:cNvSpPr/>
          <p:nvPr/>
        </p:nvSpPr>
        <p:spPr>
          <a:xfrm>
            <a:off x="278052" y="308877"/>
            <a:ext cx="9957223"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BC2A4196-61FA-4BFA-A28C-18013CE72680}"/>
              </a:ext>
            </a:extLst>
          </p:cNvPr>
          <p:cNvSpPr/>
          <p:nvPr/>
        </p:nvSpPr>
        <p:spPr>
          <a:xfrm>
            <a:off x="10216336" y="13591"/>
            <a:ext cx="396000" cy="124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2FEDFF0E-355A-405E-9682-412970681A5E}"/>
              </a:ext>
            </a:extLst>
          </p:cNvPr>
          <p:cNvSpPr/>
          <p:nvPr/>
        </p:nvSpPr>
        <p:spPr>
          <a:xfrm>
            <a:off x="102269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3D27D801-3EF5-4D1E-950E-7E446B3A1A7D}"/>
              </a:ext>
            </a:extLst>
          </p:cNvPr>
          <p:cNvSpPr/>
          <p:nvPr/>
        </p:nvSpPr>
        <p:spPr>
          <a:xfrm>
            <a:off x="102278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79C1BC07-BF34-4088-A4C5-285CC21A7B8E}"/>
              </a:ext>
            </a:extLst>
          </p:cNvPr>
          <p:cNvSpPr/>
          <p:nvPr/>
        </p:nvSpPr>
        <p:spPr>
          <a:xfrm>
            <a:off x="102278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670D0922-7957-4C76-8D58-697646FED986}"/>
              </a:ext>
            </a:extLst>
          </p:cNvPr>
          <p:cNvSpPr/>
          <p:nvPr/>
        </p:nvSpPr>
        <p:spPr>
          <a:xfrm>
            <a:off x="102278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A7E63058-E3A4-4BF2-B8B2-21A656A1597C}"/>
              </a:ext>
            </a:extLst>
          </p:cNvPr>
          <p:cNvSpPr/>
          <p:nvPr/>
        </p:nvSpPr>
        <p:spPr>
          <a:xfrm>
            <a:off x="102278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A1587E65-1FAF-4F5F-9F46-9E3597DA2FFE}"/>
              </a:ext>
            </a:extLst>
          </p:cNvPr>
          <p:cNvSpPr/>
          <p:nvPr/>
        </p:nvSpPr>
        <p:spPr>
          <a:xfrm>
            <a:off x="10227835" y="2090056"/>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E6D7B513-4F58-4A69-BB8D-A36FAB267B4B}"/>
              </a:ext>
            </a:extLst>
          </p:cNvPr>
          <p:cNvSpPr txBox="1"/>
          <p:nvPr/>
        </p:nvSpPr>
        <p:spPr>
          <a:xfrm>
            <a:off x="102710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65" name="テキスト ボックス 64">
            <a:extLst>
              <a:ext uri="{FF2B5EF4-FFF2-40B4-BE49-F238E27FC236}">
                <a16:creationId xmlns:a16="http://schemas.microsoft.com/office/drawing/2014/main" id="{E24AC15E-5710-412B-A2C4-864E0E5095C5}"/>
              </a:ext>
            </a:extLst>
          </p:cNvPr>
          <p:cNvSpPr txBox="1"/>
          <p:nvPr/>
        </p:nvSpPr>
        <p:spPr>
          <a:xfrm>
            <a:off x="102680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66" name="テキスト ボックス 65">
            <a:extLst>
              <a:ext uri="{FF2B5EF4-FFF2-40B4-BE49-F238E27FC236}">
                <a16:creationId xmlns:a16="http://schemas.microsoft.com/office/drawing/2014/main" id="{0EF3FEEF-051E-4190-8F2B-72633A1C5D93}"/>
              </a:ext>
            </a:extLst>
          </p:cNvPr>
          <p:cNvSpPr txBox="1"/>
          <p:nvPr/>
        </p:nvSpPr>
        <p:spPr>
          <a:xfrm>
            <a:off x="102621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67" name="テキスト ボックス 66">
            <a:extLst>
              <a:ext uri="{FF2B5EF4-FFF2-40B4-BE49-F238E27FC236}">
                <a16:creationId xmlns:a16="http://schemas.microsoft.com/office/drawing/2014/main" id="{886CA6A7-AF46-4136-9850-5C86733AD2A9}"/>
              </a:ext>
            </a:extLst>
          </p:cNvPr>
          <p:cNvSpPr txBox="1"/>
          <p:nvPr/>
        </p:nvSpPr>
        <p:spPr>
          <a:xfrm>
            <a:off x="102680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68" name="テキスト ボックス 67">
            <a:extLst>
              <a:ext uri="{FF2B5EF4-FFF2-40B4-BE49-F238E27FC236}">
                <a16:creationId xmlns:a16="http://schemas.microsoft.com/office/drawing/2014/main" id="{74A10639-4103-496C-910F-8F27FFBCE11A}"/>
              </a:ext>
            </a:extLst>
          </p:cNvPr>
          <p:cNvSpPr txBox="1"/>
          <p:nvPr/>
        </p:nvSpPr>
        <p:spPr>
          <a:xfrm>
            <a:off x="102710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69" name="テキスト ボックス 68">
            <a:extLst>
              <a:ext uri="{FF2B5EF4-FFF2-40B4-BE49-F238E27FC236}">
                <a16:creationId xmlns:a16="http://schemas.microsoft.com/office/drawing/2014/main" id="{8359883A-74A7-4C78-A9AF-812AC972E796}"/>
              </a:ext>
            </a:extLst>
          </p:cNvPr>
          <p:cNvSpPr txBox="1"/>
          <p:nvPr/>
        </p:nvSpPr>
        <p:spPr>
          <a:xfrm>
            <a:off x="102621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70" name="正方形/長方形 69">
            <a:extLst>
              <a:ext uri="{FF2B5EF4-FFF2-40B4-BE49-F238E27FC236}">
                <a16:creationId xmlns:a16="http://schemas.microsoft.com/office/drawing/2014/main" id="{E87225EE-B085-45E2-B687-465DB7845E7E}"/>
              </a:ext>
            </a:extLst>
          </p:cNvPr>
          <p:cNvSpPr/>
          <p:nvPr/>
        </p:nvSpPr>
        <p:spPr>
          <a:xfrm>
            <a:off x="10227835" y="1047177"/>
            <a:ext cx="450000" cy="1044000"/>
          </a:xfrm>
          <a:prstGeom prst="rect">
            <a:avLst/>
          </a:prstGeom>
          <a:solidFill>
            <a:srgbClr val="00B0F0"/>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337DF534-247C-4177-ACA3-0C5B05AFE5E6}"/>
              </a:ext>
            </a:extLst>
          </p:cNvPr>
          <p:cNvSpPr txBox="1"/>
          <p:nvPr/>
        </p:nvSpPr>
        <p:spPr>
          <a:xfrm>
            <a:off x="10264517" y="1394770"/>
            <a:ext cx="338554" cy="348813"/>
          </a:xfrm>
          <a:prstGeom prst="rect">
            <a:avLst/>
          </a:prstGeom>
          <a:noFill/>
        </p:spPr>
        <p:txBody>
          <a:bodyPr vert="eaVert" wrap="none" rtlCol="0">
            <a:spAutoFit/>
          </a:bodyPr>
          <a:lstStyle/>
          <a:p>
            <a:r>
              <a:rPr kumimoji="1" lang="ja-JP" altLang="en-US" sz="1000" b="1" dirty="0">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grpSp>
        <p:nvGrpSpPr>
          <p:cNvPr id="5" name="グループ化 4">
            <a:extLst>
              <a:ext uri="{FF2B5EF4-FFF2-40B4-BE49-F238E27FC236}">
                <a16:creationId xmlns:a16="http://schemas.microsoft.com/office/drawing/2014/main" id="{BF386A6F-59AA-4A04-88DA-922C0F5BB235}"/>
              </a:ext>
            </a:extLst>
          </p:cNvPr>
          <p:cNvGrpSpPr/>
          <p:nvPr/>
        </p:nvGrpSpPr>
        <p:grpSpPr>
          <a:xfrm>
            <a:off x="375893" y="519065"/>
            <a:ext cx="4718696" cy="5721239"/>
            <a:chOff x="375893" y="519065"/>
            <a:chExt cx="4718696" cy="5502024"/>
          </a:xfrm>
        </p:grpSpPr>
        <p:sp>
          <p:nvSpPr>
            <p:cNvPr id="36" name="テキスト ボックス 35">
              <a:extLst>
                <a:ext uri="{FF2B5EF4-FFF2-40B4-BE49-F238E27FC236}">
                  <a16:creationId xmlns:a16="http://schemas.microsoft.com/office/drawing/2014/main" id="{CD8CA6AA-7EF0-44D1-B209-C165ABF026F7}"/>
                </a:ext>
              </a:extLst>
            </p:cNvPr>
            <p:cNvSpPr txBox="1"/>
            <p:nvPr/>
          </p:nvSpPr>
          <p:spPr>
            <a:xfrm>
              <a:off x="375893" y="4624051"/>
              <a:ext cx="3375088" cy="665963"/>
            </a:xfrm>
            <a:prstGeom prst="rect">
              <a:avLst/>
            </a:prstGeom>
            <a:noFill/>
          </p:spPr>
          <p:txBody>
            <a:bodyPr wrap="square">
              <a:spAutoFit/>
            </a:bodyPr>
            <a:lstStyle/>
            <a:p>
              <a:r>
                <a:rPr lang="en-US" altLang="ja-JP" sz="1300" dirty="0">
                  <a:latin typeface="メイリオ" panose="020B0604030504040204" pitchFamily="50" charset="-128"/>
                  <a:ea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rPr>
                <a:t>教育旅行対応</a:t>
              </a:r>
              <a:r>
                <a:rPr lang="en-US" altLang="ja-JP" sz="1300" dirty="0">
                  <a:latin typeface="メイリオ" panose="020B0604030504040204" pitchFamily="50" charset="-128"/>
                  <a:ea typeface="メイリオ" panose="020B0604030504040204" pitchFamily="50" charset="-128"/>
                </a:rPr>
                <a:t>】</a:t>
              </a:r>
            </a:p>
            <a:p>
              <a:r>
                <a:rPr lang="ja-JP" altLang="en-US" sz="1300" dirty="0">
                  <a:latin typeface="メイリオ" panose="020B0604030504040204" pitchFamily="50" charset="-128"/>
                  <a:ea typeface="メイリオ" panose="020B0604030504040204" pitchFamily="50" charset="-128"/>
                </a:rPr>
                <a:t>・団体割引あり（要予約）</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・昼食場所提供（要相談）　</a:t>
              </a:r>
              <a:endParaRPr lang="en-US" altLang="ja-JP" sz="1300" dirty="0">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884AB095-EE06-41A9-BE26-DD64F091D8C7}"/>
                </a:ext>
              </a:extLst>
            </p:cNvPr>
            <p:cNvSpPr txBox="1"/>
            <p:nvPr/>
          </p:nvSpPr>
          <p:spPr>
            <a:xfrm>
              <a:off x="425185" y="5310728"/>
              <a:ext cx="2626979" cy="710361"/>
            </a:xfrm>
            <a:prstGeom prst="rect">
              <a:avLst/>
            </a:prstGeom>
            <a:noFill/>
          </p:spPr>
          <p:txBody>
            <a:bodyPr wrap="square">
              <a:spAutoFit/>
            </a:bodyPr>
            <a:lstStyle/>
            <a:p>
              <a:r>
                <a:rPr lang="en-US" altLang="ja-JP" sz="1050" dirty="0">
                  <a:latin typeface="メイリオ" panose="020B0604030504040204" pitchFamily="50" charset="-128"/>
                  <a:ea typeface="メイリオ" panose="020B0604030504040204" pitchFamily="50" charset="-128"/>
                </a:rPr>
                <a:t>TEL</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045-664-1100</a:t>
              </a:r>
            </a:p>
            <a:p>
              <a:r>
                <a:rPr lang="ja-JP" altLang="en-US" sz="1050" dirty="0">
                  <a:latin typeface="メイリオ" panose="020B0604030504040204" pitchFamily="50" charset="-128"/>
                  <a:ea typeface="メイリオ" panose="020B0604030504040204" pitchFamily="50" charset="-128"/>
                </a:rPr>
                <a:t>予約：要</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住所：</a:t>
              </a:r>
              <a:r>
                <a:rPr lang="zh-CN" altLang="en-US" sz="1050" dirty="0">
                  <a:latin typeface="メイリオ" panose="020B0604030504040204" pitchFamily="50" charset="-128"/>
                  <a:ea typeface="メイリオ" panose="020B0604030504040204" pitchFamily="50" charset="-128"/>
                </a:rPr>
                <a:t>横浜市中区山下町</a:t>
              </a:r>
              <a:r>
                <a:rPr lang="en-US" altLang="zh-CN" sz="1050" dirty="0">
                  <a:latin typeface="メイリオ" panose="020B0604030504040204" pitchFamily="50" charset="-128"/>
                  <a:ea typeface="メイリオ" panose="020B0604030504040204" pitchFamily="50" charset="-128"/>
                </a:rPr>
                <a:t>14</a:t>
              </a:r>
              <a:r>
                <a:rPr lang="zh-CN" altLang="en-US" sz="1050" dirty="0">
                  <a:latin typeface="メイリオ" panose="020B0604030504040204" pitchFamily="50" charset="-128"/>
                  <a:ea typeface="メイリオ" panose="020B0604030504040204" pitchFamily="50" charset="-128"/>
                </a:rPr>
                <a:t>番地</a:t>
              </a:r>
              <a:r>
                <a:rPr lang="en-US" altLang="zh-CN" sz="1050" dirty="0">
                  <a:latin typeface="メイリオ" panose="020B0604030504040204" pitchFamily="50" charset="-128"/>
                  <a:ea typeface="メイリオ" panose="020B0604030504040204" pitchFamily="50" charset="-128"/>
                </a:rPr>
                <a:t>1</a:t>
              </a:r>
            </a:p>
            <a:p>
              <a:r>
                <a:rPr lang="ja-JP" altLang="en-US" sz="1050" dirty="0">
                  <a:latin typeface="メイリオ" panose="020B0604030504040204" pitchFamily="50" charset="-128"/>
                  <a:ea typeface="メイリオ" panose="020B0604030504040204" pitchFamily="50" charset="-128"/>
                </a:rPr>
                <a:t>営業時間：</a:t>
              </a:r>
              <a:r>
                <a:rPr lang="en-US" altLang="ja-JP" sz="1050" dirty="0">
                  <a:latin typeface="メイリオ" panose="020B0604030504040204" pitchFamily="50" charset="-128"/>
                  <a:ea typeface="メイリオ" panose="020B0604030504040204" pitchFamily="50" charset="-128"/>
                </a:rPr>
                <a:t>10:00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22:00</a:t>
              </a:r>
            </a:p>
          </p:txBody>
        </p:sp>
        <p:grpSp>
          <p:nvGrpSpPr>
            <p:cNvPr id="50" name="グループ化 49">
              <a:extLst>
                <a:ext uri="{FF2B5EF4-FFF2-40B4-BE49-F238E27FC236}">
                  <a16:creationId xmlns:a16="http://schemas.microsoft.com/office/drawing/2014/main" id="{63228A5E-1A22-4763-BC7D-671983E1533F}"/>
                </a:ext>
              </a:extLst>
            </p:cNvPr>
            <p:cNvGrpSpPr/>
            <p:nvPr/>
          </p:nvGrpSpPr>
          <p:grpSpPr>
            <a:xfrm>
              <a:off x="3111904" y="519065"/>
              <a:ext cx="1818766" cy="650800"/>
              <a:chOff x="2909658" y="478397"/>
              <a:chExt cx="2602314" cy="981451"/>
            </a:xfrm>
          </p:grpSpPr>
          <p:sp>
            <p:nvSpPr>
              <p:cNvPr id="51" name="楕円 50">
                <a:extLst>
                  <a:ext uri="{FF2B5EF4-FFF2-40B4-BE49-F238E27FC236}">
                    <a16:creationId xmlns:a16="http://schemas.microsoft.com/office/drawing/2014/main" id="{5876052E-6548-42A2-8264-B820A4E46A3F}"/>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2" name="楕円 51">
                <a:extLst>
                  <a:ext uri="{FF2B5EF4-FFF2-40B4-BE49-F238E27FC236}">
                    <a16:creationId xmlns:a16="http://schemas.microsoft.com/office/drawing/2014/main" id="{5844D092-89B8-47AE-BC25-B6DD2CFACB09}"/>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53" name="グループ化 52">
                <a:extLst>
                  <a:ext uri="{FF2B5EF4-FFF2-40B4-BE49-F238E27FC236}">
                    <a16:creationId xmlns:a16="http://schemas.microsoft.com/office/drawing/2014/main" id="{1821E937-1CCA-4D68-BF69-925C5CA01AFE}"/>
                  </a:ext>
                </a:extLst>
              </p:cNvPr>
              <p:cNvGrpSpPr/>
              <p:nvPr/>
            </p:nvGrpSpPr>
            <p:grpSpPr>
              <a:xfrm>
                <a:off x="2981173" y="478397"/>
                <a:ext cx="2530799" cy="914400"/>
                <a:chOff x="441001" y="231405"/>
                <a:chExt cx="2530799" cy="914400"/>
              </a:xfrm>
            </p:grpSpPr>
            <p:sp>
              <p:nvSpPr>
                <p:cNvPr id="81" name="楕円 80">
                  <a:extLst>
                    <a:ext uri="{FF2B5EF4-FFF2-40B4-BE49-F238E27FC236}">
                      <a16:creationId xmlns:a16="http://schemas.microsoft.com/office/drawing/2014/main" id="{A4E5D9C2-C0BA-4FA1-B55E-E7EDE9AACC48}"/>
                    </a:ext>
                  </a:extLst>
                </p:cNvPr>
                <p:cNvSpPr/>
                <p:nvPr/>
              </p:nvSpPr>
              <p:spPr>
                <a:xfrm>
                  <a:off x="441001" y="231405"/>
                  <a:ext cx="914400" cy="914400"/>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2" name="楕円 81">
                  <a:extLst>
                    <a:ext uri="{FF2B5EF4-FFF2-40B4-BE49-F238E27FC236}">
                      <a16:creationId xmlns:a16="http://schemas.microsoft.com/office/drawing/2014/main" id="{55114C4D-CAFC-485B-97B5-52828B1FF324}"/>
                    </a:ext>
                  </a:extLst>
                </p:cNvPr>
                <p:cNvSpPr/>
                <p:nvPr/>
              </p:nvSpPr>
              <p:spPr>
                <a:xfrm>
                  <a:off x="2378601" y="276529"/>
                  <a:ext cx="593199" cy="594056"/>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3" name="楕円 82">
                  <a:extLst>
                    <a:ext uri="{FF2B5EF4-FFF2-40B4-BE49-F238E27FC236}">
                      <a16:creationId xmlns:a16="http://schemas.microsoft.com/office/drawing/2014/main" id="{43B03BE0-2C05-41A9-BE24-002041D1EE50}"/>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54" name="楕円 53">
                <a:extLst>
                  <a:ext uri="{FF2B5EF4-FFF2-40B4-BE49-F238E27FC236}">
                    <a16:creationId xmlns:a16="http://schemas.microsoft.com/office/drawing/2014/main" id="{25E446E8-E78E-4A60-89E6-5DFC3552266D}"/>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0" name="楕円 79">
                <a:extLst>
                  <a:ext uri="{FF2B5EF4-FFF2-40B4-BE49-F238E27FC236}">
                    <a16:creationId xmlns:a16="http://schemas.microsoft.com/office/drawing/2014/main" id="{B7CEF132-678E-4396-8473-B201EA7F38A6}"/>
                  </a:ext>
                </a:extLst>
              </p:cNvPr>
              <p:cNvSpPr/>
              <p:nvPr/>
            </p:nvSpPr>
            <p:spPr>
              <a:xfrm>
                <a:off x="3778075" y="974389"/>
                <a:ext cx="480331" cy="474591"/>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4" name="テキスト ボックス 83">
              <a:extLst>
                <a:ext uri="{FF2B5EF4-FFF2-40B4-BE49-F238E27FC236}">
                  <a16:creationId xmlns:a16="http://schemas.microsoft.com/office/drawing/2014/main" id="{4829064C-211B-4E06-ACD5-ED9BF893614F}"/>
                </a:ext>
              </a:extLst>
            </p:cNvPr>
            <p:cNvSpPr txBox="1"/>
            <p:nvPr/>
          </p:nvSpPr>
          <p:spPr>
            <a:xfrm>
              <a:off x="1738675" y="734839"/>
              <a:ext cx="3191995" cy="253916"/>
            </a:xfrm>
            <a:prstGeom prst="rect">
              <a:avLst/>
            </a:prstGeom>
            <a:noFill/>
          </p:spPr>
          <p:txBody>
            <a:bodyPr wrap="square">
              <a:spAutoFit/>
            </a:bodyPr>
            <a:lstStyle/>
            <a:p>
              <a:pPr algn="r"/>
              <a:r>
                <a:rPr lang="ja-JP" altLang="en-US" sz="1050" dirty="0">
                  <a:ln w="3175">
                    <a:solidFill>
                      <a:srgbClr val="00B050"/>
                    </a:solidFill>
                  </a:ln>
                  <a:solidFill>
                    <a:srgbClr val="00B050"/>
                  </a:solidFill>
                  <a:effectLst>
                    <a:outerShdw blurRad="50800" dist="38100" dir="5400000" algn="t" rotWithShape="0">
                      <a:schemeClr val="accent2">
                        <a:lumMod val="60000"/>
                        <a:lumOff val="40000"/>
                        <a:alpha val="40000"/>
                      </a:schemeClr>
                    </a:outerShdw>
                  </a:effectLst>
                  <a:latin typeface="メイリオ" panose="020B0604030504040204" pitchFamily="50" charset="-128"/>
                  <a:ea typeface="メイリオ" panose="020B0604030504040204" pitchFamily="50" charset="-128"/>
                </a:rPr>
                <a:t>横浜を一望できる！</a:t>
              </a:r>
            </a:p>
          </p:txBody>
        </p:sp>
        <p:grpSp>
          <p:nvGrpSpPr>
            <p:cNvPr id="72" name="グループ化 71">
              <a:extLst>
                <a:ext uri="{FF2B5EF4-FFF2-40B4-BE49-F238E27FC236}">
                  <a16:creationId xmlns:a16="http://schemas.microsoft.com/office/drawing/2014/main" id="{D1011F5D-8D1F-4D22-80F9-2F6E1BE1A678}"/>
                </a:ext>
              </a:extLst>
            </p:cNvPr>
            <p:cNvGrpSpPr/>
            <p:nvPr/>
          </p:nvGrpSpPr>
          <p:grpSpPr>
            <a:xfrm>
              <a:off x="461999" y="1037724"/>
              <a:ext cx="4414011" cy="520943"/>
              <a:chOff x="571257" y="842683"/>
              <a:chExt cx="5136484" cy="849756"/>
            </a:xfrm>
            <a:solidFill>
              <a:srgbClr val="00B0F0"/>
            </a:solidFill>
            <a:effectLst>
              <a:outerShdw blurRad="50800" dist="38100" dir="5400000" algn="t" rotWithShape="0">
                <a:prstClr val="black">
                  <a:alpha val="40000"/>
                </a:prstClr>
              </a:outerShdw>
            </a:effectLst>
          </p:grpSpPr>
          <p:sp>
            <p:nvSpPr>
              <p:cNvPr id="73" name="四角形: 角を丸くする 72">
                <a:extLst>
                  <a:ext uri="{FF2B5EF4-FFF2-40B4-BE49-F238E27FC236}">
                    <a16:creationId xmlns:a16="http://schemas.microsoft.com/office/drawing/2014/main" id="{F6308ED2-7D8B-4D89-8BF5-A1B232B29A26}"/>
                  </a:ext>
                </a:extLst>
              </p:cNvPr>
              <p:cNvSpPr/>
              <p:nvPr/>
            </p:nvSpPr>
            <p:spPr>
              <a:xfrm>
                <a:off x="571257" y="842683"/>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4" name="テキスト ボックス 73">
                <a:extLst>
                  <a:ext uri="{FF2B5EF4-FFF2-40B4-BE49-F238E27FC236}">
                    <a16:creationId xmlns:a16="http://schemas.microsoft.com/office/drawing/2014/main" id="{8B88B682-CFAB-4DBA-9345-A3A968866B20}"/>
                  </a:ext>
                </a:extLst>
              </p:cNvPr>
              <p:cNvSpPr txBox="1"/>
              <p:nvPr/>
            </p:nvSpPr>
            <p:spPr>
              <a:xfrm>
                <a:off x="1282623" y="964999"/>
                <a:ext cx="3679766" cy="702858"/>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横浜マリンタワー</a:t>
                </a:r>
              </a:p>
            </p:txBody>
          </p:sp>
        </p:grpSp>
        <p:sp>
          <p:nvSpPr>
            <p:cNvPr id="96" name="四角形: 角を丸くする 95">
              <a:extLst>
                <a:ext uri="{FF2B5EF4-FFF2-40B4-BE49-F238E27FC236}">
                  <a16:creationId xmlns:a16="http://schemas.microsoft.com/office/drawing/2014/main" id="{C0BE78D0-1DB2-4993-AC95-A8A48A8F2B8C}"/>
                </a:ext>
              </a:extLst>
            </p:cNvPr>
            <p:cNvSpPr/>
            <p:nvPr/>
          </p:nvSpPr>
          <p:spPr>
            <a:xfrm>
              <a:off x="3955202" y="1264690"/>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a:extLst>
                <a:ext uri="{FF2B5EF4-FFF2-40B4-BE49-F238E27FC236}">
                  <a16:creationId xmlns:a16="http://schemas.microsoft.com/office/drawing/2014/main" id="{1DE629C3-F343-4138-A2F3-3EB25C3C1FD4}"/>
                </a:ext>
              </a:extLst>
            </p:cNvPr>
            <p:cNvSpPr txBox="1"/>
            <p:nvPr/>
          </p:nvSpPr>
          <p:spPr>
            <a:xfrm>
              <a:off x="4106173" y="1255858"/>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有料</a:t>
              </a:r>
            </a:p>
          </p:txBody>
        </p:sp>
        <p:sp>
          <p:nvSpPr>
            <p:cNvPr id="34" name="テキスト ボックス 33">
              <a:extLst>
                <a:ext uri="{FF2B5EF4-FFF2-40B4-BE49-F238E27FC236}">
                  <a16:creationId xmlns:a16="http://schemas.microsoft.com/office/drawing/2014/main" id="{D86C519C-C669-4284-8CCB-C0628960BEBB}"/>
                </a:ext>
              </a:extLst>
            </p:cNvPr>
            <p:cNvSpPr txBox="1"/>
            <p:nvPr/>
          </p:nvSpPr>
          <p:spPr>
            <a:xfrm>
              <a:off x="2053755" y="1758466"/>
              <a:ext cx="3040834" cy="665963"/>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開港</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100</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周年を記念して</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1961</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年に建造された横浜のシンボル。</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2022</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9</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月</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日に新たにリニューアルオープン。</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grpSp>
      <p:grpSp>
        <p:nvGrpSpPr>
          <p:cNvPr id="7" name="グループ化 6">
            <a:extLst>
              <a:ext uri="{FF2B5EF4-FFF2-40B4-BE49-F238E27FC236}">
                <a16:creationId xmlns:a16="http://schemas.microsoft.com/office/drawing/2014/main" id="{4D743114-7A5F-47E1-9751-D97D8106C378}"/>
              </a:ext>
            </a:extLst>
          </p:cNvPr>
          <p:cNvGrpSpPr/>
          <p:nvPr/>
        </p:nvGrpSpPr>
        <p:grpSpPr>
          <a:xfrm>
            <a:off x="5123831" y="529140"/>
            <a:ext cx="4678862" cy="5650160"/>
            <a:chOff x="5123831" y="1214940"/>
            <a:chExt cx="4678862" cy="5650160"/>
          </a:xfrm>
        </p:grpSpPr>
        <p:sp>
          <p:nvSpPr>
            <p:cNvPr id="33" name="テキスト ボックス 32">
              <a:extLst>
                <a:ext uri="{FF2B5EF4-FFF2-40B4-BE49-F238E27FC236}">
                  <a16:creationId xmlns:a16="http://schemas.microsoft.com/office/drawing/2014/main" id="{7C750EDF-E638-469F-8124-7AAA819FFE86}"/>
                </a:ext>
              </a:extLst>
            </p:cNvPr>
            <p:cNvSpPr txBox="1"/>
            <p:nvPr/>
          </p:nvSpPr>
          <p:spPr>
            <a:xfrm>
              <a:off x="5447858" y="6288019"/>
              <a:ext cx="3845635" cy="577081"/>
            </a:xfrm>
            <a:prstGeom prst="rect">
              <a:avLst/>
            </a:prstGeom>
            <a:noFill/>
          </p:spPr>
          <p:txBody>
            <a:bodyPr wrap="square">
              <a:spAutoFit/>
            </a:bodyPr>
            <a:lstStyle/>
            <a:p>
              <a:r>
                <a:rPr lang="en-US" altLang="ja-JP" sz="1050" dirty="0">
                  <a:latin typeface="メイリオ" panose="020B0604030504040204" pitchFamily="50" charset="-128"/>
                  <a:ea typeface="メイリオ" panose="020B0604030504040204" pitchFamily="50" charset="-128"/>
                </a:rPr>
                <a:t>TEL</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045-211-2304</a:t>
              </a:r>
            </a:p>
            <a:p>
              <a:r>
                <a:rPr lang="ja-JP" altLang="en-US" sz="1050" dirty="0">
                  <a:latin typeface="メイリオ" panose="020B0604030504040204" pitchFamily="50" charset="-128"/>
                  <a:ea typeface="メイリオ" panose="020B0604030504040204" pitchFamily="50" charset="-128"/>
                </a:rPr>
                <a:t>駐車場：大型バス</a:t>
              </a:r>
              <a:r>
                <a:rPr lang="en-US" altLang="ja-JP" sz="1050" dirty="0">
                  <a:latin typeface="メイリオ" panose="020B0604030504040204" pitchFamily="50" charset="-128"/>
                  <a:ea typeface="メイリオ" panose="020B0604030504040204" pitchFamily="50" charset="-128"/>
                </a:rPr>
                <a:t>6</a:t>
              </a:r>
              <a:r>
                <a:rPr lang="ja-JP" altLang="en-US" sz="1050" dirty="0">
                  <a:latin typeface="メイリオ" panose="020B0604030504040204" pitchFamily="50" charset="-128"/>
                  <a:ea typeface="メイリオ" panose="020B0604030504040204" pitchFamily="50" charset="-128"/>
                </a:rPr>
                <a:t>台</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住所：</a:t>
              </a:r>
              <a:r>
                <a:rPr lang="zh-CN" altLang="en-US" sz="1050" dirty="0">
                  <a:latin typeface="メイリオ" panose="020B0604030504040204" pitchFamily="50" charset="-128"/>
                  <a:ea typeface="メイリオ" panose="020B0604030504040204" pitchFamily="50" charset="-128"/>
                </a:rPr>
                <a:t>横浜市中区海岸通</a:t>
              </a:r>
              <a:r>
                <a:rPr lang="en-US" altLang="zh-CN" sz="1050" dirty="0">
                  <a:latin typeface="メイリオ" panose="020B0604030504040204" pitchFamily="50" charset="-128"/>
                  <a:ea typeface="メイリオ" panose="020B0604030504040204" pitchFamily="50" charset="-128"/>
                </a:rPr>
                <a:t>1-1-4</a:t>
              </a:r>
              <a:endParaRPr lang="en-US" altLang="ja-JP" sz="1050" dirty="0">
                <a:latin typeface="メイリオ" panose="020B0604030504040204" pitchFamily="50" charset="-128"/>
                <a:ea typeface="メイリオ" panose="020B0604030504040204" pitchFamily="50" charset="-128"/>
              </a:endParaRPr>
            </a:p>
          </p:txBody>
        </p:sp>
        <p:pic>
          <p:nvPicPr>
            <p:cNvPr id="8" name="図 7" descr="水, 屋外, ボート, 大きい が含まれている画像&#10;&#10;自動的に生成された説明">
              <a:extLst>
                <a:ext uri="{FF2B5EF4-FFF2-40B4-BE49-F238E27FC236}">
                  <a16:creationId xmlns:a16="http://schemas.microsoft.com/office/drawing/2014/main" id="{ED1FCBC8-96D7-4744-91AF-596A988E90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47858" y="2641304"/>
              <a:ext cx="4192536" cy="2509244"/>
            </a:xfrm>
            <a:prstGeom prst="rect">
              <a:avLst/>
            </a:prstGeom>
            <a:effectLst>
              <a:outerShdw blurRad="50800" dist="38100" dir="5400000" algn="t" rotWithShape="0">
                <a:prstClr val="black">
                  <a:alpha val="40000"/>
                </a:prstClr>
              </a:outerShdw>
            </a:effectLst>
          </p:spPr>
        </p:pic>
        <p:sp>
          <p:nvSpPr>
            <p:cNvPr id="85" name="テキスト ボックス 84">
              <a:extLst>
                <a:ext uri="{FF2B5EF4-FFF2-40B4-BE49-F238E27FC236}">
                  <a16:creationId xmlns:a16="http://schemas.microsoft.com/office/drawing/2014/main" id="{CFABF8C2-9648-4EFF-B7D0-DF782D50FDFF}"/>
                </a:ext>
              </a:extLst>
            </p:cNvPr>
            <p:cNvSpPr txBox="1"/>
            <p:nvPr/>
          </p:nvSpPr>
          <p:spPr>
            <a:xfrm>
              <a:off x="5389805" y="5395452"/>
              <a:ext cx="3515324" cy="69249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世界の人々を迎える横浜港の玄関口。</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大きな開放感と安らぎが堪能できる屋上広場など、さまざまな楽しみ方ができます。</a:t>
              </a:r>
            </a:p>
          </p:txBody>
        </p:sp>
        <p:grpSp>
          <p:nvGrpSpPr>
            <p:cNvPr id="86" name="グループ化 85">
              <a:extLst>
                <a:ext uri="{FF2B5EF4-FFF2-40B4-BE49-F238E27FC236}">
                  <a16:creationId xmlns:a16="http://schemas.microsoft.com/office/drawing/2014/main" id="{878A3A87-E729-4C03-8CD4-115E9BC1E6B2}"/>
                </a:ext>
              </a:extLst>
            </p:cNvPr>
            <p:cNvGrpSpPr/>
            <p:nvPr/>
          </p:nvGrpSpPr>
          <p:grpSpPr>
            <a:xfrm>
              <a:off x="7983927" y="1214940"/>
              <a:ext cx="1818766" cy="650800"/>
              <a:chOff x="2909658" y="478397"/>
              <a:chExt cx="2602314" cy="981451"/>
            </a:xfrm>
          </p:grpSpPr>
          <p:sp>
            <p:nvSpPr>
              <p:cNvPr id="87" name="楕円 86">
                <a:extLst>
                  <a:ext uri="{FF2B5EF4-FFF2-40B4-BE49-F238E27FC236}">
                    <a16:creationId xmlns:a16="http://schemas.microsoft.com/office/drawing/2014/main" id="{CC6D0FCA-F513-412A-995B-010AAF632240}"/>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8" name="楕円 87">
                <a:extLst>
                  <a:ext uri="{FF2B5EF4-FFF2-40B4-BE49-F238E27FC236}">
                    <a16:creationId xmlns:a16="http://schemas.microsoft.com/office/drawing/2014/main" id="{DB87CACC-7851-4AFC-AFDD-DEE8A1124910}"/>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89" name="グループ化 88">
                <a:extLst>
                  <a:ext uri="{FF2B5EF4-FFF2-40B4-BE49-F238E27FC236}">
                    <a16:creationId xmlns:a16="http://schemas.microsoft.com/office/drawing/2014/main" id="{E8AF1D70-23B8-4241-86AF-B53DD5AD1A7F}"/>
                  </a:ext>
                </a:extLst>
              </p:cNvPr>
              <p:cNvGrpSpPr/>
              <p:nvPr/>
            </p:nvGrpSpPr>
            <p:grpSpPr>
              <a:xfrm>
                <a:off x="2981173" y="478397"/>
                <a:ext cx="2530799" cy="914400"/>
                <a:chOff x="441001" y="231405"/>
                <a:chExt cx="2530799" cy="914400"/>
              </a:xfrm>
            </p:grpSpPr>
            <p:sp>
              <p:nvSpPr>
                <p:cNvPr id="92" name="楕円 91">
                  <a:extLst>
                    <a:ext uri="{FF2B5EF4-FFF2-40B4-BE49-F238E27FC236}">
                      <a16:creationId xmlns:a16="http://schemas.microsoft.com/office/drawing/2014/main" id="{AA9C7FF5-8662-4870-9BC1-90B34EAC294F}"/>
                    </a:ext>
                  </a:extLst>
                </p:cNvPr>
                <p:cNvSpPr/>
                <p:nvPr/>
              </p:nvSpPr>
              <p:spPr>
                <a:xfrm>
                  <a:off x="441001" y="231405"/>
                  <a:ext cx="914400" cy="914400"/>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3" name="楕円 92">
                  <a:extLst>
                    <a:ext uri="{FF2B5EF4-FFF2-40B4-BE49-F238E27FC236}">
                      <a16:creationId xmlns:a16="http://schemas.microsoft.com/office/drawing/2014/main" id="{6E09D00B-CF22-4A2D-86D2-5EAD9CA32815}"/>
                    </a:ext>
                  </a:extLst>
                </p:cNvPr>
                <p:cNvSpPr/>
                <p:nvPr/>
              </p:nvSpPr>
              <p:spPr>
                <a:xfrm>
                  <a:off x="2378601" y="276529"/>
                  <a:ext cx="593199" cy="594056"/>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4" name="楕円 93">
                  <a:extLst>
                    <a:ext uri="{FF2B5EF4-FFF2-40B4-BE49-F238E27FC236}">
                      <a16:creationId xmlns:a16="http://schemas.microsoft.com/office/drawing/2014/main" id="{8C144522-F5E3-40B8-A997-385A4E1CF924}"/>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0" name="楕円 89">
                <a:extLst>
                  <a:ext uri="{FF2B5EF4-FFF2-40B4-BE49-F238E27FC236}">
                    <a16:creationId xmlns:a16="http://schemas.microsoft.com/office/drawing/2014/main" id="{704AE82A-3AB9-4B6B-A035-7CFB6A5CBE99}"/>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1" name="楕円 90">
                <a:extLst>
                  <a:ext uri="{FF2B5EF4-FFF2-40B4-BE49-F238E27FC236}">
                    <a16:creationId xmlns:a16="http://schemas.microsoft.com/office/drawing/2014/main" id="{521B028A-82F7-4A6D-82E7-45053AD3EB82}"/>
                  </a:ext>
                </a:extLst>
              </p:cNvPr>
              <p:cNvSpPr/>
              <p:nvPr/>
            </p:nvSpPr>
            <p:spPr>
              <a:xfrm>
                <a:off x="3778075" y="974389"/>
                <a:ext cx="480331" cy="474591"/>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5" name="テキスト ボックス 94">
              <a:extLst>
                <a:ext uri="{FF2B5EF4-FFF2-40B4-BE49-F238E27FC236}">
                  <a16:creationId xmlns:a16="http://schemas.microsoft.com/office/drawing/2014/main" id="{203E6330-5AD3-42E8-B4F8-A09199CA412A}"/>
                </a:ext>
              </a:extLst>
            </p:cNvPr>
            <p:cNvSpPr txBox="1"/>
            <p:nvPr/>
          </p:nvSpPr>
          <p:spPr>
            <a:xfrm>
              <a:off x="6610698" y="1430714"/>
              <a:ext cx="3191995" cy="253916"/>
            </a:xfrm>
            <a:prstGeom prst="rect">
              <a:avLst/>
            </a:prstGeom>
            <a:noFill/>
          </p:spPr>
          <p:txBody>
            <a:bodyPr wrap="square">
              <a:spAutoFit/>
            </a:bodyPr>
            <a:lstStyle/>
            <a:p>
              <a:pPr algn="r"/>
              <a:r>
                <a:rPr lang="ja-JP" altLang="en-US" sz="1050" dirty="0">
                  <a:ln w="3175">
                    <a:solidFill>
                      <a:srgbClr val="00B050"/>
                    </a:solidFill>
                  </a:ln>
                  <a:solidFill>
                    <a:srgbClr val="00B050"/>
                  </a:solidFill>
                  <a:effectLst>
                    <a:outerShdw blurRad="50800" dist="38100" dir="5400000" algn="t" rotWithShape="0">
                      <a:schemeClr val="accent2">
                        <a:lumMod val="60000"/>
                        <a:lumOff val="40000"/>
                        <a:alpha val="40000"/>
                      </a:schemeClr>
                    </a:outerShdw>
                  </a:effectLst>
                  <a:latin typeface="メイリオ" panose="020B0604030504040204" pitchFamily="50" charset="-128"/>
                  <a:ea typeface="メイリオ" panose="020B0604030504040204" pitchFamily="50" charset="-128"/>
                </a:rPr>
                <a:t>横浜港を一望できる！</a:t>
              </a:r>
            </a:p>
          </p:txBody>
        </p:sp>
        <p:grpSp>
          <p:nvGrpSpPr>
            <p:cNvPr id="76" name="グループ化 75">
              <a:extLst>
                <a:ext uri="{FF2B5EF4-FFF2-40B4-BE49-F238E27FC236}">
                  <a16:creationId xmlns:a16="http://schemas.microsoft.com/office/drawing/2014/main" id="{268EEF11-240C-4EC8-A635-989282CAD3A7}"/>
                </a:ext>
              </a:extLst>
            </p:cNvPr>
            <p:cNvGrpSpPr/>
            <p:nvPr/>
          </p:nvGrpSpPr>
          <p:grpSpPr>
            <a:xfrm>
              <a:off x="5123831" y="1726541"/>
              <a:ext cx="4562727" cy="828841"/>
              <a:chOff x="164325" y="739578"/>
              <a:chExt cx="5176246" cy="1313036"/>
            </a:xfrm>
            <a:solidFill>
              <a:srgbClr val="00B0F0"/>
            </a:solidFill>
            <a:effectLst>
              <a:outerShdw blurRad="50800" dist="38100" dir="5400000" algn="t" rotWithShape="0">
                <a:prstClr val="black">
                  <a:alpha val="40000"/>
                </a:prstClr>
              </a:outerShdw>
            </a:effectLst>
          </p:grpSpPr>
          <p:sp>
            <p:nvSpPr>
              <p:cNvPr id="77" name="四角形: 角を丸くする 76">
                <a:extLst>
                  <a:ext uri="{FF2B5EF4-FFF2-40B4-BE49-F238E27FC236}">
                    <a16:creationId xmlns:a16="http://schemas.microsoft.com/office/drawing/2014/main" id="{9981A151-B0F6-4FD5-90B6-9851B31455CA}"/>
                  </a:ext>
                </a:extLst>
              </p:cNvPr>
              <p:cNvSpPr/>
              <p:nvPr/>
            </p:nvSpPr>
            <p:spPr>
              <a:xfrm>
                <a:off x="457120" y="739578"/>
                <a:ext cx="4831080" cy="131303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8" name="テキスト ボックス 77">
                <a:extLst>
                  <a:ext uri="{FF2B5EF4-FFF2-40B4-BE49-F238E27FC236}">
                    <a16:creationId xmlns:a16="http://schemas.microsoft.com/office/drawing/2014/main" id="{9DCBE755-8897-48BC-A677-7E3657C8E91B}"/>
                  </a:ext>
                </a:extLst>
              </p:cNvPr>
              <p:cNvSpPr txBox="1"/>
              <p:nvPr/>
            </p:nvSpPr>
            <p:spPr>
              <a:xfrm>
                <a:off x="164325" y="888064"/>
                <a:ext cx="5176246" cy="1121421"/>
              </a:xfrm>
              <a:prstGeom prst="rect">
                <a:avLst/>
              </a:prstGeom>
              <a:noFill/>
            </p:spPr>
            <p:txBody>
              <a:bodyPr wrap="square">
                <a:spAutoFit/>
              </a:bodyPr>
              <a:lstStyle/>
              <a:p>
                <a:pPr algn="ctr"/>
                <a:r>
                  <a:rPr kumimoji="1" lang="ja-JP" altLang="en-US"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横浜港大さん橋</a:t>
                </a:r>
                <a:endParaRPr kumimoji="1" lang="en-US" altLang="ja-JP"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ja-JP" altLang="en-US"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国際客船ターミナル</a:t>
                </a:r>
                <a:endParaRPr kumimoji="1" lang="ja-JP" altLang="en-US" sz="11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grpSp>
          <p:nvGrpSpPr>
            <p:cNvPr id="2" name="グループ化 1">
              <a:extLst>
                <a:ext uri="{FF2B5EF4-FFF2-40B4-BE49-F238E27FC236}">
                  <a16:creationId xmlns:a16="http://schemas.microsoft.com/office/drawing/2014/main" id="{36D061E6-E7D0-4211-B674-07694ECD90B4}"/>
                </a:ext>
              </a:extLst>
            </p:cNvPr>
            <p:cNvGrpSpPr/>
            <p:nvPr/>
          </p:nvGrpSpPr>
          <p:grpSpPr>
            <a:xfrm>
              <a:off x="8687514" y="2212289"/>
              <a:ext cx="792886" cy="276999"/>
              <a:chOff x="3518730" y="4523866"/>
              <a:chExt cx="792886" cy="276999"/>
            </a:xfrm>
          </p:grpSpPr>
          <p:sp>
            <p:nvSpPr>
              <p:cNvPr id="103" name="四角形: 角を丸くする 102">
                <a:extLst>
                  <a:ext uri="{FF2B5EF4-FFF2-40B4-BE49-F238E27FC236}">
                    <a16:creationId xmlns:a16="http://schemas.microsoft.com/office/drawing/2014/main" id="{364B3A6B-9E01-4288-B7B0-EFCBBE92D494}"/>
                  </a:ext>
                </a:extLst>
              </p:cNvPr>
              <p:cNvSpPr/>
              <p:nvPr/>
            </p:nvSpPr>
            <p:spPr>
              <a:xfrm>
                <a:off x="3518730" y="4532698"/>
                <a:ext cx="792886" cy="225312"/>
              </a:xfrm>
              <a:prstGeom prst="roundRect">
                <a:avLst/>
              </a:prstGeom>
              <a:solidFill>
                <a:schemeClr val="bg1"/>
              </a:solidFill>
              <a:ln>
                <a:solidFill>
                  <a:srgbClr val="75E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a:extLst>
                  <a:ext uri="{FF2B5EF4-FFF2-40B4-BE49-F238E27FC236}">
                    <a16:creationId xmlns:a16="http://schemas.microsoft.com/office/drawing/2014/main" id="{9B587D7D-B81E-4F93-8610-2E2EFC72BBEF}"/>
                  </a:ext>
                </a:extLst>
              </p:cNvPr>
              <p:cNvSpPr txBox="1"/>
              <p:nvPr/>
            </p:nvSpPr>
            <p:spPr>
              <a:xfrm>
                <a:off x="3669701" y="4523866"/>
                <a:ext cx="501015" cy="276999"/>
              </a:xfrm>
              <a:prstGeom prst="rect">
                <a:avLst/>
              </a:prstGeom>
              <a:noFill/>
            </p:spPr>
            <p:txBody>
              <a:bodyPr wrap="square">
                <a:spAutoFit/>
              </a:bodyPr>
              <a:lstStyle/>
              <a:p>
                <a:pPr algn="ctr"/>
                <a:r>
                  <a:rPr kumimoji="1" lang="ja-JP" altLang="en-US" sz="1200" dirty="0">
                    <a:solidFill>
                      <a:srgbClr val="00B0F0"/>
                    </a:solidFill>
                    <a:latin typeface="メイリオ" panose="020B0604030504040204" pitchFamily="50" charset="-128"/>
                    <a:ea typeface="メイリオ" panose="020B0604030504040204" pitchFamily="50" charset="-128"/>
                  </a:rPr>
                  <a:t>無料</a:t>
                </a:r>
              </a:p>
            </p:txBody>
          </p:sp>
        </p:grpSp>
      </p:grpSp>
      <p:pic>
        <p:nvPicPr>
          <p:cNvPr id="10" name="グラフィックス 9" descr="クルーズ船 単色塗りつぶし">
            <a:extLst>
              <a:ext uri="{FF2B5EF4-FFF2-40B4-BE49-F238E27FC236}">
                <a16:creationId xmlns:a16="http://schemas.microsoft.com/office/drawing/2014/main" id="{212C822C-BD2A-4308-ACB0-10AFFFA8B3D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98745" y="6518934"/>
            <a:ext cx="914400" cy="914400"/>
          </a:xfrm>
          <a:prstGeom prst="rect">
            <a:avLst/>
          </a:prstGeom>
        </p:spPr>
      </p:pic>
      <p:sp>
        <p:nvSpPr>
          <p:cNvPr id="14" name="雲 13">
            <a:extLst>
              <a:ext uri="{FF2B5EF4-FFF2-40B4-BE49-F238E27FC236}">
                <a16:creationId xmlns:a16="http://schemas.microsoft.com/office/drawing/2014/main" id="{ED077EA3-7179-443B-873E-7BC8B4991A5D}"/>
              </a:ext>
            </a:extLst>
          </p:cNvPr>
          <p:cNvSpPr/>
          <p:nvPr/>
        </p:nvSpPr>
        <p:spPr>
          <a:xfrm>
            <a:off x="9124766" y="6590097"/>
            <a:ext cx="448036" cy="183458"/>
          </a:xfrm>
          <a:prstGeom prst="cloud">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グラフィックス 11" descr="暗くする (中くらいの太陽) 単色塗りつぶし">
            <a:extLst>
              <a:ext uri="{FF2B5EF4-FFF2-40B4-BE49-F238E27FC236}">
                <a16:creationId xmlns:a16="http://schemas.microsoft.com/office/drawing/2014/main" id="{479122A2-0F94-439C-991F-84C7BFC9834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887975" y="6362288"/>
            <a:ext cx="441774" cy="441774"/>
          </a:xfrm>
          <a:prstGeom prst="rect">
            <a:avLst/>
          </a:prstGeom>
        </p:spPr>
      </p:pic>
      <p:pic>
        <p:nvPicPr>
          <p:cNvPr id="27" name="グラフィックス 26" descr="タグ ボート 単色塗りつぶし">
            <a:extLst>
              <a:ext uri="{FF2B5EF4-FFF2-40B4-BE49-F238E27FC236}">
                <a16:creationId xmlns:a16="http://schemas.microsoft.com/office/drawing/2014/main" id="{A258977E-8A15-42A4-BA8C-039152CC3C4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1365744">
            <a:off x="7534874" y="6931009"/>
            <a:ext cx="342899" cy="342899"/>
          </a:xfrm>
          <a:prstGeom prst="rect">
            <a:avLst/>
          </a:prstGeom>
        </p:spPr>
      </p:pic>
      <p:pic>
        <p:nvPicPr>
          <p:cNvPr id="32" name="グラフィックス 31" descr="貨物 単色塗りつぶし">
            <a:extLst>
              <a:ext uri="{FF2B5EF4-FFF2-40B4-BE49-F238E27FC236}">
                <a16:creationId xmlns:a16="http://schemas.microsoft.com/office/drawing/2014/main" id="{165A9EDA-C139-4FEE-A113-3743509ABC4C}"/>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30801" y="6723115"/>
            <a:ext cx="649487" cy="649487"/>
          </a:xfrm>
          <a:prstGeom prst="rect">
            <a:avLst/>
          </a:prstGeom>
        </p:spPr>
      </p:pic>
      <p:sp>
        <p:nvSpPr>
          <p:cNvPr id="13" name="正方形/長方形 12">
            <a:extLst>
              <a:ext uri="{FF2B5EF4-FFF2-40B4-BE49-F238E27FC236}">
                <a16:creationId xmlns:a16="http://schemas.microsoft.com/office/drawing/2014/main" id="{9DFA0FE2-E256-4CFD-B44C-A41B4DD42546}"/>
              </a:ext>
            </a:extLst>
          </p:cNvPr>
          <p:cNvSpPr/>
          <p:nvPr/>
        </p:nvSpPr>
        <p:spPr>
          <a:xfrm>
            <a:off x="1" y="7224832"/>
            <a:ext cx="10231180" cy="255805"/>
          </a:xfrm>
          <a:custGeom>
            <a:avLst/>
            <a:gdLst>
              <a:gd name="connsiteX0" fmla="*/ 0 w 10231180"/>
              <a:gd name="connsiteY0" fmla="*/ 0 h 255805"/>
              <a:gd name="connsiteX1" fmla="*/ 682079 w 10231180"/>
              <a:gd name="connsiteY1" fmla="*/ 0 h 255805"/>
              <a:gd name="connsiteX2" fmla="*/ 1364157 w 10231180"/>
              <a:gd name="connsiteY2" fmla="*/ 0 h 255805"/>
              <a:gd name="connsiteX3" fmla="*/ 2250860 w 10231180"/>
              <a:gd name="connsiteY3" fmla="*/ 0 h 255805"/>
              <a:gd name="connsiteX4" fmla="*/ 2728315 w 10231180"/>
              <a:gd name="connsiteY4" fmla="*/ 0 h 255805"/>
              <a:gd name="connsiteX5" fmla="*/ 3205770 w 10231180"/>
              <a:gd name="connsiteY5" fmla="*/ 0 h 255805"/>
              <a:gd name="connsiteX6" fmla="*/ 3990160 w 10231180"/>
              <a:gd name="connsiteY6" fmla="*/ 0 h 255805"/>
              <a:gd name="connsiteX7" fmla="*/ 4569927 w 10231180"/>
              <a:gd name="connsiteY7" fmla="*/ 0 h 255805"/>
              <a:gd name="connsiteX8" fmla="*/ 5252006 w 10231180"/>
              <a:gd name="connsiteY8" fmla="*/ 0 h 255805"/>
              <a:gd name="connsiteX9" fmla="*/ 6036396 w 10231180"/>
              <a:gd name="connsiteY9" fmla="*/ 0 h 255805"/>
              <a:gd name="connsiteX10" fmla="*/ 6718475 w 10231180"/>
              <a:gd name="connsiteY10" fmla="*/ 0 h 255805"/>
              <a:gd name="connsiteX11" fmla="*/ 7195930 w 10231180"/>
              <a:gd name="connsiteY11" fmla="*/ 0 h 255805"/>
              <a:gd name="connsiteX12" fmla="*/ 7878009 w 10231180"/>
              <a:gd name="connsiteY12" fmla="*/ 0 h 255805"/>
              <a:gd name="connsiteX13" fmla="*/ 8355464 w 10231180"/>
              <a:gd name="connsiteY13" fmla="*/ 0 h 255805"/>
              <a:gd name="connsiteX14" fmla="*/ 8832919 w 10231180"/>
              <a:gd name="connsiteY14" fmla="*/ 0 h 255805"/>
              <a:gd name="connsiteX15" fmla="*/ 9208062 w 10231180"/>
              <a:gd name="connsiteY15" fmla="*/ 0 h 255805"/>
              <a:gd name="connsiteX16" fmla="*/ 10231180 w 10231180"/>
              <a:gd name="connsiteY16" fmla="*/ 0 h 255805"/>
              <a:gd name="connsiteX17" fmla="*/ 10231180 w 10231180"/>
              <a:gd name="connsiteY17" fmla="*/ 255805 h 255805"/>
              <a:gd name="connsiteX18" fmla="*/ 9549101 w 10231180"/>
              <a:gd name="connsiteY18" fmla="*/ 255805 h 255805"/>
              <a:gd name="connsiteX19" fmla="*/ 9071646 w 10231180"/>
              <a:gd name="connsiteY19" fmla="*/ 255805 h 255805"/>
              <a:gd name="connsiteX20" fmla="*/ 8594191 w 10231180"/>
              <a:gd name="connsiteY20" fmla="*/ 255805 h 255805"/>
              <a:gd name="connsiteX21" fmla="*/ 7707489 w 10231180"/>
              <a:gd name="connsiteY21" fmla="*/ 255805 h 255805"/>
              <a:gd name="connsiteX22" fmla="*/ 7332346 w 10231180"/>
              <a:gd name="connsiteY22" fmla="*/ 255805 h 255805"/>
              <a:gd name="connsiteX23" fmla="*/ 6547955 w 10231180"/>
              <a:gd name="connsiteY23" fmla="*/ 255805 h 255805"/>
              <a:gd name="connsiteX24" fmla="*/ 5763565 w 10231180"/>
              <a:gd name="connsiteY24" fmla="*/ 255805 h 255805"/>
              <a:gd name="connsiteX25" fmla="*/ 4979174 w 10231180"/>
              <a:gd name="connsiteY25" fmla="*/ 255805 h 255805"/>
              <a:gd name="connsiteX26" fmla="*/ 4092472 w 10231180"/>
              <a:gd name="connsiteY26" fmla="*/ 255805 h 255805"/>
              <a:gd name="connsiteX27" fmla="*/ 3410393 w 10231180"/>
              <a:gd name="connsiteY27" fmla="*/ 255805 h 255805"/>
              <a:gd name="connsiteX28" fmla="*/ 2932938 w 10231180"/>
              <a:gd name="connsiteY28" fmla="*/ 255805 h 255805"/>
              <a:gd name="connsiteX29" fmla="*/ 2353171 w 10231180"/>
              <a:gd name="connsiteY29" fmla="*/ 255805 h 255805"/>
              <a:gd name="connsiteX30" fmla="*/ 1773405 w 10231180"/>
              <a:gd name="connsiteY30" fmla="*/ 255805 h 255805"/>
              <a:gd name="connsiteX31" fmla="*/ 989014 w 10231180"/>
              <a:gd name="connsiteY31" fmla="*/ 255805 h 255805"/>
              <a:gd name="connsiteX32" fmla="*/ 0 w 10231180"/>
              <a:gd name="connsiteY32" fmla="*/ 255805 h 255805"/>
              <a:gd name="connsiteX33" fmla="*/ 0 w 10231180"/>
              <a:gd name="connsiteY33" fmla="*/ 0 h 25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231180" h="255805" fill="none" extrusionOk="0">
                <a:moveTo>
                  <a:pt x="0" y="0"/>
                </a:moveTo>
                <a:cubicBezTo>
                  <a:pt x="243958" y="-31952"/>
                  <a:pt x="365563" y="9137"/>
                  <a:pt x="682079" y="0"/>
                </a:cubicBezTo>
                <a:cubicBezTo>
                  <a:pt x="998595" y="-9137"/>
                  <a:pt x="1182267" y="-23564"/>
                  <a:pt x="1364157" y="0"/>
                </a:cubicBezTo>
                <a:cubicBezTo>
                  <a:pt x="1546047" y="23564"/>
                  <a:pt x="1839569" y="13856"/>
                  <a:pt x="2250860" y="0"/>
                </a:cubicBezTo>
                <a:cubicBezTo>
                  <a:pt x="2662151" y="-13856"/>
                  <a:pt x="2569936" y="16908"/>
                  <a:pt x="2728315" y="0"/>
                </a:cubicBezTo>
                <a:cubicBezTo>
                  <a:pt x="2886695" y="-16908"/>
                  <a:pt x="3028766" y="-6264"/>
                  <a:pt x="3205770" y="0"/>
                </a:cubicBezTo>
                <a:cubicBezTo>
                  <a:pt x="3382775" y="6264"/>
                  <a:pt x="3805147" y="12377"/>
                  <a:pt x="3990160" y="0"/>
                </a:cubicBezTo>
                <a:cubicBezTo>
                  <a:pt x="4175173" y="-12377"/>
                  <a:pt x="4359956" y="2998"/>
                  <a:pt x="4569927" y="0"/>
                </a:cubicBezTo>
                <a:cubicBezTo>
                  <a:pt x="4779898" y="-2998"/>
                  <a:pt x="4913873" y="24451"/>
                  <a:pt x="5252006" y="0"/>
                </a:cubicBezTo>
                <a:cubicBezTo>
                  <a:pt x="5590139" y="-24451"/>
                  <a:pt x="5804420" y="13447"/>
                  <a:pt x="6036396" y="0"/>
                </a:cubicBezTo>
                <a:cubicBezTo>
                  <a:pt x="6268372" y="-13447"/>
                  <a:pt x="6381412" y="30535"/>
                  <a:pt x="6718475" y="0"/>
                </a:cubicBezTo>
                <a:cubicBezTo>
                  <a:pt x="7055538" y="-30535"/>
                  <a:pt x="7017402" y="7544"/>
                  <a:pt x="7195930" y="0"/>
                </a:cubicBezTo>
                <a:cubicBezTo>
                  <a:pt x="7374458" y="-7544"/>
                  <a:pt x="7627080" y="21506"/>
                  <a:pt x="7878009" y="0"/>
                </a:cubicBezTo>
                <a:cubicBezTo>
                  <a:pt x="8128938" y="-21506"/>
                  <a:pt x="8213827" y="13528"/>
                  <a:pt x="8355464" y="0"/>
                </a:cubicBezTo>
                <a:cubicBezTo>
                  <a:pt x="8497102" y="-13528"/>
                  <a:pt x="8692997" y="5762"/>
                  <a:pt x="8832919" y="0"/>
                </a:cubicBezTo>
                <a:cubicBezTo>
                  <a:pt x="8972841" y="-5762"/>
                  <a:pt x="9107514" y="-18682"/>
                  <a:pt x="9208062" y="0"/>
                </a:cubicBezTo>
                <a:cubicBezTo>
                  <a:pt x="9308610" y="18682"/>
                  <a:pt x="9958407" y="-4042"/>
                  <a:pt x="10231180" y="0"/>
                </a:cubicBezTo>
                <a:cubicBezTo>
                  <a:pt x="10242617" y="59701"/>
                  <a:pt x="10227334" y="136975"/>
                  <a:pt x="10231180" y="255805"/>
                </a:cubicBezTo>
                <a:cubicBezTo>
                  <a:pt x="10031902" y="240155"/>
                  <a:pt x="9701966" y="255841"/>
                  <a:pt x="9549101" y="255805"/>
                </a:cubicBezTo>
                <a:cubicBezTo>
                  <a:pt x="9396236" y="255769"/>
                  <a:pt x="9269562" y="261186"/>
                  <a:pt x="9071646" y="255805"/>
                </a:cubicBezTo>
                <a:cubicBezTo>
                  <a:pt x="8873730" y="250424"/>
                  <a:pt x="8732864" y="274449"/>
                  <a:pt x="8594191" y="255805"/>
                </a:cubicBezTo>
                <a:cubicBezTo>
                  <a:pt x="8455518" y="237161"/>
                  <a:pt x="7894190" y="244670"/>
                  <a:pt x="7707489" y="255805"/>
                </a:cubicBezTo>
                <a:cubicBezTo>
                  <a:pt x="7520788" y="266940"/>
                  <a:pt x="7452456" y="243496"/>
                  <a:pt x="7332346" y="255805"/>
                </a:cubicBezTo>
                <a:cubicBezTo>
                  <a:pt x="7212236" y="268114"/>
                  <a:pt x="6863095" y="229957"/>
                  <a:pt x="6547955" y="255805"/>
                </a:cubicBezTo>
                <a:cubicBezTo>
                  <a:pt x="6232815" y="281653"/>
                  <a:pt x="6136444" y="239333"/>
                  <a:pt x="5763565" y="255805"/>
                </a:cubicBezTo>
                <a:cubicBezTo>
                  <a:pt x="5390686" y="272278"/>
                  <a:pt x="5179584" y="278688"/>
                  <a:pt x="4979174" y="255805"/>
                </a:cubicBezTo>
                <a:cubicBezTo>
                  <a:pt x="4778764" y="232922"/>
                  <a:pt x="4336547" y="255814"/>
                  <a:pt x="4092472" y="255805"/>
                </a:cubicBezTo>
                <a:cubicBezTo>
                  <a:pt x="3848397" y="255796"/>
                  <a:pt x="3694793" y="226848"/>
                  <a:pt x="3410393" y="255805"/>
                </a:cubicBezTo>
                <a:cubicBezTo>
                  <a:pt x="3125993" y="284762"/>
                  <a:pt x="3110848" y="277496"/>
                  <a:pt x="2932938" y="255805"/>
                </a:cubicBezTo>
                <a:cubicBezTo>
                  <a:pt x="2755029" y="234114"/>
                  <a:pt x="2594747" y="263644"/>
                  <a:pt x="2353171" y="255805"/>
                </a:cubicBezTo>
                <a:cubicBezTo>
                  <a:pt x="2111595" y="247966"/>
                  <a:pt x="1932231" y="268111"/>
                  <a:pt x="1773405" y="255805"/>
                </a:cubicBezTo>
                <a:cubicBezTo>
                  <a:pt x="1614579" y="243499"/>
                  <a:pt x="1207449" y="270534"/>
                  <a:pt x="989014" y="255805"/>
                </a:cubicBezTo>
                <a:cubicBezTo>
                  <a:pt x="770579" y="241076"/>
                  <a:pt x="336110" y="257628"/>
                  <a:pt x="0" y="255805"/>
                </a:cubicBezTo>
                <a:cubicBezTo>
                  <a:pt x="4885" y="191203"/>
                  <a:pt x="6975" y="103027"/>
                  <a:pt x="0" y="0"/>
                </a:cubicBezTo>
                <a:close/>
              </a:path>
              <a:path w="10231180" h="255805" stroke="0" extrusionOk="0">
                <a:moveTo>
                  <a:pt x="0" y="0"/>
                </a:moveTo>
                <a:cubicBezTo>
                  <a:pt x="335742" y="-10507"/>
                  <a:pt x="367368" y="14485"/>
                  <a:pt x="682079" y="0"/>
                </a:cubicBezTo>
                <a:cubicBezTo>
                  <a:pt x="996790" y="-14485"/>
                  <a:pt x="966132" y="-7171"/>
                  <a:pt x="1057222" y="0"/>
                </a:cubicBezTo>
                <a:cubicBezTo>
                  <a:pt x="1148312" y="7171"/>
                  <a:pt x="1635191" y="10001"/>
                  <a:pt x="1943924" y="0"/>
                </a:cubicBezTo>
                <a:cubicBezTo>
                  <a:pt x="2252657" y="-10001"/>
                  <a:pt x="2613463" y="21109"/>
                  <a:pt x="2830626" y="0"/>
                </a:cubicBezTo>
                <a:cubicBezTo>
                  <a:pt x="3047789" y="-21109"/>
                  <a:pt x="3242862" y="-18356"/>
                  <a:pt x="3512705" y="0"/>
                </a:cubicBezTo>
                <a:cubicBezTo>
                  <a:pt x="3782548" y="18356"/>
                  <a:pt x="3798422" y="4685"/>
                  <a:pt x="3887848" y="0"/>
                </a:cubicBezTo>
                <a:cubicBezTo>
                  <a:pt x="3977274" y="-4685"/>
                  <a:pt x="4410442" y="3094"/>
                  <a:pt x="4672239" y="0"/>
                </a:cubicBezTo>
                <a:cubicBezTo>
                  <a:pt x="4934036" y="-3094"/>
                  <a:pt x="5261605" y="25289"/>
                  <a:pt x="5456629" y="0"/>
                </a:cubicBezTo>
                <a:cubicBezTo>
                  <a:pt x="5651653" y="-25289"/>
                  <a:pt x="5987346" y="32762"/>
                  <a:pt x="6138708" y="0"/>
                </a:cubicBezTo>
                <a:cubicBezTo>
                  <a:pt x="6290070" y="-32762"/>
                  <a:pt x="6599112" y="-15688"/>
                  <a:pt x="6820787" y="0"/>
                </a:cubicBezTo>
                <a:cubicBezTo>
                  <a:pt x="7042462" y="15688"/>
                  <a:pt x="7117799" y="-4860"/>
                  <a:pt x="7195930" y="0"/>
                </a:cubicBezTo>
                <a:cubicBezTo>
                  <a:pt x="7274061" y="4860"/>
                  <a:pt x="7883748" y="-33051"/>
                  <a:pt x="8082632" y="0"/>
                </a:cubicBezTo>
                <a:cubicBezTo>
                  <a:pt x="8281516" y="33051"/>
                  <a:pt x="8733598" y="11966"/>
                  <a:pt x="8969334" y="0"/>
                </a:cubicBezTo>
                <a:cubicBezTo>
                  <a:pt x="9205070" y="-11966"/>
                  <a:pt x="9964603" y="-13575"/>
                  <a:pt x="10231180" y="0"/>
                </a:cubicBezTo>
                <a:cubicBezTo>
                  <a:pt x="10228972" y="123847"/>
                  <a:pt x="10227094" y="198647"/>
                  <a:pt x="10231180" y="255805"/>
                </a:cubicBezTo>
                <a:cubicBezTo>
                  <a:pt x="9956072" y="280016"/>
                  <a:pt x="9746271" y="280424"/>
                  <a:pt x="9549101" y="255805"/>
                </a:cubicBezTo>
                <a:cubicBezTo>
                  <a:pt x="9351931" y="231186"/>
                  <a:pt x="9261130" y="271708"/>
                  <a:pt x="9173958" y="255805"/>
                </a:cubicBezTo>
                <a:cubicBezTo>
                  <a:pt x="9086786" y="239902"/>
                  <a:pt x="8801741" y="282674"/>
                  <a:pt x="8491879" y="255805"/>
                </a:cubicBezTo>
                <a:cubicBezTo>
                  <a:pt x="8182017" y="228936"/>
                  <a:pt x="8082418" y="253290"/>
                  <a:pt x="7809801" y="255805"/>
                </a:cubicBezTo>
                <a:cubicBezTo>
                  <a:pt x="7537184" y="258320"/>
                  <a:pt x="7332322" y="228181"/>
                  <a:pt x="6923098" y="255805"/>
                </a:cubicBezTo>
                <a:cubicBezTo>
                  <a:pt x="6513874" y="283429"/>
                  <a:pt x="6411254" y="257673"/>
                  <a:pt x="6138708" y="255805"/>
                </a:cubicBezTo>
                <a:cubicBezTo>
                  <a:pt x="5866162" y="253938"/>
                  <a:pt x="5794172" y="286350"/>
                  <a:pt x="5456629" y="255805"/>
                </a:cubicBezTo>
                <a:cubicBezTo>
                  <a:pt x="5119086" y="225260"/>
                  <a:pt x="5142401" y="267735"/>
                  <a:pt x="4979174" y="255805"/>
                </a:cubicBezTo>
                <a:cubicBezTo>
                  <a:pt x="4815948" y="243875"/>
                  <a:pt x="4784886" y="256773"/>
                  <a:pt x="4604031" y="255805"/>
                </a:cubicBezTo>
                <a:cubicBezTo>
                  <a:pt x="4423176" y="254837"/>
                  <a:pt x="4253516" y="262023"/>
                  <a:pt x="4024264" y="255805"/>
                </a:cubicBezTo>
                <a:cubicBezTo>
                  <a:pt x="3795012" y="249587"/>
                  <a:pt x="3617716" y="282570"/>
                  <a:pt x="3342185" y="255805"/>
                </a:cubicBezTo>
                <a:cubicBezTo>
                  <a:pt x="3066654" y="229040"/>
                  <a:pt x="2990649" y="269152"/>
                  <a:pt x="2864730" y="255805"/>
                </a:cubicBezTo>
                <a:cubicBezTo>
                  <a:pt x="2738812" y="242458"/>
                  <a:pt x="2384240" y="291509"/>
                  <a:pt x="2080340" y="255805"/>
                </a:cubicBezTo>
                <a:cubicBezTo>
                  <a:pt x="1776440" y="220102"/>
                  <a:pt x="1828748" y="275490"/>
                  <a:pt x="1602885" y="255805"/>
                </a:cubicBezTo>
                <a:cubicBezTo>
                  <a:pt x="1377022" y="236120"/>
                  <a:pt x="1224523" y="266794"/>
                  <a:pt x="1023118" y="255805"/>
                </a:cubicBezTo>
                <a:cubicBezTo>
                  <a:pt x="821713" y="244816"/>
                  <a:pt x="486145" y="239089"/>
                  <a:pt x="0" y="255805"/>
                </a:cubicBezTo>
                <a:cubicBezTo>
                  <a:pt x="9635" y="165872"/>
                  <a:pt x="5067" y="74938"/>
                  <a:pt x="0" y="0"/>
                </a:cubicBezTo>
                <a:close/>
              </a:path>
            </a:pathLst>
          </a:custGeom>
          <a:solidFill>
            <a:srgbClr val="B2E7FA"/>
          </a:solidFill>
          <a:ln>
            <a:noFill/>
            <a:extLst>
              <a:ext uri="{C807C97D-BFC1-408E-A445-0C87EB9F89A2}">
                <ask:lineSketchStyleProps xmlns:ask="http://schemas.microsoft.com/office/drawing/2018/sketchyshapes" sd="2649982780">
                  <a:prstGeom prst="rect">
                    <a:avLst/>
                  </a:prstGeom>
                  <ask:type>
                    <ask:lineSketchFreehand/>
                  </ask:type>
                </ask:lineSketchStyleProps>
              </a:ext>
            </a:extLst>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グラフィックス 107" descr="魚 単色塗りつぶし">
            <a:extLst>
              <a:ext uri="{FF2B5EF4-FFF2-40B4-BE49-F238E27FC236}">
                <a16:creationId xmlns:a16="http://schemas.microsoft.com/office/drawing/2014/main" id="{6A80B030-7C60-4406-B0DE-28758D462504}"/>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438749">
            <a:off x="6580032" y="7094574"/>
            <a:ext cx="141875" cy="141875"/>
          </a:xfrm>
          <a:prstGeom prst="rect">
            <a:avLst/>
          </a:prstGeom>
        </p:spPr>
      </p:pic>
      <p:pic>
        <p:nvPicPr>
          <p:cNvPr id="117" name="グラフィックス 116" descr="ヨット 単色塗りつぶし">
            <a:extLst>
              <a:ext uri="{FF2B5EF4-FFF2-40B4-BE49-F238E27FC236}">
                <a16:creationId xmlns:a16="http://schemas.microsoft.com/office/drawing/2014/main" id="{F976C035-F4D7-4623-B3C9-DD07368F7052}"/>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flipH="1">
            <a:off x="5229266" y="6863864"/>
            <a:ext cx="509663" cy="509663"/>
          </a:xfrm>
          <a:prstGeom prst="rect">
            <a:avLst/>
          </a:prstGeom>
        </p:spPr>
      </p:pic>
      <p:sp>
        <p:nvSpPr>
          <p:cNvPr id="121" name="テキスト ボックス 120">
            <a:extLst>
              <a:ext uri="{FF2B5EF4-FFF2-40B4-BE49-F238E27FC236}">
                <a16:creationId xmlns:a16="http://schemas.microsoft.com/office/drawing/2014/main" id="{781B2051-BE9A-4611-ABC2-B83B74003113}"/>
              </a:ext>
            </a:extLst>
          </p:cNvPr>
          <p:cNvSpPr txBox="1"/>
          <p:nvPr/>
        </p:nvSpPr>
        <p:spPr>
          <a:xfrm rot="20437132">
            <a:off x="6380785" y="7050041"/>
            <a:ext cx="287258" cy="215444"/>
          </a:xfrm>
          <a:prstGeom prst="rect">
            <a:avLst/>
          </a:prstGeom>
          <a:noFill/>
        </p:spPr>
        <p:txBody>
          <a:bodyPr wrap="none" rtlCol="0">
            <a:spAutoFit/>
          </a:bodyPr>
          <a:lstStyle/>
          <a:p>
            <a:r>
              <a:rPr kumimoji="1" lang="en-US" altLang="ja-JP" sz="800" b="1" dirty="0">
                <a:solidFill>
                  <a:srgbClr val="00B0F0"/>
                </a:solidFill>
              </a:rPr>
              <a:t>‥</a:t>
            </a:r>
            <a:endParaRPr kumimoji="1" lang="ja-JP" altLang="en-US" sz="800" b="1" dirty="0">
              <a:solidFill>
                <a:srgbClr val="00B0F0"/>
              </a:solidFill>
            </a:endParaRPr>
          </a:p>
        </p:txBody>
      </p:sp>
      <p:sp>
        <p:nvSpPr>
          <p:cNvPr id="124" name="テキスト ボックス 123">
            <a:extLst>
              <a:ext uri="{FF2B5EF4-FFF2-40B4-BE49-F238E27FC236}">
                <a16:creationId xmlns:a16="http://schemas.microsoft.com/office/drawing/2014/main" id="{9678A951-B8FE-4A34-AD88-E80362CD4C38}"/>
              </a:ext>
            </a:extLst>
          </p:cNvPr>
          <p:cNvSpPr txBox="1"/>
          <p:nvPr/>
        </p:nvSpPr>
        <p:spPr>
          <a:xfrm rot="18616989">
            <a:off x="6289411" y="7111184"/>
            <a:ext cx="287258" cy="215444"/>
          </a:xfrm>
          <a:prstGeom prst="rect">
            <a:avLst/>
          </a:prstGeom>
          <a:noFill/>
        </p:spPr>
        <p:txBody>
          <a:bodyPr wrap="none" rtlCol="0">
            <a:spAutoFit/>
          </a:bodyPr>
          <a:lstStyle/>
          <a:p>
            <a:r>
              <a:rPr kumimoji="1" lang="en-US" altLang="ja-JP" sz="800" b="1" dirty="0">
                <a:solidFill>
                  <a:srgbClr val="00B0F0"/>
                </a:solidFill>
              </a:rPr>
              <a:t>‥</a:t>
            </a:r>
            <a:endParaRPr kumimoji="1" lang="ja-JP" altLang="en-US" sz="800" b="1" dirty="0">
              <a:solidFill>
                <a:srgbClr val="00B0F0"/>
              </a:solidFill>
            </a:endParaRPr>
          </a:p>
        </p:txBody>
      </p:sp>
      <p:pic>
        <p:nvPicPr>
          <p:cNvPr id="1028" name="Picture 4">
            <a:extLst>
              <a:ext uri="{FF2B5EF4-FFF2-40B4-BE49-F238E27FC236}">
                <a16:creationId xmlns:a16="http://schemas.microsoft.com/office/drawing/2014/main" id="{08868E89-318C-FAAE-5BC2-CDA3702DADE3}"/>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495438" y="1735494"/>
            <a:ext cx="1547717" cy="278618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a:extLst>
              <a:ext uri="{FF2B5EF4-FFF2-40B4-BE49-F238E27FC236}">
                <a16:creationId xmlns:a16="http://schemas.microsoft.com/office/drawing/2014/main" id="{1A2AD061-74C3-4E0E-8F98-5669686401B6}"/>
              </a:ext>
            </a:extLst>
          </p:cNvPr>
          <p:cNvGrpSpPr/>
          <p:nvPr/>
        </p:nvGrpSpPr>
        <p:grpSpPr>
          <a:xfrm>
            <a:off x="442949" y="790528"/>
            <a:ext cx="792000" cy="792000"/>
            <a:chOff x="442949" y="790528"/>
            <a:chExt cx="792000" cy="792000"/>
          </a:xfrm>
        </p:grpSpPr>
        <p:sp>
          <p:nvSpPr>
            <p:cNvPr id="101" name="楕円 100">
              <a:extLst>
                <a:ext uri="{FF2B5EF4-FFF2-40B4-BE49-F238E27FC236}">
                  <a16:creationId xmlns:a16="http://schemas.microsoft.com/office/drawing/2014/main" id="{4F57D90A-6D27-45D9-9FEF-391E8D4CDAD9}"/>
                </a:ext>
              </a:extLst>
            </p:cNvPr>
            <p:cNvSpPr/>
            <p:nvPr/>
          </p:nvSpPr>
          <p:spPr>
            <a:xfrm>
              <a:off x="528301" y="867816"/>
              <a:ext cx="648000" cy="64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5" name="楕円 104">
              <a:extLst>
                <a:ext uri="{FF2B5EF4-FFF2-40B4-BE49-F238E27FC236}">
                  <a16:creationId xmlns:a16="http://schemas.microsoft.com/office/drawing/2014/main" id="{A695C5A0-EF03-4DC3-BEC7-DEE9AE9B220C}"/>
                </a:ext>
              </a:extLst>
            </p:cNvPr>
            <p:cNvSpPr/>
            <p:nvPr/>
          </p:nvSpPr>
          <p:spPr>
            <a:xfrm>
              <a:off x="442949" y="790528"/>
              <a:ext cx="792000" cy="792000"/>
            </a:xfrm>
            <a:prstGeom prst="ellipse">
              <a:avLst/>
            </a:prstGeom>
            <a:solidFill>
              <a:srgbClr val="00B050">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6" name="テキスト ボックス 105">
              <a:extLst>
                <a:ext uri="{FF2B5EF4-FFF2-40B4-BE49-F238E27FC236}">
                  <a16:creationId xmlns:a16="http://schemas.microsoft.com/office/drawing/2014/main" id="{AE8CD0CA-F614-43A3-8BA4-98A7E3B71CEB}"/>
                </a:ext>
              </a:extLst>
            </p:cNvPr>
            <p:cNvSpPr txBox="1"/>
            <p:nvPr/>
          </p:nvSpPr>
          <p:spPr>
            <a:xfrm>
              <a:off x="615920" y="1087296"/>
              <a:ext cx="466794" cy="261609"/>
            </a:xfrm>
            <a:prstGeom prst="rect">
              <a:avLst/>
            </a:prstGeom>
            <a:noFill/>
          </p:spPr>
          <p:txBody>
            <a:bodyPr wrap="none" rtlCol="0">
              <a:spAutoFit/>
            </a:bodyPr>
            <a:lstStyle/>
            <a:p>
              <a:pPr algn="ctr"/>
              <a:r>
                <a:rPr kumimoji="1" lang="ja-JP" altLang="en-US" sz="11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山下</a:t>
              </a:r>
            </a:p>
          </p:txBody>
        </p:sp>
      </p:grpSp>
      <p:grpSp>
        <p:nvGrpSpPr>
          <p:cNvPr id="11" name="グループ化 10">
            <a:extLst>
              <a:ext uri="{FF2B5EF4-FFF2-40B4-BE49-F238E27FC236}">
                <a16:creationId xmlns:a16="http://schemas.microsoft.com/office/drawing/2014/main" id="{525DFD4E-4D7A-42E7-AC9C-9C0BFE48DE7A}"/>
              </a:ext>
            </a:extLst>
          </p:cNvPr>
          <p:cNvGrpSpPr/>
          <p:nvPr/>
        </p:nvGrpSpPr>
        <p:grpSpPr>
          <a:xfrm>
            <a:off x="5365159" y="876615"/>
            <a:ext cx="792000" cy="792000"/>
            <a:chOff x="5365159" y="876615"/>
            <a:chExt cx="792000" cy="792000"/>
          </a:xfrm>
        </p:grpSpPr>
        <p:sp>
          <p:nvSpPr>
            <p:cNvPr id="109" name="楕円 108">
              <a:extLst>
                <a:ext uri="{FF2B5EF4-FFF2-40B4-BE49-F238E27FC236}">
                  <a16:creationId xmlns:a16="http://schemas.microsoft.com/office/drawing/2014/main" id="{B4AEDD29-351D-43CC-A82E-82BC77076191}"/>
                </a:ext>
              </a:extLst>
            </p:cNvPr>
            <p:cNvSpPr/>
            <p:nvPr/>
          </p:nvSpPr>
          <p:spPr>
            <a:xfrm>
              <a:off x="5440986" y="953903"/>
              <a:ext cx="648000" cy="64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0" name="楕円 109">
              <a:extLst>
                <a:ext uri="{FF2B5EF4-FFF2-40B4-BE49-F238E27FC236}">
                  <a16:creationId xmlns:a16="http://schemas.microsoft.com/office/drawing/2014/main" id="{56D4223C-96AB-463D-8594-CE946591137C}"/>
                </a:ext>
              </a:extLst>
            </p:cNvPr>
            <p:cNvSpPr/>
            <p:nvPr/>
          </p:nvSpPr>
          <p:spPr>
            <a:xfrm>
              <a:off x="5365159" y="876615"/>
              <a:ext cx="792000" cy="792000"/>
            </a:xfrm>
            <a:prstGeom prst="ellipse">
              <a:avLst/>
            </a:prstGeom>
            <a:solidFill>
              <a:srgbClr val="00B050">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1" name="テキスト ボックス 110">
              <a:extLst>
                <a:ext uri="{FF2B5EF4-FFF2-40B4-BE49-F238E27FC236}">
                  <a16:creationId xmlns:a16="http://schemas.microsoft.com/office/drawing/2014/main" id="{87483956-8B62-48C6-A388-D60098FF5516}"/>
                </a:ext>
              </a:extLst>
            </p:cNvPr>
            <p:cNvSpPr txBox="1"/>
            <p:nvPr/>
          </p:nvSpPr>
          <p:spPr>
            <a:xfrm>
              <a:off x="5528605" y="1173383"/>
              <a:ext cx="466794" cy="261609"/>
            </a:xfrm>
            <a:prstGeom prst="rect">
              <a:avLst/>
            </a:prstGeom>
            <a:noFill/>
          </p:spPr>
          <p:txBody>
            <a:bodyPr wrap="none" rtlCol="0">
              <a:spAutoFit/>
            </a:bodyPr>
            <a:lstStyle/>
            <a:p>
              <a:pPr algn="ctr"/>
              <a:r>
                <a:rPr kumimoji="1" lang="ja-JP" altLang="en-US" sz="11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山下</a:t>
              </a:r>
            </a:p>
          </p:txBody>
        </p:sp>
      </p:grpSp>
      <p:pic>
        <p:nvPicPr>
          <p:cNvPr id="1032" name="Picture 8">
            <a:extLst>
              <a:ext uri="{FF2B5EF4-FFF2-40B4-BE49-F238E27FC236}">
                <a16:creationId xmlns:a16="http://schemas.microsoft.com/office/drawing/2014/main" id="{ED6C52AB-CEE4-C93F-AEBF-2AA0E3451CCE}"/>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089353" y="2647987"/>
            <a:ext cx="2811165" cy="1873693"/>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7964E75F-6A03-E323-C9EE-D42508F8424A}"/>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74578" y="6320868"/>
            <a:ext cx="2018827" cy="646025"/>
          </a:xfrm>
          <a:prstGeom prst="rect">
            <a:avLst/>
          </a:prstGeom>
        </p:spPr>
      </p:pic>
      <p:pic>
        <p:nvPicPr>
          <p:cNvPr id="1036" name="Picture 12">
            <a:extLst>
              <a:ext uri="{FF2B5EF4-FFF2-40B4-BE49-F238E27FC236}">
                <a16:creationId xmlns:a16="http://schemas.microsoft.com/office/drawing/2014/main" id="{10E616E6-5878-667B-26E7-51E9E3F11C99}"/>
              </a:ext>
            </a:extLst>
          </p:cNvPr>
          <p:cNvPicPr>
            <a:picLocks noChangeAspect="1" noChangeArrowheads="1"/>
          </p:cNvPicPr>
          <p:nvPr/>
        </p:nvPicPr>
        <p:blipFill rotWithShape="1">
          <a:blip r:embed="rId20" cstate="email">
            <a:extLst>
              <a:ext uri="{28A0092B-C50C-407E-A947-70E740481C1C}">
                <a14:useLocalDpi xmlns:a14="http://schemas.microsoft.com/office/drawing/2010/main"/>
              </a:ext>
            </a:extLst>
          </a:blip>
          <a:srcRect/>
          <a:stretch/>
        </p:blipFill>
        <p:spPr bwMode="auto">
          <a:xfrm>
            <a:off x="3127034" y="4572373"/>
            <a:ext cx="1595852" cy="246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583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6767">
            <a:alpha val="25000"/>
          </a:srgbClr>
        </a:solidFill>
        <a:effectLst/>
      </p:bgPr>
    </p:bg>
    <p:spTree>
      <p:nvGrpSpPr>
        <p:cNvPr id="1" name=""/>
        <p:cNvGrpSpPr/>
        <p:nvPr/>
      </p:nvGrpSpPr>
      <p:grpSpPr>
        <a:xfrm>
          <a:off x="0" y="0"/>
          <a:ext cx="0" cy="0"/>
          <a:chOff x="0" y="0"/>
          <a:chExt cx="0" cy="0"/>
        </a:xfrm>
      </p:grpSpPr>
      <p:sp>
        <p:nvSpPr>
          <p:cNvPr id="74" name="正方形/長方形 73">
            <a:extLst>
              <a:ext uri="{FF2B5EF4-FFF2-40B4-BE49-F238E27FC236}">
                <a16:creationId xmlns:a16="http://schemas.microsoft.com/office/drawing/2014/main" id="{A958E03C-4816-4298-9CB2-E610CD5E5ED8}"/>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29C26FE4-9A24-469E-B449-9468C485F8A0}"/>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5240A176-FB12-431F-9698-9689FD0F70E3}"/>
              </a:ext>
            </a:extLst>
          </p:cNvPr>
          <p:cNvSpPr/>
          <p:nvPr/>
        </p:nvSpPr>
        <p:spPr>
          <a:xfrm>
            <a:off x="239152" y="295275"/>
            <a:ext cx="9957223"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60" name="正方形/長方形 59">
            <a:extLst>
              <a:ext uri="{FF2B5EF4-FFF2-40B4-BE49-F238E27FC236}">
                <a16:creationId xmlns:a16="http://schemas.microsoft.com/office/drawing/2014/main" id="{FA42AD51-D3D8-491F-9CAB-C8DD440688C6}"/>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BD5197F1-FDC0-47AD-AEB2-82774D2DE0BA}"/>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DDC873A8-696E-48C3-99FA-DC249CD87438}"/>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D54D727D-7591-44EF-BFAE-9B21FF669BFF}"/>
              </a:ext>
            </a:extLst>
          </p:cNvPr>
          <p:cNvSpPr/>
          <p:nvPr/>
        </p:nvSpPr>
        <p:spPr>
          <a:xfrm>
            <a:off x="102151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29402812-06B0-401B-BE93-FE599B0A2858}"/>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2761C3C4-0658-4B5B-8876-66DA274CC435}"/>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68" name="テキスト ボックス 67">
            <a:extLst>
              <a:ext uri="{FF2B5EF4-FFF2-40B4-BE49-F238E27FC236}">
                <a16:creationId xmlns:a16="http://schemas.microsoft.com/office/drawing/2014/main" id="{2CAEA8DA-E57E-4F3B-ADCE-2EA2573F111B}"/>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69" name="テキスト ボックス 68">
            <a:extLst>
              <a:ext uri="{FF2B5EF4-FFF2-40B4-BE49-F238E27FC236}">
                <a16:creationId xmlns:a16="http://schemas.microsoft.com/office/drawing/2014/main" id="{A2CCA192-3235-48F5-853D-2351B5D39938}"/>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70" name="テキスト ボックス 69">
            <a:extLst>
              <a:ext uri="{FF2B5EF4-FFF2-40B4-BE49-F238E27FC236}">
                <a16:creationId xmlns:a16="http://schemas.microsoft.com/office/drawing/2014/main" id="{7CD7C491-6507-4CF4-AED3-9626D796FC92}"/>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71" name="テキスト ボックス 70">
            <a:extLst>
              <a:ext uri="{FF2B5EF4-FFF2-40B4-BE49-F238E27FC236}">
                <a16:creationId xmlns:a16="http://schemas.microsoft.com/office/drawing/2014/main" id="{32021E3B-B3E0-4A7E-B579-568037148717}"/>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72" name="正方形/長方形 71">
            <a:extLst>
              <a:ext uri="{FF2B5EF4-FFF2-40B4-BE49-F238E27FC236}">
                <a16:creationId xmlns:a16="http://schemas.microsoft.com/office/drawing/2014/main" id="{CF6313F6-C861-429E-A5EB-A68D7A4CEC51}"/>
              </a:ext>
            </a:extLst>
          </p:cNvPr>
          <p:cNvSpPr/>
          <p:nvPr/>
        </p:nvSpPr>
        <p:spPr>
          <a:xfrm>
            <a:off x="10210244" y="2078107"/>
            <a:ext cx="448231" cy="1044000"/>
          </a:xfrm>
          <a:prstGeom prst="rect">
            <a:avLst/>
          </a:prstGeom>
          <a:solidFill>
            <a:srgbClr val="F96767"/>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943A8926-342D-4FEB-9036-85A3CA20CBFF}"/>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67" name="テキスト ボックス 66">
            <a:extLst>
              <a:ext uri="{FF2B5EF4-FFF2-40B4-BE49-F238E27FC236}">
                <a16:creationId xmlns:a16="http://schemas.microsoft.com/office/drawing/2014/main" id="{C0ACABE3-9BE3-4F0B-B1AB-148FEABC94DE}"/>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産業観光</a:t>
            </a:r>
          </a:p>
        </p:txBody>
      </p:sp>
      <p:sp>
        <p:nvSpPr>
          <p:cNvPr id="79" name="正方形/長方形 78">
            <a:extLst>
              <a:ext uri="{FF2B5EF4-FFF2-40B4-BE49-F238E27FC236}">
                <a16:creationId xmlns:a16="http://schemas.microsoft.com/office/drawing/2014/main" id="{8DF106CE-211B-4B5D-A838-F78FA5190405}"/>
              </a:ext>
            </a:extLst>
          </p:cNvPr>
          <p:cNvSpPr/>
          <p:nvPr/>
        </p:nvSpPr>
        <p:spPr>
          <a:xfrm>
            <a:off x="7288587" y="10868"/>
            <a:ext cx="2939696" cy="1314132"/>
          </a:xfrm>
          <a:prstGeom prst="rect">
            <a:avLst/>
          </a:prstGeom>
          <a:solidFill>
            <a:srgbClr val="FD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66D4C7F7-F0E5-44F6-BA21-8669522F74F3}"/>
              </a:ext>
            </a:extLst>
          </p:cNvPr>
          <p:cNvSpPr/>
          <p:nvPr/>
        </p:nvSpPr>
        <p:spPr>
          <a:xfrm>
            <a:off x="6333758" y="-1786"/>
            <a:ext cx="1746775" cy="908816"/>
          </a:xfrm>
          <a:prstGeom prst="rect">
            <a:avLst/>
          </a:prstGeom>
          <a:solidFill>
            <a:srgbClr val="FB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1" name="正方形/長方形 80">
            <a:extLst>
              <a:ext uri="{FF2B5EF4-FFF2-40B4-BE49-F238E27FC236}">
                <a16:creationId xmlns:a16="http://schemas.microsoft.com/office/drawing/2014/main" id="{77F48984-B032-4139-B4E8-0A56659AF7B9}"/>
              </a:ext>
            </a:extLst>
          </p:cNvPr>
          <p:cNvSpPr/>
          <p:nvPr/>
        </p:nvSpPr>
        <p:spPr>
          <a:xfrm>
            <a:off x="9149477" y="831013"/>
            <a:ext cx="1071903" cy="656805"/>
          </a:xfrm>
          <a:prstGeom prst="rect">
            <a:avLst/>
          </a:prstGeom>
          <a:solidFill>
            <a:srgbClr val="FB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F5628EA6-66C2-4D0A-9A38-156FF6B10DF9}"/>
              </a:ext>
            </a:extLst>
          </p:cNvPr>
          <p:cNvSpPr txBox="1"/>
          <p:nvPr/>
        </p:nvSpPr>
        <p:spPr>
          <a:xfrm>
            <a:off x="6852418" y="292703"/>
            <a:ext cx="3113790" cy="769441"/>
          </a:xfrm>
          <a:prstGeom prst="rect">
            <a:avLst/>
          </a:prstGeom>
          <a:noFill/>
        </p:spPr>
        <p:txBody>
          <a:bodyPr wrap="square" rtlCol="0">
            <a:spAutoFit/>
          </a:bodyPr>
          <a:lstStyle/>
          <a:p>
            <a:pPr algn="r"/>
            <a:r>
              <a:rPr kumimoji="1" lang="ja-JP" altLang="en-US" sz="4400" b="1" dirty="0">
                <a:ln w="3175">
                  <a:solidFill>
                    <a:schemeClr val="bg1"/>
                  </a:solidFill>
                </a:ln>
                <a:solidFill>
                  <a:srgbClr val="F96767"/>
                </a:solidFill>
                <a:effectLst>
                  <a:outerShdw blurRad="50800" dist="38100" dir="5400000" algn="t" rotWithShape="0">
                    <a:schemeClr val="accent5">
                      <a:lumMod val="75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産業観光</a:t>
            </a:r>
          </a:p>
        </p:txBody>
      </p:sp>
      <p:sp>
        <p:nvSpPr>
          <p:cNvPr id="34" name="テキスト ボックス 33">
            <a:extLst>
              <a:ext uri="{FF2B5EF4-FFF2-40B4-BE49-F238E27FC236}">
                <a16:creationId xmlns:a16="http://schemas.microsoft.com/office/drawing/2014/main" id="{333BEA30-5C4D-447D-8642-A986A45A532E}"/>
              </a:ext>
            </a:extLst>
          </p:cNvPr>
          <p:cNvSpPr txBox="1"/>
          <p:nvPr/>
        </p:nvSpPr>
        <p:spPr>
          <a:xfrm>
            <a:off x="5318125" y="1638751"/>
            <a:ext cx="4883238" cy="1292662"/>
          </a:xfrm>
          <a:prstGeom prst="rect">
            <a:avLst/>
          </a:prstGeom>
          <a:noFill/>
        </p:spPr>
        <p:txBody>
          <a:bodyPr wrap="square">
            <a:spAutoFit/>
          </a:bodyPr>
          <a:lstStyle/>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日産自動車発祥の地。</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最新鋭のエンジン生産ラインの見学とエンジンミュージアムの見学とで、エンジンについて楽しく学ぶことができます。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建物は横浜市の歴史建造物に認定されていて、館内には歴代エンジン</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28</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台の展示や日産自動車が展示されています。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3FFBF014-DED6-46A1-B69F-2998F3EB5E66}"/>
              </a:ext>
            </a:extLst>
          </p:cNvPr>
          <p:cNvSpPr txBox="1"/>
          <p:nvPr/>
        </p:nvSpPr>
        <p:spPr>
          <a:xfrm>
            <a:off x="5833877" y="4862610"/>
            <a:ext cx="4263574"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045-461-7090</a:t>
            </a:r>
            <a:r>
              <a:rPr lang="ja-JP" altLang="en-US" sz="900" dirty="0">
                <a:latin typeface="メイリオ" panose="020B0604030504040204" pitchFamily="50" charset="-128"/>
                <a:ea typeface="メイリオ" panose="020B0604030504040204" pitchFamily="50" charset="-128"/>
              </a:rPr>
              <a:t>　　予約：館内のフリー見学可能、工場見学は要予約</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3</a:t>
            </a:r>
            <a:r>
              <a:rPr lang="ja-JP" altLang="en-US" sz="900" dirty="0">
                <a:latin typeface="メイリオ" panose="020B0604030504040204" pitchFamily="50" charset="-128"/>
                <a:ea typeface="メイリオ" panose="020B0604030504040204" pitchFamily="50" charset="-128"/>
              </a:rPr>
              <a:t>台　　　　 （実施日はＨＰにてご確認ください）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横浜市神奈川区宝町</a:t>
            </a:r>
            <a:r>
              <a:rPr lang="en-US" altLang="zh-CN" sz="900" dirty="0">
                <a:latin typeface="メイリオ" panose="020B0604030504040204" pitchFamily="50" charset="-128"/>
                <a:ea typeface="メイリオ" panose="020B0604030504040204" pitchFamily="50" charset="-128"/>
              </a:rPr>
              <a:t>2</a:t>
            </a:r>
            <a:endParaRPr lang="en-US" altLang="ja-JP" sz="900" dirty="0">
              <a:latin typeface="メイリオ" panose="020B0604030504040204" pitchFamily="50" charset="-128"/>
              <a:ea typeface="メイリオ" panose="020B0604030504040204" pitchFamily="50" charset="-128"/>
            </a:endParaRPr>
          </a:p>
        </p:txBody>
      </p:sp>
      <p:grpSp>
        <p:nvGrpSpPr>
          <p:cNvPr id="52" name="グループ化 51">
            <a:extLst>
              <a:ext uri="{FF2B5EF4-FFF2-40B4-BE49-F238E27FC236}">
                <a16:creationId xmlns:a16="http://schemas.microsoft.com/office/drawing/2014/main" id="{4B4A5A80-74E3-418A-A968-1F8665ACF6B4}"/>
              </a:ext>
            </a:extLst>
          </p:cNvPr>
          <p:cNvGrpSpPr/>
          <p:nvPr/>
        </p:nvGrpSpPr>
        <p:grpSpPr>
          <a:xfrm>
            <a:off x="495438" y="4988320"/>
            <a:ext cx="4362499" cy="470039"/>
            <a:chOff x="5700328" y="6829934"/>
            <a:chExt cx="4362499" cy="470039"/>
          </a:xfrm>
        </p:grpSpPr>
        <p:sp>
          <p:nvSpPr>
            <p:cNvPr id="53" name="正方形/長方形 52">
              <a:extLst>
                <a:ext uri="{FF2B5EF4-FFF2-40B4-BE49-F238E27FC236}">
                  <a16:creationId xmlns:a16="http://schemas.microsoft.com/office/drawing/2014/main" id="{3DC03140-5AC5-4E04-A592-514565B72AE7}"/>
                </a:ext>
              </a:extLst>
            </p:cNvPr>
            <p:cNvSpPr/>
            <p:nvPr/>
          </p:nvSpPr>
          <p:spPr>
            <a:xfrm>
              <a:off x="5700328" y="6850167"/>
              <a:ext cx="2014499"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54" name="矢印: 五方向 53">
              <a:extLst>
                <a:ext uri="{FF2B5EF4-FFF2-40B4-BE49-F238E27FC236}">
                  <a16:creationId xmlns:a16="http://schemas.microsoft.com/office/drawing/2014/main" id="{48F83CD6-2168-41B6-8852-E3F2834E5CC4}"/>
                </a:ext>
              </a:extLst>
            </p:cNvPr>
            <p:cNvSpPr/>
            <p:nvPr/>
          </p:nvSpPr>
          <p:spPr>
            <a:xfrm>
              <a:off x="5701968" y="6848121"/>
              <a:ext cx="725658"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目安時間</a:t>
              </a:r>
            </a:p>
          </p:txBody>
        </p:sp>
        <p:sp>
          <p:nvSpPr>
            <p:cNvPr id="55" name="テキスト ボックス 54">
              <a:extLst>
                <a:ext uri="{FF2B5EF4-FFF2-40B4-BE49-F238E27FC236}">
                  <a16:creationId xmlns:a16="http://schemas.microsoft.com/office/drawing/2014/main" id="{5EF9FFFE-CF9F-4FF0-AB44-41C99F383CAB}"/>
                </a:ext>
              </a:extLst>
            </p:cNvPr>
            <p:cNvSpPr txBox="1"/>
            <p:nvPr/>
          </p:nvSpPr>
          <p:spPr>
            <a:xfrm>
              <a:off x="6582273" y="6834124"/>
              <a:ext cx="892201" cy="261610"/>
            </a:xfrm>
            <a:prstGeom prst="rect">
              <a:avLst/>
            </a:prstGeom>
            <a:noFill/>
            <a:ln>
              <a:noFill/>
            </a:ln>
          </p:spPr>
          <p:txBody>
            <a:bodyPr wrap="square">
              <a:spAutoFit/>
            </a:bodyPr>
            <a:lstStyle/>
            <a:p>
              <a:pPr algn="ctr"/>
              <a:r>
                <a:rPr kumimoji="1" lang="en-US" altLang="ja-JP" sz="1050" dirty="0">
                  <a:solidFill>
                    <a:srgbClr val="FF6D09"/>
                  </a:solidFill>
                  <a:latin typeface="メイリオ" panose="020B0604030504040204" pitchFamily="50" charset="-128"/>
                  <a:ea typeface="メイリオ" panose="020B0604030504040204" pitchFamily="50" charset="-128"/>
                </a:rPr>
                <a:t>1</a:t>
              </a:r>
              <a:r>
                <a:rPr kumimoji="1" lang="ja-JP" altLang="en-US" sz="1050" dirty="0">
                  <a:solidFill>
                    <a:srgbClr val="FF6D09"/>
                  </a:solidFill>
                  <a:latin typeface="メイリオ" panose="020B0604030504040204" pitchFamily="50" charset="-128"/>
                  <a:ea typeface="メイリオ" panose="020B0604030504040204" pitchFamily="50" charset="-128"/>
                </a:rPr>
                <a:t>時間</a:t>
              </a:r>
            </a:p>
          </p:txBody>
        </p:sp>
        <p:sp>
          <p:nvSpPr>
            <p:cNvPr id="56" name="正方形/長方形 55">
              <a:extLst>
                <a:ext uri="{FF2B5EF4-FFF2-40B4-BE49-F238E27FC236}">
                  <a16:creationId xmlns:a16="http://schemas.microsoft.com/office/drawing/2014/main" id="{0B525C99-0625-4A36-8BD0-8739332339CF}"/>
                </a:ext>
              </a:extLst>
            </p:cNvPr>
            <p:cNvSpPr/>
            <p:nvPr/>
          </p:nvSpPr>
          <p:spPr>
            <a:xfrm>
              <a:off x="7928704" y="6850294"/>
              <a:ext cx="1986615"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57" name="矢印: 五方向 56">
              <a:extLst>
                <a:ext uri="{FF2B5EF4-FFF2-40B4-BE49-F238E27FC236}">
                  <a16:creationId xmlns:a16="http://schemas.microsoft.com/office/drawing/2014/main" id="{C162D159-818E-4412-9743-FF64B9B7909A}"/>
                </a:ext>
              </a:extLst>
            </p:cNvPr>
            <p:cNvSpPr/>
            <p:nvPr/>
          </p:nvSpPr>
          <p:spPr>
            <a:xfrm>
              <a:off x="7930344" y="6848248"/>
              <a:ext cx="1095976"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受け入れ可能人数</a:t>
              </a:r>
            </a:p>
          </p:txBody>
        </p:sp>
        <p:sp>
          <p:nvSpPr>
            <p:cNvPr id="58" name="テキスト ボックス 57">
              <a:extLst>
                <a:ext uri="{FF2B5EF4-FFF2-40B4-BE49-F238E27FC236}">
                  <a16:creationId xmlns:a16="http://schemas.microsoft.com/office/drawing/2014/main" id="{BCE61A68-3809-457B-898E-11B072A58381}"/>
                </a:ext>
              </a:extLst>
            </p:cNvPr>
            <p:cNvSpPr txBox="1"/>
            <p:nvPr/>
          </p:nvSpPr>
          <p:spPr>
            <a:xfrm>
              <a:off x="8966850" y="6829934"/>
              <a:ext cx="1095977" cy="261610"/>
            </a:xfrm>
            <a:prstGeom prst="rect">
              <a:avLst/>
            </a:prstGeom>
            <a:noFill/>
            <a:ln>
              <a:noFill/>
            </a:ln>
          </p:spPr>
          <p:txBody>
            <a:bodyPr wrap="square">
              <a:spAutoFit/>
            </a:bodyPr>
            <a:lstStyle/>
            <a:p>
              <a:pPr algn="ctr"/>
              <a:r>
                <a:rPr kumimoji="1" lang="ja-JP" altLang="en-US" sz="1100" dirty="0">
                  <a:solidFill>
                    <a:srgbClr val="FF6D09"/>
                  </a:solidFill>
                  <a:latin typeface="メイリオ" panose="020B0604030504040204" pitchFamily="50" charset="-128"/>
                  <a:ea typeface="メイリオ" panose="020B0604030504040204" pitchFamily="50" charset="-128"/>
                </a:rPr>
                <a:t>～</a:t>
              </a:r>
              <a:r>
                <a:rPr kumimoji="1" lang="en-US" altLang="ja-JP" sz="1050" dirty="0">
                  <a:solidFill>
                    <a:srgbClr val="FF6D09"/>
                  </a:solidFill>
                  <a:latin typeface="メイリオ" panose="020B0604030504040204" pitchFamily="50" charset="-128"/>
                  <a:ea typeface="メイリオ" panose="020B0604030504040204" pitchFamily="50" charset="-128"/>
                </a:rPr>
                <a:t>60</a:t>
              </a:r>
              <a:r>
                <a:rPr kumimoji="1" lang="ja-JP" altLang="en-US" sz="1050" dirty="0">
                  <a:solidFill>
                    <a:srgbClr val="FF6D09"/>
                  </a:solidFill>
                  <a:latin typeface="メイリオ" panose="020B0604030504040204" pitchFamily="50" charset="-128"/>
                  <a:ea typeface="メイリオ" panose="020B0604030504040204" pitchFamily="50" charset="-128"/>
                </a:rPr>
                <a:t>人</a:t>
              </a:r>
              <a:endParaRPr kumimoji="1" lang="ja-JP" altLang="en-US" sz="1100" dirty="0">
                <a:solidFill>
                  <a:srgbClr val="FF6D09"/>
                </a:solidFill>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F91384A8-515F-4636-A5E0-911AEE4C4132}"/>
                </a:ext>
              </a:extLst>
            </p:cNvPr>
            <p:cNvSpPr/>
            <p:nvPr/>
          </p:nvSpPr>
          <p:spPr>
            <a:xfrm>
              <a:off x="5703205" y="7051442"/>
              <a:ext cx="2014499"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65" name="矢印: 五方向 64">
              <a:extLst>
                <a:ext uri="{FF2B5EF4-FFF2-40B4-BE49-F238E27FC236}">
                  <a16:creationId xmlns:a16="http://schemas.microsoft.com/office/drawing/2014/main" id="{3E71073D-CEC3-452B-AE9F-F4FB436AF3FB}"/>
                </a:ext>
              </a:extLst>
            </p:cNvPr>
            <p:cNvSpPr/>
            <p:nvPr/>
          </p:nvSpPr>
          <p:spPr>
            <a:xfrm>
              <a:off x="5708020" y="7049396"/>
              <a:ext cx="725658"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FF6D09"/>
                  </a:solidFill>
                  <a:latin typeface="メイリオ" panose="020B0604030504040204" pitchFamily="50" charset="-128"/>
                  <a:ea typeface="メイリオ" panose="020B0604030504040204" pitchFamily="50" charset="-128"/>
                </a:rPr>
                <a:t>料金</a:t>
              </a:r>
            </a:p>
          </p:txBody>
        </p:sp>
        <p:sp>
          <p:nvSpPr>
            <p:cNvPr id="75" name="テキスト ボックス 74">
              <a:extLst>
                <a:ext uri="{FF2B5EF4-FFF2-40B4-BE49-F238E27FC236}">
                  <a16:creationId xmlns:a16="http://schemas.microsoft.com/office/drawing/2014/main" id="{6987D536-856C-47BA-B36E-A2AA70368112}"/>
                </a:ext>
              </a:extLst>
            </p:cNvPr>
            <p:cNvSpPr txBox="1"/>
            <p:nvPr/>
          </p:nvSpPr>
          <p:spPr>
            <a:xfrm>
              <a:off x="6394025" y="7038363"/>
              <a:ext cx="1227964" cy="261610"/>
            </a:xfrm>
            <a:prstGeom prst="rect">
              <a:avLst/>
            </a:prstGeom>
            <a:noFill/>
            <a:ln>
              <a:noFill/>
            </a:ln>
          </p:spPr>
          <p:txBody>
            <a:bodyPr wrap="square">
              <a:spAutoFit/>
            </a:bodyPr>
            <a:lstStyle/>
            <a:p>
              <a:pPr algn="ctr"/>
              <a:r>
                <a:rPr kumimoji="1" lang="ja-JP" altLang="en-US" sz="1050" dirty="0">
                  <a:solidFill>
                    <a:srgbClr val="FF6D09"/>
                  </a:solidFill>
                  <a:latin typeface="メイリオ" panose="020B0604030504040204" pitchFamily="50" charset="-128"/>
                  <a:ea typeface="メイリオ" panose="020B0604030504040204" pitchFamily="50" charset="-128"/>
                </a:rPr>
                <a:t>無料</a:t>
              </a:r>
            </a:p>
          </p:txBody>
        </p:sp>
      </p:grpSp>
      <p:grpSp>
        <p:nvGrpSpPr>
          <p:cNvPr id="76" name="グループ化 75">
            <a:extLst>
              <a:ext uri="{FF2B5EF4-FFF2-40B4-BE49-F238E27FC236}">
                <a16:creationId xmlns:a16="http://schemas.microsoft.com/office/drawing/2014/main" id="{ECF3D30E-C140-4E58-843B-4FD45F4D93F8}"/>
              </a:ext>
            </a:extLst>
          </p:cNvPr>
          <p:cNvGrpSpPr/>
          <p:nvPr/>
        </p:nvGrpSpPr>
        <p:grpSpPr>
          <a:xfrm>
            <a:off x="3662100" y="470789"/>
            <a:ext cx="1916608" cy="722840"/>
            <a:chOff x="2909658" y="478397"/>
            <a:chExt cx="2602314" cy="981451"/>
          </a:xfrm>
        </p:grpSpPr>
        <p:sp>
          <p:nvSpPr>
            <p:cNvPr id="77" name="楕円 76">
              <a:extLst>
                <a:ext uri="{FF2B5EF4-FFF2-40B4-BE49-F238E27FC236}">
                  <a16:creationId xmlns:a16="http://schemas.microsoft.com/office/drawing/2014/main" id="{C112BCFC-5F13-4F25-9463-A66FBBE94EA9}"/>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楕円 77">
              <a:extLst>
                <a:ext uri="{FF2B5EF4-FFF2-40B4-BE49-F238E27FC236}">
                  <a16:creationId xmlns:a16="http://schemas.microsoft.com/office/drawing/2014/main" id="{20F7F983-5B26-4F78-938C-BC951B9F6426}"/>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86" name="グループ化 85">
              <a:extLst>
                <a:ext uri="{FF2B5EF4-FFF2-40B4-BE49-F238E27FC236}">
                  <a16:creationId xmlns:a16="http://schemas.microsoft.com/office/drawing/2014/main" id="{B4164DDA-C76D-40F5-A2B6-6F18D9D4929E}"/>
                </a:ext>
              </a:extLst>
            </p:cNvPr>
            <p:cNvGrpSpPr/>
            <p:nvPr/>
          </p:nvGrpSpPr>
          <p:grpSpPr>
            <a:xfrm>
              <a:off x="2981173" y="478397"/>
              <a:ext cx="2530799" cy="914400"/>
              <a:chOff x="441001" y="231405"/>
              <a:chExt cx="2530799" cy="914400"/>
            </a:xfrm>
          </p:grpSpPr>
          <p:sp>
            <p:nvSpPr>
              <p:cNvPr id="89" name="楕円 88">
                <a:extLst>
                  <a:ext uri="{FF2B5EF4-FFF2-40B4-BE49-F238E27FC236}">
                    <a16:creationId xmlns:a16="http://schemas.microsoft.com/office/drawing/2014/main" id="{1584D3E0-CFDB-46D3-8B69-B59ED54DDF22}"/>
                  </a:ext>
                </a:extLst>
              </p:cNvPr>
              <p:cNvSpPr/>
              <p:nvPr/>
            </p:nvSpPr>
            <p:spPr>
              <a:xfrm>
                <a:off x="441001" y="231405"/>
                <a:ext cx="914400" cy="914400"/>
              </a:xfrm>
              <a:prstGeom prst="ellipse">
                <a:avLst/>
              </a:prstGeom>
              <a:solidFill>
                <a:srgbClr val="FF812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0" name="楕円 89">
                <a:extLst>
                  <a:ext uri="{FF2B5EF4-FFF2-40B4-BE49-F238E27FC236}">
                    <a16:creationId xmlns:a16="http://schemas.microsoft.com/office/drawing/2014/main" id="{2A1A5B24-E7E0-4914-AC66-7459A6A25B53}"/>
                  </a:ext>
                </a:extLst>
              </p:cNvPr>
              <p:cNvSpPr/>
              <p:nvPr/>
            </p:nvSpPr>
            <p:spPr>
              <a:xfrm>
                <a:off x="2378601" y="276529"/>
                <a:ext cx="593199" cy="594056"/>
              </a:xfrm>
              <a:prstGeom prst="ellipse">
                <a:avLst/>
              </a:prstGeom>
              <a:solidFill>
                <a:srgbClr val="FF81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1" name="楕円 90">
                <a:extLst>
                  <a:ext uri="{FF2B5EF4-FFF2-40B4-BE49-F238E27FC236}">
                    <a16:creationId xmlns:a16="http://schemas.microsoft.com/office/drawing/2014/main" id="{96F52FDF-6CEF-4A9B-9819-87AE7A0F62C2}"/>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7" name="楕円 86">
              <a:extLst>
                <a:ext uri="{FF2B5EF4-FFF2-40B4-BE49-F238E27FC236}">
                  <a16:creationId xmlns:a16="http://schemas.microsoft.com/office/drawing/2014/main" id="{F23FA876-1242-42EA-9C59-00F7BFA25E25}"/>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8" name="楕円 87">
              <a:extLst>
                <a:ext uri="{FF2B5EF4-FFF2-40B4-BE49-F238E27FC236}">
                  <a16:creationId xmlns:a16="http://schemas.microsoft.com/office/drawing/2014/main" id="{2BF595B9-4BFC-4397-92C3-4075F9692135}"/>
                </a:ext>
              </a:extLst>
            </p:cNvPr>
            <p:cNvSpPr/>
            <p:nvPr/>
          </p:nvSpPr>
          <p:spPr>
            <a:xfrm>
              <a:off x="3778075" y="974389"/>
              <a:ext cx="480331" cy="474591"/>
            </a:xfrm>
            <a:prstGeom prst="ellipse">
              <a:avLst/>
            </a:prstGeom>
            <a:solidFill>
              <a:srgbClr val="FF6D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2" name="テキスト ボックス 91">
            <a:extLst>
              <a:ext uri="{FF2B5EF4-FFF2-40B4-BE49-F238E27FC236}">
                <a16:creationId xmlns:a16="http://schemas.microsoft.com/office/drawing/2014/main" id="{5B7D05AD-BF4F-4F03-96E4-59D0A3CB5553}"/>
              </a:ext>
            </a:extLst>
          </p:cNvPr>
          <p:cNvSpPr txBox="1"/>
          <p:nvPr/>
        </p:nvSpPr>
        <p:spPr>
          <a:xfrm>
            <a:off x="2151390" y="649210"/>
            <a:ext cx="3191995" cy="276999"/>
          </a:xfrm>
          <a:prstGeom prst="rect">
            <a:avLst/>
          </a:prstGeom>
          <a:noFill/>
        </p:spPr>
        <p:txBody>
          <a:bodyPr wrap="square">
            <a:spAutoFit/>
          </a:bodyPr>
          <a:lstStyle/>
          <a:p>
            <a:pPr algn="r"/>
            <a:r>
              <a:rPr lang="ja-JP" altLang="en-US" sz="1200" dirty="0">
                <a:ln w="3175">
                  <a:solidFill>
                    <a:srgbClr val="FF812F"/>
                  </a:solidFill>
                </a:ln>
                <a:solidFill>
                  <a:srgbClr val="FF6D09"/>
                </a:solidFill>
                <a:effectLst>
                  <a:outerShdw blurRad="63500" sx="102000" sy="102000" algn="ctr" rotWithShape="0">
                    <a:schemeClr val="accent1">
                      <a:alpha val="40000"/>
                    </a:schemeClr>
                  </a:outerShdw>
                </a:effectLst>
                <a:latin typeface="メイリオ" panose="020B0604030504040204" pitchFamily="50" charset="-128"/>
                <a:ea typeface="メイリオ" panose="020B0604030504040204" pitchFamily="50" charset="-128"/>
              </a:rPr>
              <a:t>技術の横浜</a:t>
            </a:r>
          </a:p>
        </p:txBody>
      </p:sp>
      <p:grpSp>
        <p:nvGrpSpPr>
          <p:cNvPr id="83" name="グループ化 82">
            <a:extLst>
              <a:ext uri="{FF2B5EF4-FFF2-40B4-BE49-F238E27FC236}">
                <a16:creationId xmlns:a16="http://schemas.microsoft.com/office/drawing/2014/main" id="{C5B6644A-641D-428C-9E2C-E59B75DAC283}"/>
              </a:ext>
            </a:extLst>
          </p:cNvPr>
          <p:cNvGrpSpPr/>
          <p:nvPr/>
        </p:nvGrpSpPr>
        <p:grpSpPr>
          <a:xfrm>
            <a:off x="438771" y="1034910"/>
            <a:ext cx="5438297" cy="536907"/>
            <a:chOff x="571257" y="842683"/>
            <a:chExt cx="5136484" cy="875796"/>
          </a:xfrm>
          <a:solidFill>
            <a:srgbClr val="F96767"/>
          </a:solidFill>
          <a:effectLst>
            <a:outerShdw blurRad="50800" dist="38100" dir="5400000" algn="t" rotWithShape="0">
              <a:prstClr val="black">
                <a:alpha val="40000"/>
              </a:prstClr>
            </a:outerShdw>
          </a:effectLst>
        </p:grpSpPr>
        <p:sp>
          <p:nvSpPr>
            <p:cNvPr id="84" name="四角形: 角を丸くする 83">
              <a:extLst>
                <a:ext uri="{FF2B5EF4-FFF2-40B4-BE49-F238E27FC236}">
                  <a16:creationId xmlns:a16="http://schemas.microsoft.com/office/drawing/2014/main" id="{414E466A-258F-4495-A759-63CB53EEAF90}"/>
                </a:ext>
              </a:extLst>
            </p:cNvPr>
            <p:cNvSpPr/>
            <p:nvPr/>
          </p:nvSpPr>
          <p:spPr>
            <a:xfrm>
              <a:off x="571257" y="842683"/>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85" name="テキスト ボックス 84">
              <a:extLst>
                <a:ext uri="{FF2B5EF4-FFF2-40B4-BE49-F238E27FC236}">
                  <a16:creationId xmlns:a16="http://schemas.microsoft.com/office/drawing/2014/main" id="{0BFA88CC-7F8A-44EC-8D47-3480D339EDBD}"/>
                </a:ext>
              </a:extLst>
            </p:cNvPr>
            <p:cNvSpPr txBox="1"/>
            <p:nvPr/>
          </p:nvSpPr>
          <p:spPr>
            <a:xfrm>
              <a:off x="1432906" y="965417"/>
              <a:ext cx="3679766" cy="753062"/>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日産自動車 横浜工場</a:t>
              </a:r>
              <a:endParaRPr kumimoji="1" lang="ja-JP" altLang="en-US" sz="1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105" name="正方形/長方形 104">
            <a:extLst>
              <a:ext uri="{FF2B5EF4-FFF2-40B4-BE49-F238E27FC236}">
                <a16:creationId xmlns:a16="http://schemas.microsoft.com/office/drawing/2014/main" id="{ED8DCAED-FC3E-4C4C-ABF2-CD217D744ACF}"/>
              </a:ext>
            </a:extLst>
          </p:cNvPr>
          <p:cNvSpPr/>
          <p:nvPr/>
        </p:nvSpPr>
        <p:spPr>
          <a:xfrm>
            <a:off x="5799249" y="5484639"/>
            <a:ext cx="4263574" cy="1782236"/>
          </a:xfrm>
          <a:custGeom>
            <a:avLst/>
            <a:gdLst>
              <a:gd name="connsiteX0" fmla="*/ 0 w 4263574"/>
              <a:gd name="connsiteY0" fmla="*/ 0 h 1782236"/>
              <a:gd name="connsiteX1" fmla="*/ 481175 w 4263574"/>
              <a:gd name="connsiteY1" fmla="*/ 0 h 1782236"/>
              <a:gd name="connsiteX2" fmla="*/ 1175528 w 4263574"/>
              <a:gd name="connsiteY2" fmla="*/ 0 h 1782236"/>
              <a:gd name="connsiteX3" fmla="*/ 1656703 w 4263574"/>
              <a:gd name="connsiteY3" fmla="*/ 0 h 1782236"/>
              <a:gd name="connsiteX4" fmla="*/ 2223149 w 4263574"/>
              <a:gd name="connsiteY4" fmla="*/ 0 h 1782236"/>
              <a:gd name="connsiteX5" fmla="*/ 2704324 w 4263574"/>
              <a:gd name="connsiteY5" fmla="*/ 0 h 1782236"/>
              <a:gd name="connsiteX6" fmla="*/ 3398678 w 4263574"/>
              <a:gd name="connsiteY6" fmla="*/ 0 h 1782236"/>
              <a:gd name="connsiteX7" fmla="*/ 4263574 w 4263574"/>
              <a:gd name="connsiteY7" fmla="*/ 0 h 1782236"/>
              <a:gd name="connsiteX8" fmla="*/ 4263574 w 4263574"/>
              <a:gd name="connsiteY8" fmla="*/ 629723 h 1782236"/>
              <a:gd name="connsiteX9" fmla="*/ 4263574 w 4263574"/>
              <a:gd name="connsiteY9" fmla="*/ 1259447 h 1782236"/>
              <a:gd name="connsiteX10" fmla="*/ 4263574 w 4263574"/>
              <a:gd name="connsiteY10" fmla="*/ 1782236 h 1782236"/>
              <a:gd name="connsiteX11" fmla="*/ 3611856 w 4263574"/>
              <a:gd name="connsiteY11" fmla="*/ 1782236 h 1782236"/>
              <a:gd name="connsiteX12" fmla="*/ 2960139 w 4263574"/>
              <a:gd name="connsiteY12" fmla="*/ 1782236 h 1782236"/>
              <a:gd name="connsiteX13" fmla="*/ 2308421 w 4263574"/>
              <a:gd name="connsiteY13" fmla="*/ 1782236 h 1782236"/>
              <a:gd name="connsiteX14" fmla="*/ 1656703 w 4263574"/>
              <a:gd name="connsiteY14" fmla="*/ 1782236 h 1782236"/>
              <a:gd name="connsiteX15" fmla="*/ 1004985 w 4263574"/>
              <a:gd name="connsiteY15" fmla="*/ 1782236 h 1782236"/>
              <a:gd name="connsiteX16" fmla="*/ 0 w 4263574"/>
              <a:gd name="connsiteY16" fmla="*/ 1782236 h 1782236"/>
              <a:gd name="connsiteX17" fmla="*/ 0 w 4263574"/>
              <a:gd name="connsiteY17" fmla="*/ 1223802 h 1782236"/>
              <a:gd name="connsiteX18" fmla="*/ 0 w 4263574"/>
              <a:gd name="connsiteY18" fmla="*/ 629723 h 1782236"/>
              <a:gd name="connsiteX19" fmla="*/ 0 w 4263574"/>
              <a:gd name="connsiteY19" fmla="*/ 0 h 178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63574" h="1782236" fill="none" extrusionOk="0">
                <a:moveTo>
                  <a:pt x="0" y="0"/>
                </a:moveTo>
                <a:cubicBezTo>
                  <a:pt x="128812" y="3323"/>
                  <a:pt x="249294" y="707"/>
                  <a:pt x="481175" y="0"/>
                </a:cubicBezTo>
                <a:cubicBezTo>
                  <a:pt x="713056" y="-707"/>
                  <a:pt x="1031524" y="-6906"/>
                  <a:pt x="1175528" y="0"/>
                </a:cubicBezTo>
                <a:cubicBezTo>
                  <a:pt x="1319532" y="6906"/>
                  <a:pt x="1524581" y="6801"/>
                  <a:pt x="1656703" y="0"/>
                </a:cubicBezTo>
                <a:cubicBezTo>
                  <a:pt x="1788825" y="-6801"/>
                  <a:pt x="2032097" y="20457"/>
                  <a:pt x="2223149" y="0"/>
                </a:cubicBezTo>
                <a:cubicBezTo>
                  <a:pt x="2414201" y="-20457"/>
                  <a:pt x="2494205" y="15153"/>
                  <a:pt x="2704324" y="0"/>
                </a:cubicBezTo>
                <a:cubicBezTo>
                  <a:pt x="2914443" y="-15153"/>
                  <a:pt x="3249311" y="-12458"/>
                  <a:pt x="3398678" y="0"/>
                </a:cubicBezTo>
                <a:cubicBezTo>
                  <a:pt x="3548045" y="12458"/>
                  <a:pt x="4005037" y="20451"/>
                  <a:pt x="4263574" y="0"/>
                </a:cubicBezTo>
                <a:cubicBezTo>
                  <a:pt x="4266556" y="290129"/>
                  <a:pt x="4235433" y="317913"/>
                  <a:pt x="4263574" y="629723"/>
                </a:cubicBezTo>
                <a:cubicBezTo>
                  <a:pt x="4291715" y="941533"/>
                  <a:pt x="4274105" y="1099028"/>
                  <a:pt x="4263574" y="1259447"/>
                </a:cubicBezTo>
                <a:cubicBezTo>
                  <a:pt x="4253043" y="1419866"/>
                  <a:pt x="4267396" y="1538704"/>
                  <a:pt x="4263574" y="1782236"/>
                </a:cubicBezTo>
                <a:cubicBezTo>
                  <a:pt x="4081716" y="1774381"/>
                  <a:pt x="3909717" y="1779318"/>
                  <a:pt x="3611856" y="1782236"/>
                </a:cubicBezTo>
                <a:cubicBezTo>
                  <a:pt x="3313995" y="1785154"/>
                  <a:pt x="3268924" y="1760933"/>
                  <a:pt x="2960139" y="1782236"/>
                </a:cubicBezTo>
                <a:cubicBezTo>
                  <a:pt x="2651354" y="1803539"/>
                  <a:pt x="2462693" y="1814300"/>
                  <a:pt x="2308421" y="1782236"/>
                </a:cubicBezTo>
                <a:cubicBezTo>
                  <a:pt x="2154149" y="1750172"/>
                  <a:pt x="1859325" y="1797924"/>
                  <a:pt x="1656703" y="1782236"/>
                </a:cubicBezTo>
                <a:cubicBezTo>
                  <a:pt x="1454081" y="1766548"/>
                  <a:pt x="1153021" y="1802359"/>
                  <a:pt x="1004985" y="1782236"/>
                </a:cubicBezTo>
                <a:cubicBezTo>
                  <a:pt x="856949" y="1762113"/>
                  <a:pt x="430983" y="1808524"/>
                  <a:pt x="0" y="1782236"/>
                </a:cubicBezTo>
                <a:cubicBezTo>
                  <a:pt x="-2367" y="1518260"/>
                  <a:pt x="14394" y="1398561"/>
                  <a:pt x="0" y="1223802"/>
                </a:cubicBezTo>
                <a:cubicBezTo>
                  <a:pt x="-14394" y="1049043"/>
                  <a:pt x="25254" y="918423"/>
                  <a:pt x="0" y="629723"/>
                </a:cubicBezTo>
                <a:cubicBezTo>
                  <a:pt x="-25254" y="341023"/>
                  <a:pt x="-12363" y="176151"/>
                  <a:pt x="0" y="0"/>
                </a:cubicBezTo>
                <a:close/>
              </a:path>
              <a:path w="4263574" h="1782236" stroke="0" extrusionOk="0">
                <a:moveTo>
                  <a:pt x="0" y="0"/>
                </a:moveTo>
                <a:cubicBezTo>
                  <a:pt x="252297" y="8356"/>
                  <a:pt x="409097" y="5523"/>
                  <a:pt x="609082" y="0"/>
                </a:cubicBezTo>
                <a:cubicBezTo>
                  <a:pt x="809067" y="-5523"/>
                  <a:pt x="1140304" y="986"/>
                  <a:pt x="1303435" y="0"/>
                </a:cubicBezTo>
                <a:cubicBezTo>
                  <a:pt x="1466566" y="-986"/>
                  <a:pt x="1658647" y="-23790"/>
                  <a:pt x="1955153" y="0"/>
                </a:cubicBezTo>
                <a:cubicBezTo>
                  <a:pt x="2251659" y="23790"/>
                  <a:pt x="2337387" y="-9624"/>
                  <a:pt x="2436328" y="0"/>
                </a:cubicBezTo>
                <a:cubicBezTo>
                  <a:pt x="2535269" y="9624"/>
                  <a:pt x="2729678" y="-14767"/>
                  <a:pt x="2917503" y="0"/>
                </a:cubicBezTo>
                <a:cubicBezTo>
                  <a:pt x="3105328" y="14767"/>
                  <a:pt x="3268779" y="-8873"/>
                  <a:pt x="3441313" y="0"/>
                </a:cubicBezTo>
                <a:cubicBezTo>
                  <a:pt x="3613847" y="8873"/>
                  <a:pt x="3885540" y="-36841"/>
                  <a:pt x="4263574" y="0"/>
                </a:cubicBezTo>
                <a:cubicBezTo>
                  <a:pt x="4243955" y="282335"/>
                  <a:pt x="4246597" y="459522"/>
                  <a:pt x="4263574" y="594079"/>
                </a:cubicBezTo>
                <a:cubicBezTo>
                  <a:pt x="4280551" y="728636"/>
                  <a:pt x="4278256" y="907664"/>
                  <a:pt x="4263574" y="1152513"/>
                </a:cubicBezTo>
                <a:cubicBezTo>
                  <a:pt x="4248892" y="1397362"/>
                  <a:pt x="4292375" y="1501171"/>
                  <a:pt x="4263574" y="1782236"/>
                </a:cubicBezTo>
                <a:cubicBezTo>
                  <a:pt x="4045147" y="1763614"/>
                  <a:pt x="3877439" y="1766273"/>
                  <a:pt x="3739763" y="1782236"/>
                </a:cubicBezTo>
                <a:cubicBezTo>
                  <a:pt x="3602087" y="1798199"/>
                  <a:pt x="3382981" y="1788419"/>
                  <a:pt x="3088046" y="1782236"/>
                </a:cubicBezTo>
                <a:cubicBezTo>
                  <a:pt x="2793111" y="1776053"/>
                  <a:pt x="2676828" y="1810638"/>
                  <a:pt x="2478964" y="1782236"/>
                </a:cubicBezTo>
                <a:cubicBezTo>
                  <a:pt x="2281100" y="1753834"/>
                  <a:pt x="2197260" y="1786561"/>
                  <a:pt x="1997789" y="1782236"/>
                </a:cubicBezTo>
                <a:cubicBezTo>
                  <a:pt x="1798318" y="1777911"/>
                  <a:pt x="1486464" y="1793334"/>
                  <a:pt x="1346071" y="1782236"/>
                </a:cubicBezTo>
                <a:cubicBezTo>
                  <a:pt x="1205678" y="1771138"/>
                  <a:pt x="837547" y="1783947"/>
                  <a:pt x="694353" y="1782236"/>
                </a:cubicBezTo>
                <a:cubicBezTo>
                  <a:pt x="551159" y="1780525"/>
                  <a:pt x="199888" y="1810692"/>
                  <a:pt x="0" y="1782236"/>
                </a:cubicBezTo>
                <a:cubicBezTo>
                  <a:pt x="-17273" y="1583413"/>
                  <a:pt x="-19291" y="1462359"/>
                  <a:pt x="0" y="1188157"/>
                </a:cubicBezTo>
                <a:cubicBezTo>
                  <a:pt x="19291" y="913955"/>
                  <a:pt x="-536" y="782959"/>
                  <a:pt x="0" y="558434"/>
                </a:cubicBezTo>
                <a:cubicBezTo>
                  <a:pt x="536" y="333909"/>
                  <a:pt x="-23388" y="188549"/>
                  <a:pt x="0" y="0"/>
                </a:cubicBezTo>
                <a:close/>
              </a:path>
            </a:pathLst>
          </a:custGeom>
          <a:solidFill>
            <a:srgbClr val="FFBFBF">
              <a:alpha val="30000"/>
            </a:srgbClr>
          </a:solidFill>
          <a:ln w="19050">
            <a:solidFill>
              <a:srgbClr val="F96767"/>
            </a:solidFill>
            <a:prstDash val="sysDash"/>
            <a:extLst>
              <a:ext uri="{C807C97D-BFC1-408E-A445-0C87EB9F89A2}">
                <ask:lineSketchStyleProps xmlns:ask="http://schemas.microsoft.com/office/drawing/2018/sketchyshapes" sd="79438549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小さい, エンジン が含まれている画像&#10;&#10;自動的に生成された説明">
            <a:extLst>
              <a:ext uri="{FF2B5EF4-FFF2-40B4-BE49-F238E27FC236}">
                <a16:creationId xmlns:a16="http://schemas.microsoft.com/office/drawing/2014/main" id="{CD14CA1E-8C55-4CC2-950B-595E32A843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7068" y="6015176"/>
            <a:ext cx="1795337" cy="1169518"/>
          </a:xfrm>
          <a:prstGeom prst="rect">
            <a:avLst/>
          </a:prstGeom>
          <a:effectLst>
            <a:outerShdw blurRad="50800" dist="38100" dir="5400000" algn="t" rotWithShape="0">
              <a:prstClr val="black">
                <a:alpha val="40000"/>
              </a:prstClr>
            </a:outerShdw>
          </a:effectLst>
        </p:spPr>
      </p:pic>
      <p:pic>
        <p:nvPicPr>
          <p:cNvPr id="15" name="グラフィックス 14" descr="靴の足跡 単色塗りつぶし">
            <a:extLst>
              <a:ext uri="{FF2B5EF4-FFF2-40B4-BE49-F238E27FC236}">
                <a16:creationId xmlns:a16="http://schemas.microsoft.com/office/drawing/2014/main" id="{362162E3-51BA-4C98-829C-1AA275F4520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22648" y="5597313"/>
            <a:ext cx="552427" cy="498451"/>
          </a:xfrm>
          <a:prstGeom prst="rect">
            <a:avLst/>
          </a:prstGeom>
        </p:spPr>
      </p:pic>
      <p:sp>
        <p:nvSpPr>
          <p:cNvPr id="39" name="テキスト ボックス 38">
            <a:extLst>
              <a:ext uri="{FF2B5EF4-FFF2-40B4-BE49-F238E27FC236}">
                <a16:creationId xmlns:a16="http://schemas.microsoft.com/office/drawing/2014/main" id="{56FDE5AE-21ED-4FC2-A2FA-DA3DB5C1DD48}"/>
              </a:ext>
            </a:extLst>
          </p:cNvPr>
          <p:cNvSpPr txBox="1"/>
          <p:nvPr/>
        </p:nvSpPr>
        <p:spPr>
          <a:xfrm>
            <a:off x="7738164" y="6055106"/>
            <a:ext cx="2332431" cy="1200329"/>
          </a:xfrm>
          <a:prstGeom prst="rect">
            <a:avLst/>
          </a:prstGeom>
          <a:noFill/>
        </p:spPr>
        <p:txBody>
          <a:bodyPr wrap="square">
            <a:spAutoFit/>
          </a:bodyPr>
          <a:lstStyle/>
          <a:p>
            <a:r>
              <a:rPr lang="en-US" altLang="ja-JP" sz="1200" dirty="0">
                <a:latin typeface="ふい字" panose="02000609000000000000" pitchFamily="1" charset="-128"/>
                <a:ea typeface="ふい字" panose="02000609000000000000" pitchFamily="1" charset="-128"/>
              </a:rPr>
              <a:t>1935(</a:t>
            </a:r>
            <a:r>
              <a:rPr lang="ja-JP" altLang="en-US" sz="1200" dirty="0">
                <a:latin typeface="ふい字" panose="02000609000000000000" pitchFamily="1" charset="-128"/>
                <a:ea typeface="ふい字" panose="02000609000000000000" pitchFamily="1" charset="-128"/>
              </a:rPr>
              <a:t>昭和</a:t>
            </a:r>
            <a:r>
              <a:rPr lang="en-US" altLang="ja-JP" sz="1200" dirty="0">
                <a:latin typeface="ふい字" panose="02000609000000000000" pitchFamily="1" charset="-128"/>
                <a:ea typeface="ふい字" panose="02000609000000000000" pitchFamily="1" charset="-128"/>
              </a:rPr>
              <a:t>10)</a:t>
            </a:r>
            <a:r>
              <a:rPr lang="ja-JP" altLang="en-US" sz="1200" dirty="0">
                <a:latin typeface="ふい字" panose="02000609000000000000" pitchFamily="1" charset="-128"/>
                <a:ea typeface="ふい字" panose="02000609000000000000" pitchFamily="1" charset="-128"/>
              </a:rPr>
              <a:t>年に日産自動車・横浜工場が操業開始、その当時生産されたエンジンです。</a:t>
            </a:r>
            <a:endParaRPr lang="en-US" altLang="ja-JP" sz="1200" dirty="0">
              <a:latin typeface="ふい字" panose="02000609000000000000" pitchFamily="1" charset="-128"/>
              <a:ea typeface="ふい字" panose="02000609000000000000" pitchFamily="1" charset="-128"/>
            </a:endParaRPr>
          </a:p>
          <a:p>
            <a:r>
              <a:rPr lang="ja-JP" altLang="en-US" sz="1200" dirty="0">
                <a:latin typeface="ふい字" panose="02000609000000000000" pitchFamily="1" charset="-128"/>
                <a:ea typeface="ふい字" panose="02000609000000000000" pitchFamily="1" charset="-128"/>
              </a:rPr>
              <a:t>日本で初めての大量生産方式による生産設備が横浜工場に導入されました。</a:t>
            </a:r>
            <a:endParaRPr lang="en-US" altLang="ja-JP" sz="1200" dirty="0">
              <a:latin typeface="ふい字" panose="02000609000000000000" pitchFamily="1" charset="-128"/>
              <a:ea typeface="ふい字" panose="02000609000000000000" pitchFamily="1" charset="-128"/>
            </a:endParaRPr>
          </a:p>
        </p:txBody>
      </p:sp>
      <p:sp>
        <p:nvSpPr>
          <p:cNvPr id="103" name="テキスト ボックス 102">
            <a:extLst>
              <a:ext uri="{FF2B5EF4-FFF2-40B4-BE49-F238E27FC236}">
                <a16:creationId xmlns:a16="http://schemas.microsoft.com/office/drawing/2014/main" id="{71BDD1E5-2F5B-475E-8596-5E553C11A67B}"/>
              </a:ext>
            </a:extLst>
          </p:cNvPr>
          <p:cNvSpPr txBox="1"/>
          <p:nvPr/>
        </p:nvSpPr>
        <p:spPr>
          <a:xfrm>
            <a:off x="6134258" y="5672125"/>
            <a:ext cx="1869721" cy="323165"/>
          </a:xfrm>
          <a:prstGeom prst="rect">
            <a:avLst/>
          </a:prstGeom>
          <a:noFill/>
        </p:spPr>
        <p:txBody>
          <a:bodyPr wrap="square">
            <a:spAutoFit/>
          </a:bodyPr>
          <a:lstStyle/>
          <a:p>
            <a:r>
              <a:rPr lang="ja-JP" altLang="en-US" sz="1500" dirty="0">
                <a:latin typeface="ふい字" panose="02000609000000000000" pitchFamily="1" charset="-128"/>
                <a:ea typeface="ふい字" panose="02000609000000000000" pitchFamily="1" charset="-128"/>
              </a:rPr>
              <a:t>ちょこっと寄り道</a:t>
            </a:r>
            <a:endParaRPr lang="en-US" altLang="ja-JP" sz="1500" dirty="0">
              <a:latin typeface="ふい字" panose="02000609000000000000" pitchFamily="1" charset="-128"/>
              <a:ea typeface="ふい字" panose="02000609000000000000" pitchFamily="1" charset="-128"/>
            </a:endParaRPr>
          </a:p>
        </p:txBody>
      </p:sp>
      <p:sp>
        <p:nvSpPr>
          <p:cNvPr id="104" name="テキスト ボックス 103">
            <a:extLst>
              <a:ext uri="{FF2B5EF4-FFF2-40B4-BE49-F238E27FC236}">
                <a16:creationId xmlns:a16="http://schemas.microsoft.com/office/drawing/2014/main" id="{94194655-1527-4420-ABC8-8CB4A5D80879}"/>
              </a:ext>
            </a:extLst>
          </p:cNvPr>
          <p:cNvSpPr txBox="1"/>
          <p:nvPr/>
        </p:nvSpPr>
        <p:spPr>
          <a:xfrm>
            <a:off x="5738697" y="5479235"/>
            <a:ext cx="1942608" cy="253916"/>
          </a:xfrm>
          <a:prstGeom prst="rect">
            <a:avLst/>
          </a:prstGeom>
          <a:noFill/>
        </p:spPr>
        <p:txBody>
          <a:bodyPr wrap="square">
            <a:spAutoFit/>
          </a:bodyPr>
          <a:lstStyle/>
          <a:p>
            <a:r>
              <a:rPr lang="ja-JP" altLang="en-US" sz="1050" dirty="0">
                <a:solidFill>
                  <a:srgbClr val="F96767"/>
                </a:solidFill>
                <a:latin typeface="ふい字" panose="02000609000000000000" pitchFamily="1" charset="-128"/>
                <a:ea typeface="ふい字" panose="02000609000000000000" pitchFamily="1" charset="-128"/>
              </a:rPr>
              <a:t>「史的」で横浜の歴史発見！</a:t>
            </a:r>
            <a:endParaRPr lang="en-US" altLang="ja-JP" sz="1050" dirty="0">
              <a:solidFill>
                <a:srgbClr val="F96767"/>
              </a:solidFill>
              <a:latin typeface="ふい字" panose="02000609000000000000" pitchFamily="1" charset="-128"/>
              <a:ea typeface="ふい字" panose="02000609000000000000" pitchFamily="1" charset="-128"/>
            </a:endParaRPr>
          </a:p>
        </p:txBody>
      </p:sp>
      <p:sp>
        <p:nvSpPr>
          <p:cNvPr id="16" name="正方形/長方形 15">
            <a:extLst>
              <a:ext uri="{FF2B5EF4-FFF2-40B4-BE49-F238E27FC236}">
                <a16:creationId xmlns:a16="http://schemas.microsoft.com/office/drawing/2014/main" id="{6566BBBE-CDC8-48CC-9142-72ED8665E8F7}"/>
              </a:ext>
            </a:extLst>
          </p:cNvPr>
          <p:cNvSpPr/>
          <p:nvPr/>
        </p:nvSpPr>
        <p:spPr>
          <a:xfrm>
            <a:off x="336978" y="5491521"/>
            <a:ext cx="5357612" cy="1667087"/>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166387E-95EE-481E-A5EE-D5AB78FA2D0A}"/>
              </a:ext>
            </a:extLst>
          </p:cNvPr>
          <p:cNvSpPr txBox="1"/>
          <p:nvPr/>
        </p:nvSpPr>
        <p:spPr>
          <a:xfrm>
            <a:off x="394965" y="5574219"/>
            <a:ext cx="4924234" cy="484748"/>
          </a:xfrm>
          <a:prstGeom prst="rect">
            <a:avLst/>
          </a:prstGeom>
          <a:noFill/>
        </p:spPr>
        <p:txBody>
          <a:bodyPr wrap="square">
            <a:spAutoFit/>
          </a:bodyPr>
          <a:lstStyle/>
          <a:p>
            <a:r>
              <a:rPr lang="ja-JP" altLang="en-US" sz="1500" b="1" dirty="0">
                <a:latin typeface="メイリオ" panose="020B0604030504040204" pitchFamily="50" charset="-128"/>
                <a:ea typeface="メイリオ" panose="020B0604030504040204" pitchFamily="50" charset="-128"/>
              </a:rPr>
              <a:t>日産　グローバル本社ギャラリー</a:t>
            </a:r>
            <a:endParaRPr lang="en-US" altLang="ja-JP" sz="1500" b="1"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p:txBody>
      </p:sp>
      <p:sp>
        <p:nvSpPr>
          <p:cNvPr id="101" name="テキスト ボックス 100">
            <a:extLst>
              <a:ext uri="{FF2B5EF4-FFF2-40B4-BE49-F238E27FC236}">
                <a16:creationId xmlns:a16="http://schemas.microsoft.com/office/drawing/2014/main" id="{8D34D7C5-8FB0-44D1-A70D-6769FC90FB47}"/>
              </a:ext>
            </a:extLst>
          </p:cNvPr>
          <p:cNvSpPr txBox="1"/>
          <p:nvPr/>
        </p:nvSpPr>
        <p:spPr>
          <a:xfrm>
            <a:off x="384021" y="5859049"/>
            <a:ext cx="5362574" cy="1092607"/>
          </a:xfrm>
          <a:prstGeom prst="rect">
            <a:avLst/>
          </a:prstGeom>
          <a:noFill/>
        </p:spPr>
        <p:txBody>
          <a:bodyPr wrap="square">
            <a:spAutoFit/>
          </a:bodyPr>
          <a:lstStyle/>
          <a:p>
            <a:r>
              <a:rPr lang="ja-JP" altLang="en-US" sz="1300" dirty="0">
                <a:latin typeface="メイリオ" panose="020B0604030504040204" pitchFamily="50" charset="-128"/>
                <a:ea typeface="メイリオ" panose="020B0604030504040204" pitchFamily="50" charset="-128"/>
              </a:rPr>
              <a:t>日産 グローバル本社の</a:t>
            </a:r>
            <a:r>
              <a:rPr lang="en-US" altLang="ja-JP" sz="1300" dirty="0">
                <a:latin typeface="メイリオ" panose="020B0604030504040204" pitchFamily="50" charset="-128"/>
                <a:ea typeface="メイリオ" panose="020B0604030504040204" pitchFamily="50" charset="-128"/>
              </a:rPr>
              <a:t>1</a:t>
            </a:r>
            <a:r>
              <a:rPr lang="ja-JP" altLang="en-US" sz="1300" dirty="0">
                <a:latin typeface="メイリオ" panose="020B0604030504040204" pitchFamily="50" charset="-128"/>
                <a:ea typeface="メイリオ" panose="020B0604030504040204" pitchFamily="50" charset="-128"/>
              </a:rPr>
              <a:t>階に位置するギャラリー。国内外で販売するクルマや、ヘリテージカー、レーシングカーなど常時</a:t>
            </a:r>
            <a:r>
              <a:rPr lang="en-US" altLang="ja-JP" sz="1300" dirty="0">
                <a:latin typeface="メイリオ" panose="020B0604030504040204" pitchFamily="50" charset="-128"/>
                <a:ea typeface="メイリオ" panose="020B0604030504040204" pitchFamily="50" charset="-128"/>
              </a:rPr>
              <a:t>30</a:t>
            </a:r>
            <a:r>
              <a:rPr lang="ja-JP" altLang="en-US" sz="1300" dirty="0">
                <a:latin typeface="メイリオ" panose="020B0604030504040204" pitchFamily="50" charset="-128"/>
                <a:ea typeface="メイリオ" panose="020B0604030504040204" pitchFamily="50" charset="-128"/>
              </a:rPr>
              <a:t>～</a:t>
            </a:r>
            <a:r>
              <a:rPr lang="en-US" altLang="ja-JP" sz="1300" dirty="0">
                <a:latin typeface="メイリオ" panose="020B0604030504040204" pitchFamily="50" charset="-128"/>
                <a:ea typeface="メイリオ" panose="020B0604030504040204" pitchFamily="50" charset="-128"/>
              </a:rPr>
              <a:t>40</a:t>
            </a:r>
            <a:r>
              <a:rPr lang="ja-JP" altLang="en-US" sz="1300" dirty="0">
                <a:latin typeface="メイリオ" panose="020B0604030504040204" pitchFamily="50" charset="-128"/>
                <a:ea typeface="メイリオ" panose="020B0604030504040204" pitchFamily="50" charset="-128"/>
              </a:rPr>
              <a:t>台を展示しています。日産の歴史に触れることができるヘリテージコーナーや、日産の最新技術に関する情報も展示車や体験什器と共に知ることができます。</a:t>
            </a:r>
            <a:endParaRPr lang="en-US" altLang="ja-JP" sz="1300" dirty="0">
              <a:latin typeface="メイリオ" panose="020B0604030504040204" pitchFamily="50" charset="-128"/>
              <a:ea typeface="メイリオ" panose="020B0604030504040204" pitchFamily="50" charset="-128"/>
            </a:endParaRPr>
          </a:p>
        </p:txBody>
      </p:sp>
      <p:sp>
        <p:nvSpPr>
          <p:cNvPr id="102" name="テキスト ボックス 101">
            <a:extLst>
              <a:ext uri="{FF2B5EF4-FFF2-40B4-BE49-F238E27FC236}">
                <a16:creationId xmlns:a16="http://schemas.microsoft.com/office/drawing/2014/main" id="{65968B0F-9D55-4184-B719-19D43ACDF5EE}"/>
              </a:ext>
            </a:extLst>
          </p:cNvPr>
          <p:cNvSpPr txBox="1"/>
          <p:nvPr/>
        </p:nvSpPr>
        <p:spPr>
          <a:xfrm>
            <a:off x="438249" y="7011472"/>
            <a:ext cx="4186785"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045-523-5555</a:t>
            </a:r>
            <a:r>
              <a:rPr lang="ja-JP" altLang="en-US" sz="900" dirty="0">
                <a:latin typeface="メイリオ" panose="020B0604030504040204" pitchFamily="50" charset="-128"/>
                <a:ea typeface="メイリオ" panose="020B0604030504040204" pitchFamily="50" charset="-128"/>
              </a:rPr>
              <a:t>　　予約：不要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横浜市西区高島１丁目１−１</a:t>
            </a:r>
            <a:endParaRPr lang="ja-JP" altLang="en-US" sz="900" dirty="0"/>
          </a:p>
        </p:txBody>
      </p:sp>
      <p:grpSp>
        <p:nvGrpSpPr>
          <p:cNvPr id="2" name="グループ化 1">
            <a:extLst>
              <a:ext uri="{FF2B5EF4-FFF2-40B4-BE49-F238E27FC236}">
                <a16:creationId xmlns:a16="http://schemas.microsoft.com/office/drawing/2014/main" id="{F982707F-A9A0-4195-9265-828DA236AF77}"/>
              </a:ext>
            </a:extLst>
          </p:cNvPr>
          <p:cNvGrpSpPr/>
          <p:nvPr/>
        </p:nvGrpSpPr>
        <p:grpSpPr>
          <a:xfrm>
            <a:off x="384021" y="809822"/>
            <a:ext cx="892183" cy="792000"/>
            <a:chOff x="384021" y="809822"/>
            <a:chExt cx="892183" cy="792000"/>
          </a:xfrm>
        </p:grpSpPr>
        <p:sp>
          <p:nvSpPr>
            <p:cNvPr id="99" name="楕円 98">
              <a:extLst>
                <a:ext uri="{FF2B5EF4-FFF2-40B4-BE49-F238E27FC236}">
                  <a16:creationId xmlns:a16="http://schemas.microsoft.com/office/drawing/2014/main" id="{FB66C001-2A60-42DF-840F-66F5CD55F138}"/>
                </a:ext>
              </a:extLst>
            </p:cNvPr>
            <p:cNvSpPr/>
            <p:nvPr/>
          </p:nvSpPr>
          <p:spPr>
            <a:xfrm>
              <a:off x="508382" y="876576"/>
              <a:ext cx="648000" cy="648000"/>
            </a:xfrm>
            <a:prstGeom prst="ellipse">
              <a:avLst/>
            </a:prstGeom>
            <a:solidFill>
              <a:srgbClr val="FF8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0" name="楕円 99">
              <a:extLst>
                <a:ext uri="{FF2B5EF4-FFF2-40B4-BE49-F238E27FC236}">
                  <a16:creationId xmlns:a16="http://schemas.microsoft.com/office/drawing/2014/main" id="{0D4DF75F-5F81-4FCE-A1C7-0DE557366ACA}"/>
                </a:ext>
              </a:extLst>
            </p:cNvPr>
            <p:cNvSpPr/>
            <p:nvPr/>
          </p:nvSpPr>
          <p:spPr>
            <a:xfrm>
              <a:off x="438250" y="809822"/>
              <a:ext cx="792000" cy="792000"/>
            </a:xfrm>
            <a:prstGeom prst="ellipse">
              <a:avLst/>
            </a:prstGeom>
            <a:solidFill>
              <a:schemeClr val="accent2">
                <a:alpha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6" name="テキスト ボックス 105">
              <a:extLst>
                <a:ext uri="{FF2B5EF4-FFF2-40B4-BE49-F238E27FC236}">
                  <a16:creationId xmlns:a16="http://schemas.microsoft.com/office/drawing/2014/main" id="{B77AA7DE-E4F0-4A2D-B7DA-D981CF4C641A}"/>
                </a:ext>
              </a:extLst>
            </p:cNvPr>
            <p:cNvSpPr txBox="1"/>
            <p:nvPr/>
          </p:nvSpPr>
          <p:spPr>
            <a:xfrm>
              <a:off x="384021" y="1090686"/>
              <a:ext cx="892183" cy="261610"/>
            </a:xfrm>
            <a:prstGeom prst="rect">
              <a:avLst/>
            </a:prstGeom>
            <a:noFill/>
          </p:spPr>
          <p:txBody>
            <a:bodyPr wrap="squar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横浜北部</a:t>
              </a:r>
            </a:p>
          </p:txBody>
        </p:sp>
      </p:grpSp>
      <p:pic>
        <p:nvPicPr>
          <p:cNvPr id="3" name="図 2">
            <a:extLst>
              <a:ext uri="{FF2B5EF4-FFF2-40B4-BE49-F238E27FC236}">
                <a16:creationId xmlns:a16="http://schemas.microsoft.com/office/drawing/2014/main" id="{9A3630BD-2CBB-4FDC-AED2-FA2EAD8E5B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05176" y="2961632"/>
            <a:ext cx="2640609" cy="1759966"/>
          </a:xfrm>
          <a:prstGeom prst="rect">
            <a:avLst/>
          </a:prstGeom>
        </p:spPr>
      </p:pic>
      <p:pic>
        <p:nvPicPr>
          <p:cNvPr id="5" name="図 4">
            <a:extLst>
              <a:ext uri="{FF2B5EF4-FFF2-40B4-BE49-F238E27FC236}">
                <a16:creationId xmlns:a16="http://schemas.microsoft.com/office/drawing/2014/main" id="{9DD05C64-4422-4B84-9CF1-A5820C4768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9593" y="1899475"/>
            <a:ext cx="4617778" cy="2851478"/>
          </a:xfrm>
          <a:prstGeom prst="rect">
            <a:avLst/>
          </a:prstGeom>
        </p:spPr>
      </p:pic>
    </p:spTree>
    <p:extLst>
      <p:ext uri="{BB962C8B-B14F-4D97-AF65-F5344CB8AC3E}">
        <p14:creationId xmlns:p14="http://schemas.microsoft.com/office/powerpoint/2010/main" val="260386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6767">
            <a:alpha val="25000"/>
          </a:srgbClr>
        </a:solidFill>
        <a:effectLst/>
      </p:bgPr>
    </p:bg>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8F478EC4-90CE-4104-BA67-8A7BDFEA6112}"/>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D645A9E-0B52-4456-A923-8E0691C1393C}"/>
              </a:ext>
            </a:extLst>
          </p:cNvPr>
          <p:cNvSpPr/>
          <p:nvPr/>
        </p:nvSpPr>
        <p:spPr>
          <a:xfrm>
            <a:off x="239152" y="295275"/>
            <a:ext cx="9957223"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pic>
        <p:nvPicPr>
          <p:cNvPr id="5" name="図 4" descr="椅子に座っている人たち&#10;&#10;低い精度で自動的に生成された説明">
            <a:extLst>
              <a:ext uri="{FF2B5EF4-FFF2-40B4-BE49-F238E27FC236}">
                <a16:creationId xmlns:a16="http://schemas.microsoft.com/office/drawing/2014/main" id="{C17B3BAC-FDFE-47E1-83F8-8FC99733441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82201" y="3259608"/>
            <a:ext cx="1865462" cy="1489790"/>
          </a:xfrm>
          <a:prstGeom prst="rect">
            <a:avLst/>
          </a:prstGeom>
          <a:effectLst>
            <a:outerShdw blurRad="50800" dist="38100" dir="5400000" algn="t" rotWithShape="0">
              <a:prstClr val="black">
                <a:alpha val="40000"/>
              </a:prstClr>
            </a:outerShdw>
          </a:effectLst>
        </p:spPr>
      </p:pic>
      <p:pic>
        <p:nvPicPr>
          <p:cNvPr id="11" name="図 10" descr="建物, 道路, 屋外, ストリート が含まれている画像&#10;&#10;自動的に生成された説明">
            <a:extLst>
              <a:ext uri="{FF2B5EF4-FFF2-40B4-BE49-F238E27FC236}">
                <a16:creationId xmlns:a16="http://schemas.microsoft.com/office/drawing/2014/main" id="{92F82425-C2DF-48A8-8382-A304DA7E2F3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2785" y="1268072"/>
            <a:ext cx="4431600" cy="2581801"/>
          </a:xfrm>
          <a:prstGeom prst="rect">
            <a:avLst/>
          </a:prstGeom>
          <a:effectLst>
            <a:outerShdw blurRad="50800" dist="38100" dir="5400000" algn="t" rotWithShape="0">
              <a:prstClr val="black">
                <a:alpha val="40000"/>
              </a:prstClr>
            </a:outerShdw>
          </a:effectLst>
        </p:spPr>
      </p:pic>
      <p:sp>
        <p:nvSpPr>
          <p:cNvPr id="61" name="テキスト ボックス 60">
            <a:extLst>
              <a:ext uri="{FF2B5EF4-FFF2-40B4-BE49-F238E27FC236}">
                <a16:creationId xmlns:a16="http://schemas.microsoft.com/office/drawing/2014/main" id="{369A8E93-3BC0-461A-B7A7-73F567896B9A}"/>
              </a:ext>
            </a:extLst>
          </p:cNvPr>
          <p:cNvSpPr txBox="1"/>
          <p:nvPr/>
        </p:nvSpPr>
        <p:spPr>
          <a:xfrm>
            <a:off x="574336" y="6362998"/>
            <a:ext cx="4572000"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045-472-5890</a:t>
            </a:r>
            <a:r>
              <a:rPr lang="ja-JP" altLang="en-US" sz="900" dirty="0">
                <a:latin typeface="メイリオ" panose="020B0604030504040204" pitchFamily="50" charset="-128"/>
                <a:ea typeface="メイリオ" panose="020B0604030504040204" pitchFamily="50" charset="-128"/>
              </a:rPr>
              <a:t>　　予約：要（</a:t>
            </a:r>
            <a:r>
              <a:rPr lang="en-US" altLang="ja-JP" sz="900" dirty="0">
                <a:latin typeface="メイリオ" panose="020B0604030504040204" pitchFamily="50" charset="-128"/>
                <a:ea typeface="メイリオ" panose="020B0604030504040204" pitchFamily="50" charset="-128"/>
              </a:rPr>
              <a:t>HP</a:t>
            </a:r>
            <a:r>
              <a:rPr lang="ja-JP" altLang="en-US" sz="900" dirty="0">
                <a:latin typeface="メイリオ" panose="020B0604030504040204" pitchFamily="50" charset="-128"/>
                <a:ea typeface="メイリオ" panose="020B0604030504040204" pitchFamily="50" charset="-128"/>
              </a:rPr>
              <a:t>から　</a:t>
            </a:r>
            <a:r>
              <a:rPr lang="en-US" altLang="ja-JP" sz="900" dirty="0">
                <a:latin typeface="メイリオ" panose="020B0604030504040204" pitchFamily="50" charset="-128"/>
                <a:ea typeface="メイリオ" panose="020B0604030504040204" pitchFamily="50" charset="-128"/>
              </a:rPr>
              <a:t>kiyoken.com/factory</a:t>
            </a:r>
            <a:r>
              <a:rPr lang="ja-JP" altLang="en-US" sz="900" dirty="0">
                <a:latin typeface="メイリオ" panose="020B0604030504040204" pitchFamily="50" charset="-128"/>
                <a:ea typeface="メイリオ" panose="020B0604030504040204" pitchFamily="50" charset="-128"/>
              </a:rPr>
              <a:t>）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rPr>
              <a:t>台</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要予約</a:t>
            </a:r>
            <a:r>
              <a:rPr lang="en-US" altLang="ja-JP" sz="900" dirty="0">
                <a:latin typeface="メイリオ" panose="020B0604030504040204" pitchFamily="50" charset="-128"/>
                <a:ea typeface="メイリオ" panose="020B0604030504040204" pitchFamily="50" charset="-128"/>
              </a:rPr>
              <a:t>)</a:t>
            </a: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横浜市都筑区川向町</a:t>
            </a:r>
            <a:r>
              <a:rPr lang="en-US" altLang="zh-CN" sz="900" dirty="0">
                <a:latin typeface="メイリオ" panose="020B0604030504040204" pitchFamily="50" charset="-128"/>
                <a:ea typeface="メイリオ" panose="020B0604030504040204" pitchFamily="50" charset="-128"/>
              </a:rPr>
              <a:t>675-1</a:t>
            </a:r>
            <a:endParaRPr lang="en-US" altLang="ja-JP" sz="900" dirty="0">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59762B5C-3979-4B80-851E-4C9D1B8B6EC0}"/>
              </a:ext>
            </a:extLst>
          </p:cNvPr>
          <p:cNvGrpSpPr/>
          <p:nvPr/>
        </p:nvGrpSpPr>
        <p:grpSpPr>
          <a:xfrm>
            <a:off x="653690" y="5837397"/>
            <a:ext cx="4362499" cy="470119"/>
            <a:chOff x="5700328" y="6829934"/>
            <a:chExt cx="4362499" cy="470119"/>
          </a:xfrm>
        </p:grpSpPr>
        <p:sp>
          <p:nvSpPr>
            <p:cNvPr id="33" name="正方形/長方形 32">
              <a:extLst>
                <a:ext uri="{FF2B5EF4-FFF2-40B4-BE49-F238E27FC236}">
                  <a16:creationId xmlns:a16="http://schemas.microsoft.com/office/drawing/2014/main" id="{FB572FE2-7CB0-42B9-B446-60442BC79F59}"/>
                </a:ext>
              </a:extLst>
            </p:cNvPr>
            <p:cNvSpPr/>
            <p:nvPr/>
          </p:nvSpPr>
          <p:spPr>
            <a:xfrm>
              <a:off x="5700328" y="6850167"/>
              <a:ext cx="2014499"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34" name="矢印: 五方向 33">
              <a:extLst>
                <a:ext uri="{FF2B5EF4-FFF2-40B4-BE49-F238E27FC236}">
                  <a16:creationId xmlns:a16="http://schemas.microsoft.com/office/drawing/2014/main" id="{6CE8AFF8-45AC-43CF-A176-C654C630CB72}"/>
                </a:ext>
              </a:extLst>
            </p:cNvPr>
            <p:cNvSpPr/>
            <p:nvPr/>
          </p:nvSpPr>
          <p:spPr>
            <a:xfrm>
              <a:off x="5701968" y="6848121"/>
              <a:ext cx="725658"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目安時間</a:t>
              </a:r>
            </a:p>
          </p:txBody>
        </p:sp>
        <p:sp>
          <p:nvSpPr>
            <p:cNvPr id="36" name="テキスト ボックス 35">
              <a:extLst>
                <a:ext uri="{FF2B5EF4-FFF2-40B4-BE49-F238E27FC236}">
                  <a16:creationId xmlns:a16="http://schemas.microsoft.com/office/drawing/2014/main" id="{B672686B-67E9-40C4-B7CF-247F871C6D3E}"/>
                </a:ext>
              </a:extLst>
            </p:cNvPr>
            <p:cNvSpPr txBox="1"/>
            <p:nvPr/>
          </p:nvSpPr>
          <p:spPr>
            <a:xfrm>
              <a:off x="6582273" y="6834124"/>
              <a:ext cx="892201" cy="261610"/>
            </a:xfrm>
            <a:prstGeom prst="rect">
              <a:avLst/>
            </a:prstGeom>
            <a:noFill/>
            <a:ln>
              <a:noFill/>
            </a:ln>
          </p:spPr>
          <p:txBody>
            <a:bodyPr wrap="square">
              <a:spAutoFit/>
            </a:bodyPr>
            <a:lstStyle/>
            <a:p>
              <a:pPr algn="ctr"/>
              <a:r>
                <a:rPr kumimoji="1" lang="en-US" altLang="ja-JP" sz="1050" dirty="0">
                  <a:solidFill>
                    <a:srgbClr val="FF6D09"/>
                  </a:solidFill>
                  <a:latin typeface="メイリオ" panose="020B0604030504040204" pitchFamily="50" charset="-128"/>
                  <a:ea typeface="メイリオ" panose="020B0604030504040204" pitchFamily="50" charset="-128"/>
                </a:rPr>
                <a:t>1</a:t>
              </a:r>
              <a:r>
                <a:rPr kumimoji="1" lang="ja-JP" altLang="en-US" sz="1050" dirty="0">
                  <a:solidFill>
                    <a:srgbClr val="FF6D09"/>
                  </a:solidFill>
                  <a:latin typeface="メイリオ" panose="020B0604030504040204" pitchFamily="50" charset="-128"/>
                  <a:ea typeface="メイリオ" panose="020B0604030504040204" pitchFamily="50" charset="-128"/>
                </a:rPr>
                <a:t>時間</a:t>
              </a:r>
            </a:p>
          </p:txBody>
        </p:sp>
        <p:sp>
          <p:nvSpPr>
            <p:cNvPr id="37" name="正方形/長方形 36">
              <a:extLst>
                <a:ext uri="{FF2B5EF4-FFF2-40B4-BE49-F238E27FC236}">
                  <a16:creationId xmlns:a16="http://schemas.microsoft.com/office/drawing/2014/main" id="{5DE31F51-DC73-4E8D-BCE4-599DBA367874}"/>
                </a:ext>
              </a:extLst>
            </p:cNvPr>
            <p:cNvSpPr/>
            <p:nvPr/>
          </p:nvSpPr>
          <p:spPr>
            <a:xfrm>
              <a:off x="7928704" y="6850294"/>
              <a:ext cx="1986615"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38" name="矢印: 五方向 37">
              <a:extLst>
                <a:ext uri="{FF2B5EF4-FFF2-40B4-BE49-F238E27FC236}">
                  <a16:creationId xmlns:a16="http://schemas.microsoft.com/office/drawing/2014/main" id="{AB2E204B-6F1D-4ECA-9067-475BDE182C78}"/>
                </a:ext>
              </a:extLst>
            </p:cNvPr>
            <p:cNvSpPr/>
            <p:nvPr/>
          </p:nvSpPr>
          <p:spPr>
            <a:xfrm>
              <a:off x="7930344" y="6848248"/>
              <a:ext cx="1095976"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FF6D09"/>
                  </a:solidFill>
                  <a:latin typeface="メイリオ" panose="020B0604030504040204" pitchFamily="50" charset="-128"/>
                  <a:ea typeface="メイリオ" panose="020B0604030504040204" pitchFamily="50" charset="-128"/>
                </a:rPr>
                <a:t>受け入れ可能人数</a:t>
              </a:r>
            </a:p>
          </p:txBody>
        </p:sp>
        <p:sp>
          <p:nvSpPr>
            <p:cNvPr id="39" name="テキスト ボックス 38">
              <a:extLst>
                <a:ext uri="{FF2B5EF4-FFF2-40B4-BE49-F238E27FC236}">
                  <a16:creationId xmlns:a16="http://schemas.microsoft.com/office/drawing/2014/main" id="{3EB52D3E-82FB-48F5-BD77-1A1904DCDCAC}"/>
                </a:ext>
              </a:extLst>
            </p:cNvPr>
            <p:cNvSpPr txBox="1"/>
            <p:nvPr/>
          </p:nvSpPr>
          <p:spPr>
            <a:xfrm>
              <a:off x="8966850" y="6829934"/>
              <a:ext cx="1095977" cy="261610"/>
            </a:xfrm>
            <a:prstGeom prst="rect">
              <a:avLst/>
            </a:prstGeom>
            <a:noFill/>
            <a:ln>
              <a:noFill/>
            </a:ln>
          </p:spPr>
          <p:txBody>
            <a:bodyPr wrap="square">
              <a:spAutoFit/>
            </a:bodyPr>
            <a:lstStyle/>
            <a:p>
              <a:pPr algn="ctr"/>
              <a:r>
                <a:rPr kumimoji="1" lang="ja-JP" altLang="en-US" sz="1100" dirty="0">
                  <a:solidFill>
                    <a:srgbClr val="FF6D09"/>
                  </a:solidFill>
                  <a:latin typeface="メイリオ" panose="020B0604030504040204" pitchFamily="50" charset="-128"/>
                  <a:ea typeface="メイリオ" panose="020B0604030504040204" pitchFamily="50" charset="-128"/>
                </a:rPr>
                <a:t>～</a:t>
              </a:r>
              <a:r>
                <a:rPr kumimoji="1" lang="en-US" altLang="ja-JP" sz="1050" dirty="0">
                  <a:solidFill>
                    <a:srgbClr val="FF6D09"/>
                  </a:solidFill>
                  <a:latin typeface="メイリオ" panose="020B0604030504040204" pitchFamily="50" charset="-128"/>
                  <a:ea typeface="メイリオ" panose="020B0604030504040204" pitchFamily="50" charset="-128"/>
                </a:rPr>
                <a:t>60</a:t>
              </a:r>
              <a:r>
                <a:rPr kumimoji="1" lang="ja-JP" altLang="en-US" sz="1050" dirty="0">
                  <a:solidFill>
                    <a:srgbClr val="FF6D09"/>
                  </a:solidFill>
                  <a:latin typeface="メイリオ" panose="020B0604030504040204" pitchFamily="50" charset="-128"/>
                  <a:ea typeface="メイリオ" panose="020B0604030504040204" pitchFamily="50" charset="-128"/>
                </a:rPr>
                <a:t>人</a:t>
              </a:r>
              <a:endParaRPr kumimoji="1" lang="ja-JP" altLang="en-US" sz="1100" dirty="0">
                <a:solidFill>
                  <a:srgbClr val="FF6D09"/>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ECE1F835-2E6C-48E3-BA7E-6963D41B000D}"/>
                </a:ext>
              </a:extLst>
            </p:cNvPr>
            <p:cNvSpPr/>
            <p:nvPr/>
          </p:nvSpPr>
          <p:spPr>
            <a:xfrm>
              <a:off x="5700444" y="7051522"/>
              <a:ext cx="2014499" cy="197117"/>
            </a:xfrm>
            <a:prstGeom prst="rect">
              <a:avLst/>
            </a:prstGeom>
            <a:solidFill>
              <a:schemeClr val="bg1">
                <a:alpha val="50000"/>
              </a:schemeClr>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6D09"/>
                </a:solidFill>
                <a:latin typeface="メイリオ" panose="020B0604030504040204" pitchFamily="50" charset="-128"/>
                <a:ea typeface="メイリオ" panose="020B0604030504040204" pitchFamily="50" charset="-128"/>
              </a:endParaRPr>
            </a:p>
          </p:txBody>
        </p:sp>
        <p:sp>
          <p:nvSpPr>
            <p:cNvPr id="41" name="矢印: 五方向 40">
              <a:extLst>
                <a:ext uri="{FF2B5EF4-FFF2-40B4-BE49-F238E27FC236}">
                  <a16:creationId xmlns:a16="http://schemas.microsoft.com/office/drawing/2014/main" id="{9891F979-6688-4F6A-A4E1-BA492CE295E6}"/>
                </a:ext>
              </a:extLst>
            </p:cNvPr>
            <p:cNvSpPr/>
            <p:nvPr/>
          </p:nvSpPr>
          <p:spPr>
            <a:xfrm>
              <a:off x="5705259" y="7049476"/>
              <a:ext cx="725658" cy="197117"/>
            </a:xfrm>
            <a:prstGeom prst="homePlate">
              <a:avLst/>
            </a:prstGeom>
            <a:solidFill>
              <a:schemeClr val="bg1"/>
            </a:solidFill>
            <a:ln>
              <a:solidFill>
                <a:srgbClr val="FF6D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FF6D09"/>
                  </a:solidFill>
                  <a:latin typeface="メイリオ" panose="020B0604030504040204" pitchFamily="50" charset="-128"/>
                  <a:ea typeface="メイリオ" panose="020B0604030504040204" pitchFamily="50" charset="-128"/>
                </a:rPr>
                <a:t>料金</a:t>
              </a:r>
            </a:p>
          </p:txBody>
        </p:sp>
        <p:sp>
          <p:nvSpPr>
            <p:cNvPr id="42" name="テキスト ボックス 41">
              <a:extLst>
                <a:ext uri="{FF2B5EF4-FFF2-40B4-BE49-F238E27FC236}">
                  <a16:creationId xmlns:a16="http://schemas.microsoft.com/office/drawing/2014/main" id="{5C868ED7-45AD-4E9B-9718-D43C622AB022}"/>
                </a:ext>
              </a:extLst>
            </p:cNvPr>
            <p:cNvSpPr txBox="1"/>
            <p:nvPr/>
          </p:nvSpPr>
          <p:spPr>
            <a:xfrm>
              <a:off x="6391264" y="7038443"/>
              <a:ext cx="1227964" cy="261610"/>
            </a:xfrm>
            <a:prstGeom prst="rect">
              <a:avLst/>
            </a:prstGeom>
            <a:noFill/>
            <a:ln>
              <a:noFill/>
            </a:ln>
          </p:spPr>
          <p:txBody>
            <a:bodyPr wrap="square">
              <a:spAutoFit/>
            </a:bodyPr>
            <a:lstStyle/>
            <a:p>
              <a:pPr algn="ctr"/>
              <a:r>
                <a:rPr kumimoji="1" lang="ja-JP" altLang="en-US" sz="1050" dirty="0">
                  <a:solidFill>
                    <a:srgbClr val="FF6D09"/>
                  </a:solidFill>
                  <a:latin typeface="メイリオ" panose="020B0604030504040204" pitchFamily="50" charset="-128"/>
                  <a:ea typeface="メイリオ" panose="020B0604030504040204" pitchFamily="50" charset="-128"/>
                </a:rPr>
                <a:t>無料</a:t>
              </a:r>
            </a:p>
          </p:txBody>
        </p:sp>
      </p:grpSp>
      <p:grpSp>
        <p:nvGrpSpPr>
          <p:cNvPr id="43" name="グループ化 42">
            <a:extLst>
              <a:ext uri="{FF2B5EF4-FFF2-40B4-BE49-F238E27FC236}">
                <a16:creationId xmlns:a16="http://schemas.microsoft.com/office/drawing/2014/main" id="{8B683C0C-9BC0-4EB5-A56C-C502B9955DDE}"/>
              </a:ext>
            </a:extLst>
          </p:cNvPr>
          <p:cNvGrpSpPr/>
          <p:nvPr/>
        </p:nvGrpSpPr>
        <p:grpSpPr>
          <a:xfrm>
            <a:off x="3985918" y="134928"/>
            <a:ext cx="1916608" cy="722840"/>
            <a:chOff x="2909658" y="478397"/>
            <a:chExt cx="2602314" cy="981451"/>
          </a:xfrm>
        </p:grpSpPr>
        <p:sp>
          <p:nvSpPr>
            <p:cNvPr id="44" name="楕円 43">
              <a:extLst>
                <a:ext uri="{FF2B5EF4-FFF2-40B4-BE49-F238E27FC236}">
                  <a16:creationId xmlns:a16="http://schemas.microsoft.com/office/drawing/2014/main" id="{4B989E5B-FC8F-4E99-A90D-B16B48C9FE7E}"/>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5" name="楕円 44">
              <a:extLst>
                <a:ext uri="{FF2B5EF4-FFF2-40B4-BE49-F238E27FC236}">
                  <a16:creationId xmlns:a16="http://schemas.microsoft.com/office/drawing/2014/main" id="{64DF2D0F-9DEF-4B5B-A288-8966858E76BB}"/>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46" name="グループ化 45">
              <a:extLst>
                <a:ext uri="{FF2B5EF4-FFF2-40B4-BE49-F238E27FC236}">
                  <a16:creationId xmlns:a16="http://schemas.microsoft.com/office/drawing/2014/main" id="{565406B5-50FC-4D61-8583-CC1A335BD3F7}"/>
                </a:ext>
              </a:extLst>
            </p:cNvPr>
            <p:cNvGrpSpPr/>
            <p:nvPr/>
          </p:nvGrpSpPr>
          <p:grpSpPr>
            <a:xfrm>
              <a:off x="2981173" y="478397"/>
              <a:ext cx="2530799" cy="914400"/>
              <a:chOff x="441001" y="231405"/>
              <a:chExt cx="2530799" cy="914400"/>
            </a:xfrm>
          </p:grpSpPr>
          <p:sp>
            <p:nvSpPr>
              <p:cNvPr id="63" name="楕円 62">
                <a:extLst>
                  <a:ext uri="{FF2B5EF4-FFF2-40B4-BE49-F238E27FC236}">
                    <a16:creationId xmlns:a16="http://schemas.microsoft.com/office/drawing/2014/main" id="{ECA42231-FAC0-4DEF-B191-018A95B7D0D7}"/>
                  </a:ext>
                </a:extLst>
              </p:cNvPr>
              <p:cNvSpPr/>
              <p:nvPr/>
            </p:nvSpPr>
            <p:spPr>
              <a:xfrm>
                <a:off x="441001" y="231405"/>
                <a:ext cx="914400" cy="914400"/>
              </a:xfrm>
              <a:prstGeom prst="ellipse">
                <a:avLst/>
              </a:prstGeom>
              <a:solidFill>
                <a:srgbClr val="FF812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楕円 63">
                <a:extLst>
                  <a:ext uri="{FF2B5EF4-FFF2-40B4-BE49-F238E27FC236}">
                    <a16:creationId xmlns:a16="http://schemas.microsoft.com/office/drawing/2014/main" id="{9434C7C7-E763-4A2A-821A-7202DD18A49A}"/>
                  </a:ext>
                </a:extLst>
              </p:cNvPr>
              <p:cNvSpPr/>
              <p:nvPr/>
            </p:nvSpPr>
            <p:spPr>
              <a:xfrm>
                <a:off x="2378601" y="276529"/>
                <a:ext cx="593199" cy="594056"/>
              </a:xfrm>
              <a:prstGeom prst="ellipse">
                <a:avLst/>
              </a:prstGeom>
              <a:solidFill>
                <a:srgbClr val="FF81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5" name="楕円 64">
                <a:extLst>
                  <a:ext uri="{FF2B5EF4-FFF2-40B4-BE49-F238E27FC236}">
                    <a16:creationId xmlns:a16="http://schemas.microsoft.com/office/drawing/2014/main" id="{A68D501A-17B3-43AF-8ABC-E80779A4E52B}"/>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7" name="楕円 46">
              <a:extLst>
                <a:ext uri="{FF2B5EF4-FFF2-40B4-BE49-F238E27FC236}">
                  <a16:creationId xmlns:a16="http://schemas.microsoft.com/office/drawing/2014/main" id="{E5CF4FE5-C2E9-4FFA-A36D-013F02FA6999}"/>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楕円 61">
              <a:extLst>
                <a:ext uri="{FF2B5EF4-FFF2-40B4-BE49-F238E27FC236}">
                  <a16:creationId xmlns:a16="http://schemas.microsoft.com/office/drawing/2014/main" id="{B6A5563F-510A-46CF-9AE0-41F8FB394DEF}"/>
                </a:ext>
              </a:extLst>
            </p:cNvPr>
            <p:cNvSpPr/>
            <p:nvPr/>
          </p:nvSpPr>
          <p:spPr>
            <a:xfrm>
              <a:off x="3778075" y="974389"/>
              <a:ext cx="480331" cy="474591"/>
            </a:xfrm>
            <a:prstGeom prst="ellipse">
              <a:avLst/>
            </a:prstGeom>
            <a:solidFill>
              <a:srgbClr val="FF6D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66" name="テキスト ボックス 65">
            <a:extLst>
              <a:ext uri="{FF2B5EF4-FFF2-40B4-BE49-F238E27FC236}">
                <a16:creationId xmlns:a16="http://schemas.microsoft.com/office/drawing/2014/main" id="{7F2AA117-5B9E-4B02-AFC8-A743447FE9CE}"/>
              </a:ext>
            </a:extLst>
          </p:cNvPr>
          <p:cNvSpPr txBox="1"/>
          <p:nvPr/>
        </p:nvSpPr>
        <p:spPr>
          <a:xfrm>
            <a:off x="2597122" y="362588"/>
            <a:ext cx="3191995" cy="261610"/>
          </a:xfrm>
          <a:prstGeom prst="rect">
            <a:avLst/>
          </a:prstGeom>
          <a:noFill/>
        </p:spPr>
        <p:txBody>
          <a:bodyPr wrap="square">
            <a:spAutoFit/>
          </a:bodyPr>
          <a:lstStyle/>
          <a:p>
            <a:pPr algn="r"/>
            <a:r>
              <a:rPr lang="ja-JP" altLang="en-US" sz="1100" dirty="0">
                <a:ln w="3175">
                  <a:solidFill>
                    <a:srgbClr val="FF812F"/>
                  </a:solidFill>
                </a:ln>
                <a:solidFill>
                  <a:srgbClr val="FF6D09"/>
                </a:solidFill>
                <a:effectLst>
                  <a:outerShdw blurRad="63500" sx="102000" sy="102000" algn="ctr" rotWithShape="0">
                    <a:schemeClr val="accent1">
                      <a:alpha val="40000"/>
                    </a:schemeClr>
                  </a:outerShdw>
                </a:effectLst>
                <a:latin typeface="メイリオ" panose="020B0604030504040204" pitchFamily="50" charset="-128"/>
                <a:ea typeface="メイリオ" panose="020B0604030504040204" pitchFamily="50" charset="-128"/>
              </a:rPr>
              <a:t>子どもから大人までみんな大好き</a:t>
            </a:r>
          </a:p>
        </p:txBody>
      </p:sp>
      <p:sp>
        <p:nvSpPr>
          <p:cNvPr id="71" name="テキスト ボックス 70">
            <a:extLst>
              <a:ext uri="{FF2B5EF4-FFF2-40B4-BE49-F238E27FC236}">
                <a16:creationId xmlns:a16="http://schemas.microsoft.com/office/drawing/2014/main" id="{3149F119-2D62-4356-93BA-686AFAC3135C}"/>
              </a:ext>
            </a:extLst>
          </p:cNvPr>
          <p:cNvSpPr txBox="1"/>
          <p:nvPr/>
        </p:nvSpPr>
        <p:spPr>
          <a:xfrm>
            <a:off x="544065" y="3952118"/>
            <a:ext cx="4533589" cy="1692771"/>
          </a:xfrm>
          <a:prstGeom prst="rect">
            <a:avLst/>
          </a:prstGeom>
          <a:noFill/>
        </p:spPr>
        <p:txBody>
          <a:bodyPr wrap="square">
            <a:spAutoFit/>
          </a:bodyPr>
          <a:lstStyle/>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シウマイがどんどんつくられていく様子は圧巻！</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シウマイや、お弁当の製造工程、駅弁の歴史などが楽しく学べる工場見学。</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見学の後はできたてのシウマイや、シウマイ弁当のおかず、中華菓子をご試食いただきます。記念撮影スポットでは、シウマイ娘の制服を着て撮影もでき、お子様から大人の方までお楽しみいただけます。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grpSp>
        <p:nvGrpSpPr>
          <p:cNvPr id="58" name="グループ化 57">
            <a:extLst>
              <a:ext uri="{FF2B5EF4-FFF2-40B4-BE49-F238E27FC236}">
                <a16:creationId xmlns:a16="http://schemas.microsoft.com/office/drawing/2014/main" id="{47043685-F73D-4280-9B78-338ED08BEB89}"/>
              </a:ext>
            </a:extLst>
          </p:cNvPr>
          <p:cNvGrpSpPr/>
          <p:nvPr/>
        </p:nvGrpSpPr>
        <p:grpSpPr>
          <a:xfrm>
            <a:off x="524255" y="639801"/>
            <a:ext cx="5439600" cy="545276"/>
            <a:chOff x="860101" y="303195"/>
            <a:chExt cx="5136484" cy="889448"/>
          </a:xfrm>
          <a:solidFill>
            <a:srgbClr val="F96767"/>
          </a:solidFill>
          <a:effectLst>
            <a:outerShdw blurRad="50800" dist="38100" dir="5400000" algn="t" rotWithShape="0">
              <a:prstClr val="black">
                <a:alpha val="40000"/>
              </a:prstClr>
            </a:outerShdw>
          </a:effectLst>
        </p:grpSpPr>
        <p:sp>
          <p:nvSpPr>
            <p:cNvPr id="59" name="四角形: 角を丸くする 58">
              <a:extLst>
                <a:ext uri="{FF2B5EF4-FFF2-40B4-BE49-F238E27FC236}">
                  <a16:creationId xmlns:a16="http://schemas.microsoft.com/office/drawing/2014/main" id="{E0D1DC21-C812-4FAC-86C7-D35CB622F1FD}"/>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60" name="テキスト ボックス 59">
              <a:extLst>
                <a:ext uri="{FF2B5EF4-FFF2-40B4-BE49-F238E27FC236}">
                  <a16:creationId xmlns:a16="http://schemas.microsoft.com/office/drawing/2014/main" id="{036A8E28-8862-4F3E-A386-3FA7FA81C5B3}"/>
                </a:ext>
              </a:extLst>
            </p:cNvPr>
            <p:cNvSpPr txBox="1"/>
            <p:nvPr/>
          </p:nvSpPr>
          <p:spPr>
            <a:xfrm>
              <a:off x="1778958" y="439580"/>
              <a:ext cx="3679766" cy="753063"/>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崎陽軒 横浜工場</a:t>
              </a:r>
              <a:endParaRPr kumimoji="1" lang="ja-JP" altLang="en-US" sz="1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75" name="正方形/長方形 74">
            <a:extLst>
              <a:ext uri="{FF2B5EF4-FFF2-40B4-BE49-F238E27FC236}">
                <a16:creationId xmlns:a16="http://schemas.microsoft.com/office/drawing/2014/main" id="{F03C176F-1620-4F7C-90C0-72C2038AB5F4}"/>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6" name="正方形/長方形 75">
            <a:extLst>
              <a:ext uri="{FF2B5EF4-FFF2-40B4-BE49-F238E27FC236}">
                <a16:creationId xmlns:a16="http://schemas.microsoft.com/office/drawing/2014/main" id="{625D2526-27B2-4572-B922-7E9738230D35}"/>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7" name="正方形/長方形 76">
            <a:extLst>
              <a:ext uri="{FF2B5EF4-FFF2-40B4-BE49-F238E27FC236}">
                <a16:creationId xmlns:a16="http://schemas.microsoft.com/office/drawing/2014/main" id="{B4540014-D625-4CE3-A40D-A5C439C5E86E}"/>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正方形/長方形 77">
            <a:extLst>
              <a:ext uri="{FF2B5EF4-FFF2-40B4-BE49-F238E27FC236}">
                <a16:creationId xmlns:a16="http://schemas.microsoft.com/office/drawing/2014/main" id="{17B17A28-CC7E-4F93-884E-0FBA080E8518}"/>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9" name="正方形/長方形 78">
            <a:extLst>
              <a:ext uri="{FF2B5EF4-FFF2-40B4-BE49-F238E27FC236}">
                <a16:creationId xmlns:a16="http://schemas.microsoft.com/office/drawing/2014/main" id="{E33320EE-4DE6-4A78-ADE3-A9D87165A07A}"/>
              </a:ext>
            </a:extLst>
          </p:cNvPr>
          <p:cNvSpPr/>
          <p:nvPr/>
        </p:nvSpPr>
        <p:spPr>
          <a:xfrm>
            <a:off x="102151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D9334CAF-F3F8-4795-A49E-30793B13C56B}"/>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F8A6A142-30C8-436C-90F5-2713E36A8EE8}"/>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82" name="テキスト ボックス 81">
            <a:extLst>
              <a:ext uri="{FF2B5EF4-FFF2-40B4-BE49-F238E27FC236}">
                <a16:creationId xmlns:a16="http://schemas.microsoft.com/office/drawing/2014/main" id="{A6FE6AB8-CC56-4FB3-929D-9BA2485CA6D6}"/>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83" name="テキスト ボックス 82">
            <a:extLst>
              <a:ext uri="{FF2B5EF4-FFF2-40B4-BE49-F238E27FC236}">
                <a16:creationId xmlns:a16="http://schemas.microsoft.com/office/drawing/2014/main" id="{CFCB1DE4-856E-4655-AE58-7B2BF0E6C877}"/>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84" name="テキスト ボックス 83">
            <a:extLst>
              <a:ext uri="{FF2B5EF4-FFF2-40B4-BE49-F238E27FC236}">
                <a16:creationId xmlns:a16="http://schemas.microsoft.com/office/drawing/2014/main" id="{66F62FCA-15B0-40DC-8E55-81965E202B7D}"/>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85" name="テキスト ボックス 84">
            <a:extLst>
              <a:ext uri="{FF2B5EF4-FFF2-40B4-BE49-F238E27FC236}">
                <a16:creationId xmlns:a16="http://schemas.microsoft.com/office/drawing/2014/main" id="{88973728-229A-444A-9750-C5DF9CE65990}"/>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86" name="正方形/長方形 85">
            <a:extLst>
              <a:ext uri="{FF2B5EF4-FFF2-40B4-BE49-F238E27FC236}">
                <a16:creationId xmlns:a16="http://schemas.microsoft.com/office/drawing/2014/main" id="{24B9E6BA-BC9E-40E6-AFB1-D98B0EA4301F}"/>
              </a:ext>
            </a:extLst>
          </p:cNvPr>
          <p:cNvSpPr/>
          <p:nvPr/>
        </p:nvSpPr>
        <p:spPr>
          <a:xfrm>
            <a:off x="10210244" y="2078107"/>
            <a:ext cx="448231" cy="1044000"/>
          </a:xfrm>
          <a:prstGeom prst="rect">
            <a:avLst/>
          </a:prstGeom>
          <a:solidFill>
            <a:srgbClr val="F96767"/>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0350C8A3-0B68-484B-BEAB-D67909D79C90}"/>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88" name="テキスト ボックス 87">
            <a:extLst>
              <a:ext uri="{FF2B5EF4-FFF2-40B4-BE49-F238E27FC236}">
                <a16:creationId xmlns:a16="http://schemas.microsoft.com/office/drawing/2014/main" id="{0CE8C429-D17D-4EAD-B915-0F58C92CCFE5}"/>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産業観光</a:t>
            </a:r>
          </a:p>
        </p:txBody>
      </p:sp>
      <p:pic>
        <p:nvPicPr>
          <p:cNvPr id="4" name="図 3" descr="誕生日のケーキ&#10;&#10;自動的に生成された説明">
            <a:extLst>
              <a:ext uri="{FF2B5EF4-FFF2-40B4-BE49-F238E27FC236}">
                <a16:creationId xmlns:a16="http://schemas.microsoft.com/office/drawing/2014/main" id="{7F409025-84EB-49B9-BBFA-EFEAC6D0D3CD}"/>
              </a:ext>
            </a:extLst>
          </p:cNvPr>
          <p:cNvPicPr>
            <a:picLocks noChangeAspect="1"/>
          </p:cNvPicPr>
          <p:nvPr/>
        </p:nvPicPr>
        <p:blipFill>
          <a:blip r:embed="rId6" cstate="email">
            <a:alphaModFix amt="95000"/>
            <a:extLst>
              <a:ext uri="{28A0092B-C50C-407E-A947-70E740481C1C}">
                <a14:useLocalDpi xmlns:a14="http://schemas.microsoft.com/office/drawing/2010/main"/>
              </a:ext>
            </a:extLst>
          </a:blip>
          <a:stretch>
            <a:fillRect/>
          </a:stretch>
        </p:blipFill>
        <p:spPr>
          <a:xfrm rot="20869449">
            <a:off x="8791441" y="119345"/>
            <a:ext cx="1143719" cy="1198543"/>
          </a:xfrm>
          <a:prstGeom prst="rect">
            <a:avLst/>
          </a:prstGeom>
          <a:effectLst>
            <a:outerShdw blurRad="50800" dist="38100" dir="5400000" algn="t" rotWithShape="0">
              <a:schemeClr val="accent1">
                <a:alpha val="40000"/>
              </a:schemeClr>
            </a:outerShdw>
          </a:effectLst>
        </p:spPr>
      </p:pic>
      <p:sp>
        <p:nvSpPr>
          <p:cNvPr id="73" name="正方形/長方形 72">
            <a:extLst>
              <a:ext uri="{FF2B5EF4-FFF2-40B4-BE49-F238E27FC236}">
                <a16:creationId xmlns:a16="http://schemas.microsoft.com/office/drawing/2014/main" id="{15CED011-9903-4D23-9043-6C5D50230E6B}"/>
              </a:ext>
            </a:extLst>
          </p:cNvPr>
          <p:cNvSpPr/>
          <p:nvPr/>
        </p:nvSpPr>
        <p:spPr>
          <a:xfrm>
            <a:off x="5008533" y="1236260"/>
            <a:ext cx="5100495" cy="1949589"/>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9" name="図 8" descr="人, 屋内, 天井, 立つ が含まれている画像&#10;&#10;自動的に生成された説明">
            <a:extLst>
              <a:ext uri="{FF2B5EF4-FFF2-40B4-BE49-F238E27FC236}">
                <a16:creationId xmlns:a16="http://schemas.microsoft.com/office/drawing/2014/main" id="{AC05383B-11E9-4D74-94EF-3544D6800C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82201" y="1477424"/>
            <a:ext cx="1863725" cy="1479161"/>
          </a:xfrm>
          <a:prstGeom prst="rect">
            <a:avLst/>
          </a:prstGeom>
          <a:effectLst>
            <a:outerShdw blurRad="50800" dist="38100" dir="5400000" algn="t" rotWithShape="0">
              <a:prstClr val="black">
                <a:alpha val="40000"/>
              </a:prstClr>
            </a:outerShdw>
          </a:effectLst>
        </p:spPr>
      </p:pic>
      <p:sp>
        <p:nvSpPr>
          <p:cNvPr id="72" name="テキスト ボックス 71">
            <a:extLst>
              <a:ext uri="{FF2B5EF4-FFF2-40B4-BE49-F238E27FC236}">
                <a16:creationId xmlns:a16="http://schemas.microsoft.com/office/drawing/2014/main" id="{ED32FCAF-E0C0-4318-AB96-D965EBA120DD}"/>
              </a:ext>
            </a:extLst>
          </p:cNvPr>
          <p:cNvSpPr txBox="1"/>
          <p:nvPr/>
        </p:nvSpPr>
        <p:spPr>
          <a:xfrm>
            <a:off x="5085235" y="2153060"/>
            <a:ext cx="3111136" cy="784830"/>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生産設備の見学・試食</a:t>
            </a:r>
            <a:endParaRPr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定　員：</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45</a:t>
            </a:r>
            <a:r>
              <a:rPr lang="ja-JP" altLang="en-US" sz="1200" dirty="0">
                <a:latin typeface="メイリオ" panose="020B0604030504040204" pitchFamily="50" charset="-128"/>
                <a:ea typeface="メイリオ" panose="020B0604030504040204" pitchFamily="50" charset="-128"/>
              </a:rPr>
              <a:t>名まで</a:t>
            </a:r>
            <a:endParaRPr lang="en-US" altLang="ja-JP" sz="12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ヶ月前の同日より</a:t>
            </a:r>
            <a:r>
              <a:rPr lang="en-US" altLang="ja-JP" sz="1000" dirty="0">
                <a:latin typeface="メイリオ" panose="020B0604030504040204" pitchFamily="50" charset="-128"/>
                <a:ea typeface="メイリオ" panose="020B0604030504040204" pitchFamily="50" charset="-128"/>
              </a:rPr>
              <a:t>HP</a:t>
            </a:r>
            <a:r>
              <a:rPr lang="ja-JP" altLang="en-US" sz="1000" dirty="0">
                <a:latin typeface="メイリオ" panose="020B0604030504040204" pitchFamily="50" charset="-128"/>
                <a:ea typeface="メイリオ" panose="020B0604030504040204" pitchFamily="50" charset="-128"/>
              </a:rPr>
              <a:t>にて先着順受付）</a:t>
            </a:r>
            <a:endParaRPr lang="en-US" altLang="ja-JP" sz="10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休館日：日・月・火・月末日・年末年始</a:t>
            </a:r>
            <a:endParaRPr lang="en-US" altLang="ja-JP" sz="1100" dirty="0">
              <a:latin typeface="メイリオ" panose="020B0604030504040204" pitchFamily="50" charset="-128"/>
              <a:ea typeface="メイリオ" panose="020B0604030504040204" pitchFamily="50" charset="-128"/>
            </a:endParaRPr>
          </a:p>
        </p:txBody>
      </p:sp>
      <p:sp>
        <p:nvSpPr>
          <p:cNvPr id="89" name="テキスト ボックス 88">
            <a:extLst>
              <a:ext uri="{FF2B5EF4-FFF2-40B4-BE49-F238E27FC236}">
                <a16:creationId xmlns:a16="http://schemas.microsoft.com/office/drawing/2014/main" id="{6A2BCF92-B9C4-473A-8140-D0DB99461AD5}"/>
              </a:ext>
            </a:extLst>
          </p:cNvPr>
          <p:cNvSpPr txBox="1"/>
          <p:nvPr/>
        </p:nvSpPr>
        <p:spPr>
          <a:xfrm>
            <a:off x="5058597" y="1488092"/>
            <a:ext cx="2059967" cy="369332"/>
          </a:xfrm>
          <a:prstGeom prst="rect">
            <a:avLst/>
          </a:prstGeom>
          <a:noFill/>
        </p:spPr>
        <p:txBody>
          <a:bodyPr wrap="square">
            <a:spAutoFit/>
          </a:bodyPr>
          <a:lstStyle/>
          <a:p>
            <a:r>
              <a:rPr lang="ja-JP" altLang="en-US" b="1" dirty="0">
                <a:solidFill>
                  <a:srgbClr val="F47F3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見学メニュー</a:t>
            </a:r>
            <a:endParaRPr lang="en-US" altLang="ja-JP" b="1" dirty="0">
              <a:solidFill>
                <a:srgbClr val="F47F3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022EA842-0EFA-4C3D-90C3-A09BBBAF09BA}"/>
              </a:ext>
            </a:extLst>
          </p:cNvPr>
          <p:cNvSpPr txBox="1"/>
          <p:nvPr/>
        </p:nvSpPr>
        <p:spPr>
          <a:xfrm>
            <a:off x="5083775" y="1812427"/>
            <a:ext cx="2618493" cy="276999"/>
          </a:xfrm>
          <a:prstGeom prst="rect">
            <a:avLst/>
          </a:prstGeom>
          <a:noFill/>
        </p:spPr>
        <p:txBody>
          <a:bodyPr wrap="square">
            <a:spAutoFit/>
          </a:bodyPr>
          <a:lstStyle/>
          <a:p>
            <a:r>
              <a:rPr lang="ja-JP" altLang="en-US" sz="1200" dirty="0">
                <a:solidFill>
                  <a:schemeClr val="accent2">
                    <a:lumMod val="75000"/>
                  </a:schemeClr>
                </a:solidFill>
                <a:latin typeface="メイリオ" panose="020B0604030504040204" pitchFamily="50" charset="-128"/>
                <a:ea typeface="メイリオ" panose="020B0604030504040204" pitchFamily="50" charset="-128"/>
              </a:rPr>
              <a:t>見学後シウマイの試食ができる！</a:t>
            </a:r>
            <a:endParaRPr lang="en-US" altLang="ja-JP" sz="1200" dirty="0">
              <a:solidFill>
                <a:schemeClr val="accent2">
                  <a:lumMod val="75000"/>
                </a:schemeClr>
              </a:solidFill>
              <a:latin typeface="メイリオ" panose="020B0604030504040204" pitchFamily="50" charset="-128"/>
              <a:ea typeface="メイリオ" panose="020B0604030504040204" pitchFamily="50" charset="-128"/>
            </a:endParaRPr>
          </a:p>
        </p:txBody>
      </p:sp>
      <p:grpSp>
        <p:nvGrpSpPr>
          <p:cNvPr id="99" name="グループ化 98">
            <a:extLst>
              <a:ext uri="{FF2B5EF4-FFF2-40B4-BE49-F238E27FC236}">
                <a16:creationId xmlns:a16="http://schemas.microsoft.com/office/drawing/2014/main" id="{087B3ECD-568C-4A77-9EBE-EA57D4A56DFD}"/>
              </a:ext>
            </a:extLst>
          </p:cNvPr>
          <p:cNvGrpSpPr/>
          <p:nvPr/>
        </p:nvGrpSpPr>
        <p:grpSpPr>
          <a:xfrm>
            <a:off x="488805" y="370725"/>
            <a:ext cx="892183" cy="792000"/>
            <a:chOff x="384021" y="809822"/>
            <a:chExt cx="892183" cy="792000"/>
          </a:xfrm>
        </p:grpSpPr>
        <p:sp>
          <p:nvSpPr>
            <p:cNvPr id="100" name="楕円 99">
              <a:extLst>
                <a:ext uri="{FF2B5EF4-FFF2-40B4-BE49-F238E27FC236}">
                  <a16:creationId xmlns:a16="http://schemas.microsoft.com/office/drawing/2014/main" id="{6019CD23-B48C-40F5-8021-FCCF5DA80924}"/>
                </a:ext>
              </a:extLst>
            </p:cNvPr>
            <p:cNvSpPr/>
            <p:nvPr/>
          </p:nvSpPr>
          <p:spPr>
            <a:xfrm>
              <a:off x="508382" y="876576"/>
              <a:ext cx="648000" cy="648000"/>
            </a:xfrm>
            <a:prstGeom prst="ellipse">
              <a:avLst/>
            </a:prstGeom>
            <a:solidFill>
              <a:srgbClr val="FF8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1" name="楕円 100">
              <a:extLst>
                <a:ext uri="{FF2B5EF4-FFF2-40B4-BE49-F238E27FC236}">
                  <a16:creationId xmlns:a16="http://schemas.microsoft.com/office/drawing/2014/main" id="{AB99552D-BAD0-411D-849F-AB9FDB7A45C2}"/>
                </a:ext>
              </a:extLst>
            </p:cNvPr>
            <p:cNvSpPr/>
            <p:nvPr/>
          </p:nvSpPr>
          <p:spPr>
            <a:xfrm>
              <a:off x="438250" y="809822"/>
              <a:ext cx="792000" cy="792000"/>
            </a:xfrm>
            <a:prstGeom prst="ellipse">
              <a:avLst/>
            </a:prstGeom>
            <a:solidFill>
              <a:schemeClr val="accent2">
                <a:alpha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2" name="テキスト ボックス 101">
              <a:extLst>
                <a:ext uri="{FF2B5EF4-FFF2-40B4-BE49-F238E27FC236}">
                  <a16:creationId xmlns:a16="http://schemas.microsoft.com/office/drawing/2014/main" id="{FDBB50E4-E823-423B-A0A4-8ECF89AD3CFE}"/>
                </a:ext>
              </a:extLst>
            </p:cNvPr>
            <p:cNvSpPr txBox="1"/>
            <p:nvPr/>
          </p:nvSpPr>
          <p:spPr>
            <a:xfrm>
              <a:off x="384021" y="1090686"/>
              <a:ext cx="892183" cy="261610"/>
            </a:xfrm>
            <a:prstGeom prst="rect">
              <a:avLst/>
            </a:prstGeom>
            <a:noFill/>
          </p:spPr>
          <p:txBody>
            <a:bodyPr wrap="squar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横浜北部</a:t>
              </a:r>
            </a:p>
          </p:txBody>
        </p:sp>
      </p:grpSp>
      <p:pic>
        <p:nvPicPr>
          <p:cNvPr id="13" name="図 12" descr="人, 屋内, 男, 民衆 が含まれている画像&#10;&#10;自動的に生成された説明">
            <a:extLst>
              <a:ext uri="{FF2B5EF4-FFF2-40B4-BE49-F238E27FC236}">
                <a16:creationId xmlns:a16="http://schemas.microsoft.com/office/drawing/2014/main" id="{C3A3DA6D-FA69-4D63-94C9-9A6545EB763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210678" y="3259608"/>
            <a:ext cx="2537822" cy="1534619"/>
          </a:xfrm>
          <a:prstGeom prst="rect">
            <a:avLst/>
          </a:prstGeom>
        </p:spPr>
      </p:pic>
      <p:pic>
        <p:nvPicPr>
          <p:cNvPr id="16" name="図 15" descr="屋内, 機器, 金属, テーブル が含まれている画像&#10;&#10;自動的に生成された説明">
            <a:extLst>
              <a:ext uri="{FF2B5EF4-FFF2-40B4-BE49-F238E27FC236}">
                <a16:creationId xmlns:a16="http://schemas.microsoft.com/office/drawing/2014/main" id="{8B4245AC-1978-4723-A7B7-579C3CFAB79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980163" y="5056110"/>
            <a:ext cx="1890402" cy="1692772"/>
          </a:xfrm>
          <a:prstGeom prst="rect">
            <a:avLst/>
          </a:prstGeom>
        </p:spPr>
      </p:pic>
      <p:pic>
        <p:nvPicPr>
          <p:cNvPr id="15" name="図 14" descr="テーブルの上にある数種類のチョコレート&#10;&#10;低い精度で自動的に生成された説明">
            <a:extLst>
              <a:ext uri="{FF2B5EF4-FFF2-40B4-BE49-F238E27FC236}">
                <a16:creationId xmlns:a16="http://schemas.microsoft.com/office/drawing/2014/main" id="{8B42C77B-CFDF-4E49-A540-63DB8B4282D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250850" y="5056111"/>
            <a:ext cx="2497649" cy="16927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85187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6767">
            <a:alpha val="25000"/>
          </a:srgbClr>
        </a:solidFill>
        <a:effectLst/>
      </p:bgPr>
    </p:bg>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B96DC365-76DD-45C8-9900-B25DA89E10CC}"/>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E7F1EDF-CDC2-45A0-84AE-BAF7BFAE4818}"/>
              </a:ext>
            </a:extLst>
          </p:cNvPr>
          <p:cNvSpPr/>
          <p:nvPr/>
        </p:nvSpPr>
        <p:spPr>
          <a:xfrm>
            <a:off x="239152" y="295274"/>
            <a:ext cx="9957223" cy="7014315"/>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EE1B2EBD-BD7E-415E-BD14-EE51CCC88A1B}"/>
              </a:ext>
            </a:extLst>
          </p:cNvPr>
          <p:cNvSpPr txBox="1"/>
          <p:nvPr/>
        </p:nvSpPr>
        <p:spPr>
          <a:xfrm>
            <a:off x="5202107" y="966897"/>
            <a:ext cx="4950320" cy="892552"/>
          </a:xfrm>
          <a:prstGeom prst="rect">
            <a:avLst/>
          </a:prstGeom>
          <a:noFill/>
        </p:spPr>
        <p:txBody>
          <a:bodyPr wrap="square">
            <a:spAutoFit/>
          </a:bodyPr>
          <a:lstStyle/>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ビールづくりが学べ、できたてビール</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未成年者の場合、清涼飲料</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の試飲ができる工場見学。土・日・祝日開催で人気の、小さなお子様が楽しめる「ファミリーツアー」ほか、</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BBQ</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やオリジナルビールが味わえるレストランも併設しています。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8BE7AB9A-7EF9-4B7A-9816-56A811AA79AC}"/>
              </a:ext>
            </a:extLst>
          </p:cNvPr>
          <p:cNvSpPr txBox="1"/>
          <p:nvPr/>
        </p:nvSpPr>
        <p:spPr>
          <a:xfrm>
            <a:off x="6731397" y="5202771"/>
            <a:ext cx="3373979" cy="1492716"/>
          </a:xfrm>
          <a:prstGeom prst="rect">
            <a:avLst/>
          </a:prstGeom>
          <a:noFill/>
        </p:spPr>
        <p:txBody>
          <a:bodyPr wrap="square">
            <a:spAutoFit/>
          </a:bodyPr>
          <a:lstStyle/>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横浜火力発電所構内に</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2018</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年に開園したイチゴのテーマパーク。温湿度などの環境を制御する最先端技術を活用してイチゴを通年栽培し、</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年中イチゴ狩りが楽しめます。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オリジナルグッズやドリンクおよびパフェなどを購入する施設を備えております。</a:t>
            </a:r>
            <a:endPar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pic>
        <p:nvPicPr>
          <p:cNvPr id="6" name="図 5" descr="屋外, 草, 建物, 大きい が含まれている画像&#10;&#10;自動的に生成された説明">
            <a:extLst>
              <a:ext uri="{FF2B5EF4-FFF2-40B4-BE49-F238E27FC236}">
                <a16:creationId xmlns:a16="http://schemas.microsoft.com/office/drawing/2014/main" id="{80FCE177-A1BC-43DB-86A9-9F6959680F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7288" y="1131119"/>
            <a:ext cx="4410075" cy="2679884"/>
          </a:xfrm>
          <a:prstGeom prst="rect">
            <a:avLst/>
          </a:prstGeom>
          <a:effectLst>
            <a:outerShdw blurRad="50800" dist="38100" dir="5400000" algn="t" rotWithShape="0">
              <a:prstClr val="black">
                <a:alpha val="40000"/>
              </a:prstClr>
            </a:outerShdw>
          </a:effectLst>
        </p:spPr>
      </p:pic>
      <p:sp>
        <p:nvSpPr>
          <p:cNvPr id="33" name="正方形/長方形 32">
            <a:extLst>
              <a:ext uri="{FF2B5EF4-FFF2-40B4-BE49-F238E27FC236}">
                <a16:creationId xmlns:a16="http://schemas.microsoft.com/office/drawing/2014/main" id="{080716B6-53DD-4559-9468-CD0CE316D067}"/>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2827F0B6-DBE0-4CFE-906F-28070438275E}"/>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248E068E-3B6B-435B-B397-C783DD1F877C}"/>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473E173B-08F1-418E-9687-5D006D11681A}"/>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D71BFAB1-1E7A-4D43-8F5E-CA6D54CA5DB9}"/>
              </a:ext>
            </a:extLst>
          </p:cNvPr>
          <p:cNvSpPr/>
          <p:nvPr/>
        </p:nvSpPr>
        <p:spPr>
          <a:xfrm>
            <a:off x="102151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A6572939-2662-4D80-9A91-CFA2E8140D3D}"/>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819D029A-AF22-4D10-9C44-0159F09149FC}"/>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40" name="テキスト ボックス 39">
            <a:extLst>
              <a:ext uri="{FF2B5EF4-FFF2-40B4-BE49-F238E27FC236}">
                <a16:creationId xmlns:a16="http://schemas.microsoft.com/office/drawing/2014/main" id="{843F1456-2140-4608-8A86-833ED66169CF}"/>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41" name="テキスト ボックス 40">
            <a:extLst>
              <a:ext uri="{FF2B5EF4-FFF2-40B4-BE49-F238E27FC236}">
                <a16:creationId xmlns:a16="http://schemas.microsoft.com/office/drawing/2014/main" id="{0B6F6BBF-0A4C-4138-ACB4-7DFE3E0A4DEE}"/>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42" name="テキスト ボックス 41">
            <a:extLst>
              <a:ext uri="{FF2B5EF4-FFF2-40B4-BE49-F238E27FC236}">
                <a16:creationId xmlns:a16="http://schemas.microsoft.com/office/drawing/2014/main" id="{C47B26F2-4CBC-4D7C-B153-06BDD4A9B23B}"/>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43" name="テキスト ボックス 42">
            <a:extLst>
              <a:ext uri="{FF2B5EF4-FFF2-40B4-BE49-F238E27FC236}">
                <a16:creationId xmlns:a16="http://schemas.microsoft.com/office/drawing/2014/main" id="{8BEA3979-01C1-4F92-8290-D2CA7AECDAF8}"/>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44" name="正方形/長方形 43">
            <a:extLst>
              <a:ext uri="{FF2B5EF4-FFF2-40B4-BE49-F238E27FC236}">
                <a16:creationId xmlns:a16="http://schemas.microsoft.com/office/drawing/2014/main" id="{74BE3D41-2542-4C16-90F1-AFA244327AB9}"/>
              </a:ext>
            </a:extLst>
          </p:cNvPr>
          <p:cNvSpPr/>
          <p:nvPr/>
        </p:nvSpPr>
        <p:spPr>
          <a:xfrm>
            <a:off x="10210244" y="2078107"/>
            <a:ext cx="448231" cy="1044000"/>
          </a:xfrm>
          <a:prstGeom prst="rect">
            <a:avLst/>
          </a:prstGeom>
          <a:solidFill>
            <a:srgbClr val="F96767"/>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AA8A2959-3F8F-4503-B1C5-D1F4C8FDDB8C}"/>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46" name="テキスト ボックス 45">
            <a:extLst>
              <a:ext uri="{FF2B5EF4-FFF2-40B4-BE49-F238E27FC236}">
                <a16:creationId xmlns:a16="http://schemas.microsoft.com/office/drawing/2014/main" id="{1E001D35-F937-4560-8B32-1908E897666A}"/>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産業観光</a:t>
            </a:r>
          </a:p>
        </p:txBody>
      </p:sp>
      <p:sp>
        <p:nvSpPr>
          <p:cNvPr id="61" name="正方形/長方形 60">
            <a:extLst>
              <a:ext uri="{FF2B5EF4-FFF2-40B4-BE49-F238E27FC236}">
                <a16:creationId xmlns:a16="http://schemas.microsoft.com/office/drawing/2014/main" id="{88F79E22-160F-4F97-B847-B3F0D6C1082C}"/>
              </a:ext>
            </a:extLst>
          </p:cNvPr>
          <p:cNvSpPr/>
          <p:nvPr/>
        </p:nvSpPr>
        <p:spPr>
          <a:xfrm>
            <a:off x="5119419" y="1805149"/>
            <a:ext cx="5107666" cy="2187416"/>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656728D8-B4D8-4B29-B524-6FB317422988}"/>
              </a:ext>
            </a:extLst>
          </p:cNvPr>
          <p:cNvSpPr txBox="1"/>
          <p:nvPr/>
        </p:nvSpPr>
        <p:spPr>
          <a:xfrm>
            <a:off x="5237174" y="2260691"/>
            <a:ext cx="2835072" cy="1569660"/>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2016</a:t>
            </a:r>
            <a:r>
              <a:rPr lang="ja-JP" altLang="en-US" sz="1200" dirty="0">
                <a:latin typeface="メイリオ" panose="020B0604030504040204" pitchFamily="50" charset="-128"/>
                <a:ea typeface="メイリオ" panose="020B0604030504040204" pitchFamily="50" charset="-128"/>
              </a:rPr>
              <a:t>年リニューアルオープン！</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ビールの製造工程</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原料、仕込み、発酵・濾過、パッケージング</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を映像と展示物で、見学ガイドがご案内します。また、庭園やビオトープを巡る「自然の恵みを感じるツアー」では、四季折々の植物や水辺の生きものとのふれあいをお楽しみください。</a:t>
            </a:r>
            <a:endParaRPr lang="en-US" altLang="ja-JP" sz="1200"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B7861A7D-A5F5-4E0D-8C58-55E3A332FEA9}"/>
              </a:ext>
            </a:extLst>
          </p:cNvPr>
          <p:cNvSpPr txBox="1"/>
          <p:nvPr/>
        </p:nvSpPr>
        <p:spPr>
          <a:xfrm>
            <a:off x="680500" y="3919691"/>
            <a:ext cx="5567900"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TEL:045-503-8250</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4</a:t>
            </a:r>
            <a:r>
              <a:rPr lang="ja-JP" altLang="en-US" sz="900" dirty="0">
                <a:latin typeface="メイリオ" panose="020B0604030504040204" pitchFamily="50" charset="-128"/>
                <a:ea typeface="メイリオ" panose="020B0604030504040204" pitchFamily="50" charset="-128"/>
              </a:rPr>
              <a:t>台　　住所：</a:t>
            </a:r>
            <a:r>
              <a:rPr lang="zh-CN" altLang="en-US" sz="900" dirty="0">
                <a:latin typeface="メイリオ" panose="020B0604030504040204" pitchFamily="50" charset="-128"/>
                <a:ea typeface="メイリオ" panose="020B0604030504040204" pitchFamily="50" charset="-128"/>
              </a:rPr>
              <a:t>横浜市鶴見区生麦</a:t>
            </a:r>
            <a:r>
              <a:rPr lang="en-US" altLang="zh-CN" sz="900" dirty="0">
                <a:latin typeface="メイリオ" panose="020B0604030504040204" pitchFamily="50" charset="-128"/>
                <a:ea typeface="メイリオ" panose="020B0604030504040204" pitchFamily="50" charset="-128"/>
              </a:rPr>
              <a:t>1-17-1</a:t>
            </a:r>
            <a:endParaRPr lang="ja-JP" altLang="en-US" dirty="0"/>
          </a:p>
        </p:txBody>
      </p:sp>
      <p:sp>
        <p:nvSpPr>
          <p:cNvPr id="48" name="テキスト ボックス 47">
            <a:extLst>
              <a:ext uri="{FF2B5EF4-FFF2-40B4-BE49-F238E27FC236}">
                <a16:creationId xmlns:a16="http://schemas.microsoft.com/office/drawing/2014/main" id="{E60D4651-5E60-4705-8630-C9EA21342D6D}"/>
              </a:ext>
            </a:extLst>
          </p:cNvPr>
          <p:cNvSpPr txBox="1"/>
          <p:nvPr/>
        </p:nvSpPr>
        <p:spPr>
          <a:xfrm>
            <a:off x="5202916" y="1979353"/>
            <a:ext cx="2059967" cy="369332"/>
          </a:xfrm>
          <a:prstGeom prst="rect">
            <a:avLst/>
          </a:prstGeom>
          <a:noFill/>
        </p:spPr>
        <p:txBody>
          <a:bodyPr wrap="square">
            <a:spAutoFit/>
          </a:bodyPr>
          <a:lstStyle/>
          <a:p>
            <a:r>
              <a:rPr lang="ja-JP" altLang="en-US" b="1" dirty="0">
                <a:solidFill>
                  <a:srgbClr val="F47F3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見学メニュー</a:t>
            </a:r>
            <a:endParaRPr lang="en-US" altLang="ja-JP" b="1" dirty="0">
              <a:solidFill>
                <a:srgbClr val="F47F3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pic>
        <p:nvPicPr>
          <p:cNvPr id="4" name="図 3" descr="夜の駅のホームに停まっている列車&#10;&#10;中程度の精度で自動的に生成された説明">
            <a:extLst>
              <a:ext uri="{FF2B5EF4-FFF2-40B4-BE49-F238E27FC236}">
                <a16:creationId xmlns:a16="http://schemas.microsoft.com/office/drawing/2014/main" id="{B38E9914-6A09-4E96-B778-C12FCDF0E5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8899" y="2385736"/>
            <a:ext cx="2023924" cy="1348758"/>
          </a:xfrm>
          <a:prstGeom prst="rect">
            <a:avLst/>
          </a:prstGeom>
          <a:effectLst>
            <a:outerShdw blurRad="50800" dist="38100" dir="5400000" algn="t" rotWithShape="0">
              <a:prstClr val="black">
                <a:alpha val="40000"/>
              </a:prstClr>
            </a:outerShdw>
          </a:effectLst>
        </p:spPr>
      </p:pic>
      <p:sp>
        <p:nvSpPr>
          <p:cNvPr id="49" name="テキスト ボックス 48">
            <a:extLst>
              <a:ext uri="{FF2B5EF4-FFF2-40B4-BE49-F238E27FC236}">
                <a16:creationId xmlns:a16="http://schemas.microsoft.com/office/drawing/2014/main" id="{712BA83E-C0B6-42FF-A109-FCDB5C07E50D}"/>
              </a:ext>
            </a:extLst>
          </p:cNvPr>
          <p:cNvSpPr txBox="1"/>
          <p:nvPr/>
        </p:nvSpPr>
        <p:spPr>
          <a:xfrm>
            <a:off x="6849464" y="6854338"/>
            <a:ext cx="2991755"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045-394-5555</a:t>
            </a:r>
            <a:r>
              <a:rPr lang="ja-JP" altLang="en-US" sz="900" dirty="0">
                <a:latin typeface="メイリオ" panose="020B0604030504040204" pitchFamily="50" charset="-128"/>
                <a:ea typeface="メイリオ" panose="020B0604030504040204" pitchFamily="50" charset="-128"/>
              </a:rPr>
              <a:t>　</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営業時間内のみ</a:t>
            </a:r>
            <a:r>
              <a:rPr lang="en-US" altLang="ja-JP" sz="900" dirty="0">
                <a:latin typeface="メイリオ" panose="020B0604030504040204" pitchFamily="50" charset="-128"/>
                <a:ea typeface="メイリオ" panose="020B0604030504040204" pitchFamily="50" charset="-128"/>
              </a:rPr>
              <a:t>)</a:t>
            </a:r>
          </a:p>
          <a:p>
            <a:r>
              <a:rPr lang="ja-JP" altLang="en-US" sz="900" dirty="0">
                <a:latin typeface="メイリオ" panose="020B0604030504040204" pitchFamily="50" charset="-128"/>
                <a:ea typeface="メイリオ" panose="020B0604030504040204" pitchFamily="50" charset="-128"/>
              </a:rPr>
              <a:t>予約：要　</a:t>
            </a:r>
            <a:r>
              <a:rPr lang="en-US" altLang="ja-JP" sz="900" dirty="0">
                <a:latin typeface="メイリオ" panose="020B0604030504040204" pitchFamily="50" charset="-128"/>
                <a:ea typeface="メイリオ" panose="020B0604030504040204" pitchFamily="50" charset="-128"/>
              </a:rPr>
              <a:t> (HP</a:t>
            </a:r>
            <a:r>
              <a:rPr lang="ja-JP" altLang="en-US" sz="900" dirty="0">
                <a:latin typeface="メイリオ" panose="020B0604030504040204" pitchFamily="50" charset="-128"/>
                <a:ea typeface="メイリオ" panose="020B0604030504040204" pitchFamily="50" charset="-128"/>
              </a:rPr>
              <a:t>より</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5</a:t>
            </a:r>
            <a:r>
              <a:rPr lang="ja-JP" altLang="en-US" sz="900" dirty="0">
                <a:latin typeface="メイリオ" panose="020B0604030504040204" pitchFamily="50" charset="-128"/>
                <a:ea typeface="メイリオ" panose="020B0604030504040204" pitchFamily="50" charset="-128"/>
              </a:rPr>
              <a:t>台</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横浜市鶴見区大黒町</a:t>
            </a:r>
            <a:r>
              <a:rPr lang="en-US" altLang="zh-CN" sz="900" dirty="0">
                <a:latin typeface="メイリオ" panose="020B0604030504040204" pitchFamily="50" charset="-128"/>
                <a:ea typeface="メイリオ" panose="020B0604030504040204" pitchFamily="50" charset="-128"/>
              </a:rPr>
              <a:t>11-1</a:t>
            </a:r>
            <a:endParaRPr lang="en-US" altLang="ja-JP" sz="900" dirty="0">
              <a:latin typeface="メイリオ" panose="020B0604030504040204" pitchFamily="50" charset="-128"/>
              <a:ea typeface="メイリオ" panose="020B0604030504040204" pitchFamily="50" charset="-128"/>
            </a:endParaRPr>
          </a:p>
        </p:txBody>
      </p:sp>
      <p:pic>
        <p:nvPicPr>
          <p:cNvPr id="7" name="図 6" descr="屋外, 草, 建物, 座る が含まれている画像&#10;&#10;自動的に生成された説明">
            <a:extLst>
              <a:ext uri="{FF2B5EF4-FFF2-40B4-BE49-F238E27FC236}">
                <a16:creationId xmlns:a16="http://schemas.microsoft.com/office/drawing/2014/main" id="{9B3271EF-A923-4551-A8BA-6E8332E29D6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175"/>
          <a:stretch/>
        </p:blipFill>
        <p:spPr>
          <a:xfrm>
            <a:off x="687726" y="5365109"/>
            <a:ext cx="3011477" cy="1835776"/>
          </a:xfrm>
          <a:prstGeom prst="rect">
            <a:avLst/>
          </a:prstGeom>
          <a:effectLst>
            <a:outerShdw blurRad="50800" dist="38100" dir="5400000" algn="t" rotWithShape="0">
              <a:prstClr val="black">
                <a:alpha val="40000"/>
              </a:prstClr>
            </a:outerShdw>
          </a:effectLst>
        </p:spPr>
      </p:pic>
      <p:pic>
        <p:nvPicPr>
          <p:cNvPr id="10" name="図 9" descr="屋内, 食品, テーブル, ケーキ が含まれている画像&#10;&#10;自動的に生成された説明">
            <a:extLst>
              <a:ext uri="{FF2B5EF4-FFF2-40B4-BE49-F238E27FC236}">
                <a16:creationId xmlns:a16="http://schemas.microsoft.com/office/drawing/2014/main" id="{0E5A2E17-9694-4A1A-BCAD-D0EA8044A6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73008" y="5354235"/>
            <a:ext cx="2894754" cy="1834703"/>
          </a:xfrm>
          <a:prstGeom prst="rect">
            <a:avLst/>
          </a:prstGeom>
          <a:effectLst>
            <a:outerShdw blurRad="50800" dist="38100" dir="5400000" algn="t" rotWithShape="0">
              <a:prstClr val="black">
                <a:alpha val="40000"/>
              </a:prstClr>
            </a:outerShdw>
          </a:effectLst>
        </p:spPr>
      </p:pic>
      <p:grpSp>
        <p:nvGrpSpPr>
          <p:cNvPr id="70" name="グループ化 69">
            <a:extLst>
              <a:ext uri="{FF2B5EF4-FFF2-40B4-BE49-F238E27FC236}">
                <a16:creationId xmlns:a16="http://schemas.microsoft.com/office/drawing/2014/main" id="{B34E571A-79EF-4DED-B0DF-D1E545E88220}"/>
              </a:ext>
            </a:extLst>
          </p:cNvPr>
          <p:cNvGrpSpPr/>
          <p:nvPr/>
        </p:nvGrpSpPr>
        <p:grpSpPr>
          <a:xfrm>
            <a:off x="3358957" y="98611"/>
            <a:ext cx="1916608" cy="722840"/>
            <a:chOff x="2909658" y="478397"/>
            <a:chExt cx="2602314" cy="981451"/>
          </a:xfrm>
        </p:grpSpPr>
        <p:sp>
          <p:nvSpPr>
            <p:cNvPr id="71" name="楕円 70">
              <a:extLst>
                <a:ext uri="{FF2B5EF4-FFF2-40B4-BE49-F238E27FC236}">
                  <a16:creationId xmlns:a16="http://schemas.microsoft.com/office/drawing/2014/main" id="{5C7DA5FF-1E4B-4465-A285-F97B0F1C75FC}"/>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2" name="楕円 71">
              <a:extLst>
                <a:ext uri="{FF2B5EF4-FFF2-40B4-BE49-F238E27FC236}">
                  <a16:creationId xmlns:a16="http://schemas.microsoft.com/office/drawing/2014/main" id="{D7820C7F-345E-41A7-8DCA-E3173C7E93D3}"/>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73" name="グループ化 72">
              <a:extLst>
                <a:ext uri="{FF2B5EF4-FFF2-40B4-BE49-F238E27FC236}">
                  <a16:creationId xmlns:a16="http://schemas.microsoft.com/office/drawing/2014/main" id="{F86B87FA-5982-4EE3-BF1E-6E341EC6A258}"/>
                </a:ext>
              </a:extLst>
            </p:cNvPr>
            <p:cNvGrpSpPr/>
            <p:nvPr/>
          </p:nvGrpSpPr>
          <p:grpSpPr>
            <a:xfrm>
              <a:off x="2981173" y="478397"/>
              <a:ext cx="2530799" cy="914400"/>
              <a:chOff x="441001" y="231405"/>
              <a:chExt cx="2530799" cy="914400"/>
            </a:xfrm>
          </p:grpSpPr>
          <p:sp>
            <p:nvSpPr>
              <p:cNvPr id="76" name="楕円 75">
                <a:extLst>
                  <a:ext uri="{FF2B5EF4-FFF2-40B4-BE49-F238E27FC236}">
                    <a16:creationId xmlns:a16="http://schemas.microsoft.com/office/drawing/2014/main" id="{28F97F47-D44C-447B-B11D-68C2ECBC24D2}"/>
                  </a:ext>
                </a:extLst>
              </p:cNvPr>
              <p:cNvSpPr/>
              <p:nvPr/>
            </p:nvSpPr>
            <p:spPr>
              <a:xfrm>
                <a:off x="441001" y="231405"/>
                <a:ext cx="914400" cy="914400"/>
              </a:xfrm>
              <a:prstGeom prst="ellipse">
                <a:avLst/>
              </a:prstGeom>
              <a:solidFill>
                <a:srgbClr val="FF812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7" name="楕円 76">
                <a:extLst>
                  <a:ext uri="{FF2B5EF4-FFF2-40B4-BE49-F238E27FC236}">
                    <a16:creationId xmlns:a16="http://schemas.microsoft.com/office/drawing/2014/main" id="{F85FE569-A936-49B4-8AF0-54B4F8AE0FA5}"/>
                  </a:ext>
                </a:extLst>
              </p:cNvPr>
              <p:cNvSpPr/>
              <p:nvPr/>
            </p:nvSpPr>
            <p:spPr>
              <a:xfrm>
                <a:off x="2378601" y="276529"/>
                <a:ext cx="593199" cy="594056"/>
              </a:xfrm>
              <a:prstGeom prst="ellipse">
                <a:avLst/>
              </a:prstGeom>
              <a:solidFill>
                <a:srgbClr val="FF81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楕円 77">
                <a:extLst>
                  <a:ext uri="{FF2B5EF4-FFF2-40B4-BE49-F238E27FC236}">
                    <a16:creationId xmlns:a16="http://schemas.microsoft.com/office/drawing/2014/main" id="{7FC26EFD-4E25-48D7-9BFF-B90B65469614}"/>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4" name="楕円 73">
              <a:extLst>
                <a:ext uri="{FF2B5EF4-FFF2-40B4-BE49-F238E27FC236}">
                  <a16:creationId xmlns:a16="http://schemas.microsoft.com/office/drawing/2014/main" id="{A7E03410-1D92-45B5-8588-8AA41150C013}"/>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5" name="楕円 74">
              <a:extLst>
                <a:ext uri="{FF2B5EF4-FFF2-40B4-BE49-F238E27FC236}">
                  <a16:creationId xmlns:a16="http://schemas.microsoft.com/office/drawing/2014/main" id="{560E665A-0D9F-431B-8F28-BB7CC1B0E640}"/>
                </a:ext>
              </a:extLst>
            </p:cNvPr>
            <p:cNvSpPr/>
            <p:nvPr/>
          </p:nvSpPr>
          <p:spPr>
            <a:xfrm>
              <a:off x="3778075" y="974389"/>
              <a:ext cx="480331" cy="474591"/>
            </a:xfrm>
            <a:prstGeom prst="ellipse">
              <a:avLst/>
            </a:prstGeom>
            <a:solidFill>
              <a:srgbClr val="FF6D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9" name="テキスト ボックス 78">
            <a:extLst>
              <a:ext uri="{FF2B5EF4-FFF2-40B4-BE49-F238E27FC236}">
                <a16:creationId xmlns:a16="http://schemas.microsoft.com/office/drawing/2014/main" id="{A2E0FB9B-9226-42E5-9F14-58B97BE33265}"/>
              </a:ext>
            </a:extLst>
          </p:cNvPr>
          <p:cNvSpPr txBox="1"/>
          <p:nvPr/>
        </p:nvSpPr>
        <p:spPr>
          <a:xfrm>
            <a:off x="1970161" y="307221"/>
            <a:ext cx="3191995" cy="261610"/>
          </a:xfrm>
          <a:prstGeom prst="rect">
            <a:avLst/>
          </a:prstGeom>
          <a:noFill/>
        </p:spPr>
        <p:txBody>
          <a:bodyPr wrap="square">
            <a:spAutoFit/>
          </a:bodyPr>
          <a:lstStyle/>
          <a:p>
            <a:pPr algn="r"/>
            <a:r>
              <a:rPr lang="ja-JP" altLang="en-US" sz="1100" dirty="0">
                <a:ln w="3175">
                  <a:solidFill>
                    <a:srgbClr val="FF812F"/>
                  </a:solidFill>
                </a:ln>
                <a:solidFill>
                  <a:srgbClr val="FF6D09"/>
                </a:solidFill>
                <a:effectLst>
                  <a:outerShdw blurRad="63500" sx="102000" sy="102000" algn="ctr" rotWithShape="0">
                    <a:schemeClr val="accent1">
                      <a:alpha val="40000"/>
                    </a:schemeClr>
                  </a:outerShdw>
                </a:effectLst>
                <a:latin typeface="メイリオ" panose="020B0604030504040204" pitchFamily="50" charset="-128"/>
                <a:ea typeface="メイリオ" panose="020B0604030504040204" pitchFamily="50" charset="-128"/>
              </a:rPr>
              <a:t>人と自然とビールがふれあう緑豊かな広場</a:t>
            </a:r>
          </a:p>
        </p:txBody>
      </p:sp>
      <p:grpSp>
        <p:nvGrpSpPr>
          <p:cNvPr id="80" name="グループ化 79">
            <a:extLst>
              <a:ext uri="{FF2B5EF4-FFF2-40B4-BE49-F238E27FC236}">
                <a16:creationId xmlns:a16="http://schemas.microsoft.com/office/drawing/2014/main" id="{787CEB9C-523A-4FEF-86AE-FF64310585DA}"/>
              </a:ext>
            </a:extLst>
          </p:cNvPr>
          <p:cNvGrpSpPr/>
          <p:nvPr/>
        </p:nvGrpSpPr>
        <p:grpSpPr>
          <a:xfrm>
            <a:off x="3309804" y="4248907"/>
            <a:ext cx="1916608" cy="722840"/>
            <a:chOff x="2909658" y="478397"/>
            <a:chExt cx="2602314" cy="981451"/>
          </a:xfrm>
        </p:grpSpPr>
        <p:sp>
          <p:nvSpPr>
            <p:cNvPr id="81" name="楕円 80">
              <a:extLst>
                <a:ext uri="{FF2B5EF4-FFF2-40B4-BE49-F238E27FC236}">
                  <a16:creationId xmlns:a16="http://schemas.microsoft.com/office/drawing/2014/main" id="{47884799-789C-4432-A955-DEB94DD267CD}"/>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2" name="楕円 81">
              <a:extLst>
                <a:ext uri="{FF2B5EF4-FFF2-40B4-BE49-F238E27FC236}">
                  <a16:creationId xmlns:a16="http://schemas.microsoft.com/office/drawing/2014/main" id="{D55C343E-FD29-4AB9-8A76-B1B5B7977489}"/>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83" name="グループ化 82">
              <a:extLst>
                <a:ext uri="{FF2B5EF4-FFF2-40B4-BE49-F238E27FC236}">
                  <a16:creationId xmlns:a16="http://schemas.microsoft.com/office/drawing/2014/main" id="{AE16EA73-F1F5-484C-A8DB-5B08F5D8DC6D}"/>
                </a:ext>
              </a:extLst>
            </p:cNvPr>
            <p:cNvGrpSpPr/>
            <p:nvPr/>
          </p:nvGrpSpPr>
          <p:grpSpPr>
            <a:xfrm>
              <a:off x="2981173" y="478397"/>
              <a:ext cx="2530799" cy="914400"/>
              <a:chOff x="441001" y="231405"/>
              <a:chExt cx="2530799" cy="914400"/>
            </a:xfrm>
          </p:grpSpPr>
          <p:sp>
            <p:nvSpPr>
              <p:cNvPr id="86" name="楕円 85">
                <a:extLst>
                  <a:ext uri="{FF2B5EF4-FFF2-40B4-BE49-F238E27FC236}">
                    <a16:creationId xmlns:a16="http://schemas.microsoft.com/office/drawing/2014/main" id="{8E6579C9-D6EC-4790-9CEA-69157499B801}"/>
                  </a:ext>
                </a:extLst>
              </p:cNvPr>
              <p:cNvSpPr/>
              <p:nvPr/>
            </p:nvSpPr>
            <p:spPr>
              <a:xfrm>
                <a:off x="441001" y="231405"/>
                <a:ext cx="914400" cy="914400"/>
              </a:xfrm>
              <a:prstGeom prst="ellipse">
                <a:avLst/>
              </a:prstGeom>
              <a:solidFill>
                <a:srgbClr val="FF812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7" name="楕円 86">
                <a:extLst>
                  <a:ext uri="{FF2B5EF4-FFF2-40B4-BE49-F238E27FC236}">
                    <a16:creationId xmlns:a16="http://schemas.microsoft.com/office/drawing/2014/main" id="{862D4F11-93A5-477A-849D-3C232B4D7C2F}"/>
                  </a:ext>
                </a:extLst>
              </p:cNvPr>
              <p:cNvSpPr/>
              <p:nvPr/>
            </p:nvSpPr>
            <p:spPr>
              <a:xfrm>
                <a:off x="2378601" y="276529"/>
                <a:ext cx="593199" cy="594056"/>
              </a:xfrm>
              <a:prstGeom prst="ellipse">
                <a:avLst/>
              </a:prstGeom>
              <a:solidFill>
                <a:srgbClr val="FF81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8" name="楕円 87">
                <a:extLst>
                  <a:ext uri="{FF2B5EF4-FFF2-40B4-BE49-F238E27FC236}">
                    <a16:creationId xmlns:a16="http://schemas.microsoft.com/office/drawing/2014/main" id="{F48F8494-7576-4771-AD01-838F4EFD264A}"/>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4" name="楕円 83">
              <a:extLst>
                <a:ext uri="{FF2B5EF4-FFF2-40B4-BE49-F238E27FC236}">
                  <a16:creationId xmlns:a16="http://schemas.microsoft.com/office/drawing/2014/main" id="{25DB257F-EC29-491D-BC65-05D178841B7B}"/>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5" name="楕円 84">
              <a:extLst>
                <a:ext uri="{FF2B5EF4-FFF2-40B4-BE49-F238E27FC236}">
                  <a16:creationId xmlns:a16="http://schemas.microsoft.com/office/drawing/2014/main" id="{9391B9BE-3A0B-4CA5-8B14-7AB0F4FF314C}"/>
                </a:ext>
              </a:extLst>
            </p:cNvPr>
            <p:cNvSpPr/>
            <p:nvPr/>
          </p:nvSpPr>
          <p:spPr>
            <a:xfrm>
              <a:off x="3778075" y="974389"/>
              <a:ext cx="480331" cy="474591"/>
            </a:xfrm>
            <a:prstGeom prst="ellipse">
              <a:avLst/>
            </a:prstGeom>
            <a:solidFill>
              <a:srgbClr val="FF6D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9" name="テキスト ボックス 88">
            <a:extLst>
              <a:ext uri="{FF2B5EF4-FFF2-40B4-BE49-F238E27FC236}">
                <a16:creationId xmlns:a16="http://schemas.microsoft.com/office/drawing/2014/main" id="{179EF0FE-63E5-4398-8590-8E4ADF4A0E9B}"/>
              </a:ext>
            </a:extLst>
          </p:cNvPr>
          <p:cNvSpPr txBox="1"/>
          <p:nvPr/>
        </p:nvSpPr>
        <p:spPr>
          <a:xfrm>
            <a:off x="2300517" y="4442065"/>
            <a:ext cx="3236916" cy="261610"/>
          </a:xfrm>
          <a:prstGeom prst="rect">
            <a:avLst/>
          </a:prstGeom>
          <a:noFill/>
        </p:spPr>
        <p:txBody>
          <a:bodyPr wrap="square">
            <a:spAutoFit/>
          </a:bodyPr>
          <a:lstStyle/>
          <a:p>
            <a:pPr algn="r"/>
            <a:r>
              <a:rPr lang="ja-JP" altLang="en-US" sz="1100" dirty="0">
                <a:ln w="3175">
                  <a:solidFill>
                    <a:srgbClr val="FF812F"/>
                  </a:solidFill>
                </a:ln>
                <a:solidFill>
                  <a:srgbClr val="FF6D09"/>
                </a:solidFill>
                <a:effectLst>
                  <a:outerShdw blurRad="63500" sx="102000" sy="102000" algn="ctr" rotWithShape="0">
                    <a:schemeClr val="accent1">
                      <a:alpha val="40000"/>
                    </a:schemeClr>
                  </a:outerShdw>
                </a:effectLst>
                <a:latin typeface="メイリオ" panose="020B0604030504040204" pitchFamily="50" charset="-128"/>
                <a:ea typeface="メイリオ" panose="020B0604030504040204" pitchFamily="50" charset="-128"/>
              </a:rPr>
              <a:t>電気のちからで一年中いちご狩りが楽しめる</a:t>
            </a:r>
          </a:p>
        </p:txBody>
      </p:sp>
      <p:grpSp>
        <p:nvGrpSpPr>
          <p:cNvPr id="54" name="グループ化 53">
            <a:extLst>
              <a:ext uri="{FF2B5EF4-FFF2-40B4-BE49-F238E27FC236}">
                <a16:creationId xmlns:a16="http://schemas.microsoft.com/office/drawing/2014/main" id="{78E7E931-0FD0-4A41-ABA3-AD6F11B58A8A}"/>
              </a:ext>
            </a:extLst>
          </p:cNvPr>
          <p:cNvGrpSpPr/>
          <p:nvPr/>
        </p:nvGrpSpPr>
        <p:grpSpPr>
          <a:xfrm>
            <a:off x="645763" y="533228"/>
            <a:ext cx="4431600" cy="529012"/>
            <a:chOff x="860101" y="303195"/>
            <a:chExt cx="5136484" cy="862918"/>
          </a:xfrm>
          <a:solidFill>
            <a:srgbClr val="F96767"/>
          </a:solidFill>
          <a:effectLst>
            <a:outerShdw blurRad="50800" dist="38100" dir="5400000" algn="t" rotWithShape="0">
              <a:prstClr val="black">
                <a:alpha val="40000"/>
              </a:prstClr>
            </a:outerShdw>
          </a:effectLst>
        </p:grpSpPr>
        <p:sp>
          <p:nvSpPr>
            <p:cNvPr id="55" name="四角形: 角を丸くする 54">
              <a:extLst>
                <a:ext uri="{FF2B5EF4-FFF2-40B4-BE49-F238E27FC236}">
                  <a16:creationId xmlns:a16="http://schemas.microsoft.com/office/drawing/2014/main" id="{8B46F12E-96B9-460F-8990-0B192DD31C6E}"/>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6" name="テキスト ボックス 55">
              <a:extLst>
                <a:ext uri="{FF2B5EF4-FFF2-40B4-BE49-F238E27FC236}">
                  <a16:creationId xmlns:a16="http://schemas.microsoft.com/office/drawing/2014/main" id="{400906A6-B743-4E8E-9B4F-0244A0EF310D}"/>
                </a:ext>
              </a:extLst>
            </p:cNvPr>
            <p:cNvSpPr txBox="1"/>
            <p:nvPr/>
          </p:nvSpPr>
          <p:spPr>
            <a:xfrm>
              <a:off x="1577746" y="463255"/>
              <a:ext cx="4164253" cy="702858"/>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キリンビール 横浜工場</a:t>
              </a:r>
            </a:p>
          </p:txBody>
        </p:sp>
      </p:grpSp>
      <p:grpSp>
        <p:nvGrpSpPr>
          <p:cNvPr id="57" name="グループ化 56">
            <a:extLst>
              <a:ext uri="{FF2B5EF4-FFF2-40B4-BE49-F238E27FC236}">
                <a16:creationId xmlns:a16="http://schemas.microsoft.com/office/drawing/2014/main" id="{6C28A504-4C5C-4B15-B80D-F995EF619EAF}"/>
              </a:ext>
            </a:extLst>
          </p:cNvPr>
          <p:cNvGrpSpPr/>
          <p:nvPr/>
        </p:nvGrpSpPr>
        <p:grpSpPr>
          <a:xfrm>
            <a:off x="641483" y="4722622"/>
            <a:ext cx="5120687" cy="520943"/>
            <a:chOff x="860101" y="303195"/>
            <a:chExt cx="5235065" cy="849756"/>
          </a:xfrm>
          <a:solidFill>
            <a:srgbClr val="F96767"/>
          </a:solidFill>
          <a:effectLst>
            <a:outerShdw blurRad="50800" dist="38100" dir="5400000" algn="t" rotWithShape="0">
              <a:prstClr val="black">
                <a:alpha val="40000"/>
              </a:prstClr>
            </a:outerShdw>
          </a:effectLst>
        </p:grpSpPr>
        <p:sp>
          <p:nvSpPr>
            <p:cNvPr id="58" name="四角形: 角を丸くする 57">
              <a:extLst>
                <a:ext uri="{FF2B5EF4-FFF2-40B4-BE49-F238E27FC236}">
                  <a16:creationId xmlns:a16="http://schemas.microsoft.com/office/drawing/2014/main" id="{27E6CF52-B70C-4C2C-B552-AD7BAD1FF6F3}"/>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9" name="テキスト ボックス 58">
              <a:extLst>
                <a:ext uri="{FF2B5EF4-FFF2-40B4-BE49-F238E27FC236}">
                  <a16:creationId xmlns:a16="http://schemas.microsoft.com/office/drawing/2014/main" id="{C308B705-C482-4EAA-92A1-3FCE301681C9}"/>
                </a:ext>
              </a:extLst>
            </p:cNvPr>
            <p:cNvSpPr txBox="1"/>
            <p:nvPr/>
          </p:nvSpPr>
          <p:spPr>
            <a:xfrm>
              <a:off x="1582376" y="414644"/>
              <a:ext cx="4512790" cy="702858"/>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東京ストロベリーパーク</a:t>
              </a:r>
            </a:p>
          </p:txBody>
        </p:sp>
      </p:grpSp>
      <p:grpSp>
        <p:nvGrpSpPr>
          <p:cNvPr id="63" name="グループ化 62">
            <a:extLst>
              <a:ext uri="{FF2B5EF4-FFF2-40B4-BE49-F238E27FC236}">
                <a16:creationId xmlns:a16="http://schemas.microsoft.com/office/drawing/2014/main" id="{F9099CAE-1C58-4C3C-9520-78131631A141}"/>
              </a:ext>
            </a:extLst>
          </p:cNvPr>
          <p:cNvGrpSpPr/>
          <p:nvPr/>
        </p:nvGrpSpPr>
        <p:grpSpPr>
          <a:xfrm>
            <a:off x="569928" y="257405"/>
            <a:ext cx="892183" cy="792000"/>
            <a:chOff x="384021" y="809822"/>
            <a:chExt cx="892183" cy="792000"/>
          </a:xfrm>
        </p:grpSpPr>
        <p:sp>
          <p:nvSpPr>
            <p:cNvPr id="64" name="楕円 63">
              <a:extLst>
                <a:ext uri="{FF2B5EF4-FFF2-40B4-BE49-F238E27FC236}">
                  <a16:creationId xmlns:a16="http://schemas.microsoft.com/office/drawing/2014/main" id="{1FFE110F-86A9-4465-8A91-65766A015662}"/>
                </a:ext>
              </a:extLst>
            </p:cNvPr>
            <p:cNvSpPr/>
            <p:nvPr/>
          </p:nvSpPr>
          <p:spPr>
            <a:xfrm>
              <a:off x="508382" y="876576"/>
              <a:ext cx="648000" cy="648000"/>
            </a:xfrm>
            <a:prstGeom prst="ellipse">
              <a:avLst/>
            </a:prstGeom>
            <a:solidFill>
              <a:srgbClr val="FF8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5" name="楕円 64">
              <a:extLst>
                <a:ext uri="{FF2B5EF4-FFF2-40B4-BE49-F238E27FC236}">
                  <a16:creationId xmlns:a16="http://schemas.microsoft.com/office/drawing/2014/main" id="{7E72B127-F1D1-4866-8D30-40CACDEAEC2C}"/>
                </a:ext>
              </a:extLst>
            </p:cNvPr>
            <p:cNvSpPr/>
            <p:nvPr/>
          </p:nvSpPr>
          <p:spPr>
            <a:xfrm>
              <a:off x="438250" y="809822"/>
              <a:ext cx="792000" cy="792000"/>
            </a:xfrm>
            <a:prstGeom prst="ellipse">
              <a:avLst/>
            </a:prstGeom>
            <a:solidFill>
              <a:schemeClr val="accent2">
                <a:alpha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9ED0EBC8-DE5F-4F45-9FC0-B6C9468CF50C}"/>
                </a:ext>
              </a:extLst>
            </p:cNvPr>
            <p:cNvSpPr txBox="1"/>
            <p:nvPr/>
          </p:nvSpPr>
          <p:spPr>
            <a:xfrm>
              <a:off x="384021" y="1090686"/>
              <a:ext cx="892183" cy="261610"/>
            </a:xfrm>
            <a:prstGeom prst="rect">
              <a:avLst/>
            </a:prstGeom>
            <a:noFill/>
          </p:spPr>
          <p:txBody>
            <a:bodyPr wrap="squar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横浜北部</a:t>
              </a:r>
            </a:p>
          </p:txBody>
        </p:sp>
      </p:grpSp>
      <p:grpSp>
        <p:nvGrpSpPr>
          <p:cNvPr id="91" name="グループ化 90">
            <a:extLst>
              <a:ext uri="{FF2B5EF4-FFF2-40B4-BE49-F238E27FC236}">
                <a16:creationId xmlns:a16="http://schemas.microsoft.com/office/drawing/2014/main" id="{83C4EFDA-31BF-428B-90DF-F7FB9A3C2CFD}"/>
              </a:ext>
            </a:extLst>
          </p:cNvPr>
          <p:cNvGrpSpPr/>
          <p:nvPr/>
        </p:nvGrpSpPr>
        <p:grpSpPr>
          <a:xfrm>
            <a:off x="554814" y="4496213"/>
            <a:ext cx="892183" cy="792000"/>
            <a:chOff x="384021" y="809822"/>
            <a:chExt cx="892183" cy="792000"/>
          </a:xfrm>
        </p:grpSpPr>
        <p:sp>
          <p:nvSpPr>
            <p:cNvPr id="92" name="楕円 91">
              <a:extLst>
                <a:ext uri="{FF2B5EF4-FFF2-40B4-BE49-F238E27FC236}">
                  <a16:creationId xmlns:a16="http://schemas.microsoft.com/office/drawing/2014/main" id="{F38D3686-FC43-4FD4-A958-CB4B6DCAB625}"/>
                </a:ext>
              </a:extLst>
            </p:cNvPr>
            <p:cNvSpPr/>
            <p:nvPr/>
          </p:nvSpPr>
          <p:spPr>
            <a:xfrm>
              <a:off x="508382" y="876576"/>
              <a:ext cx="648000" cy="648000"/>
            </a:xfrm>
            <a:prstGeom prst="ellipse">
              <a:avLst/>
            </a:prstGeom>
            <a:solidFill>
              <a:srgbClr val="FF8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3" name="楕円 92">
              <a:extLst>
                <a:ext uri="{FF2B5EF4-FFF2-40B4-BE49-F238E27FC236}">
                  <a16:creationId xmlns:a16="http://schemas.microsoft.com/office/drawing/2014/main" id="{C71CA34F-F9DF-4A4B-ACCC-269597D2E3EF}"/>
                </a:ext>
              </a:extLst>
            </p:cNvPr>
            <p:cNvSpPr/>
            <p:nvPr/>
          </p:nvSpPr>
          <p:spPr>
            <a:xfrm>
              <a:off x="438250" y="809822"/>
              <a:ext cx="792000" cy="792000"/>
            </a:xfrm>
            <a:prstGeom prst="ellipse">
              <a:avLst/>
            </a:prstGeom>
            <a:solidFill>
              <a:schemeClr val="accent2">
                <a:alpha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069FC29C-E32E-4B71-9278-D18753E8480E}"/>
                </a:ext>
              </a:extLst>
            </p:cNvPr>
            <p:cNvSpPr txBox="1"/>
            <p:nvPr/>
          </p:nvSpPr>
          <p:spPr>
            <a:xfrm>
              <a:off x="384021" y="1090686"/>
              <a:ext cx="892183" cy="261610"/>
            </a:xfrm>
            <a:prstGeom prst="rect">
              <a:avLst/>
            </a:prstGeom>
            <a:noFill/>
          </p:spPr>
          <p:txBody>
            <a:bodyPr wrap="squar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横浜北部</a:t>
              </a:r>
            </a:p>
          </p:txBody>
        </p:sp>
      </p:grpSp>
      <p:sp>
        <p:nvSpPr>
          <p:cNvPr id="2" name="楕円 1">
            <a:extLst>
              <a:ext uri="{FF2B5EF4-FFF2-40B4-BE49-F238E27FC236}">
                <a16:creationId xmlns:a16="http://schemas.microsoft.com/office/drawing/2014/main" id="{60427B1B-D5B9-4C78-A002-F8B872225296}"/>
              </a:ext>
            </a:extLst>
          </p:cNvPr>
          <p:cNvSpPr/>
          <p:nvPr/>
        </p:nvSpPr>
        <p:spPr>
          <a:xfrm>
            <a:off x="5394556" y="346119"/>
            <a:ext cx="1142368" cy="63094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休止中</a:t>
            </a:r>
          </a:p>
        </p:txBody>
      </p:sp>
    </p:spTree>
    <p:extLst>
      <p:ext uri="{BB962C8B-B14F-4D97-AF65-F5344CB8AC3E}">
        <p14:creationId xmlns:p14="http://schemas.microsoft.com/office/powerpoint/2010/main" val="232733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E7F7"/>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28CDF9F-E9D9-428A-B663-1434911B8089}"/>
              </a:ext>
            </a:extLst>
          </p:cNvPr>
          <p:cNvSpPr/>
          <p:nvPr/>
        </p:nvSpPr>
        <p:spPr>
          <a:xfrm>
            <a:off x="49213" y="65088"/>
            <a:ext cx="10585450" cy="7431087"/>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138" name="テキスト ボックス 3">
            <a:extLst>
              <a:ext uri="{FF2B5EF4-FFF2-40B4-BE49-F238E27FC236}">
                <a16:creationId xmlns:a16="http://schemas.microsoft.com/office/drawing/2014/main" id="{8C31229A-64B2-4CD2-8765-E3224CB97F19}"/>
              </a:ext>
            </a:extLst>
          </p:cNvPr>
          <p:cNvSpPr txBox="1">
            <a:spLocks noChangeArrowheads="1"/>
          </p:cNvSpPr>
          <p:nvPr/>
        </p:nvSpPr>
        <p:spPr bwMode="auto">
          <a:xfrm>
            <a:off x="1" y="277391"/>
            <a:ext cx="10691812" cy="92333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2800" b="1" dirty="0">
                <a:gradFill>
                  <a:gsLst>
                    <a:gs pos="0">
                      <a:srgbClr val="0070C0"/>
                    </a:gs>
                    <a:gs pos="100000">
                      <a:srgbClr val="254678"/>
                    </a:gs>
                  </a:gsLst>
                  <a:lin ang="5400000" scaled="1"/>
                </a:gradFill>
                <a:effectLst>
                  <a:outerShdw blurRad="50800" dist="50800" dir="5400000" algn="ctr" rotWithShape="0">
                    <a:schemeClr val="bg2"/>
                  </a:outerShdw>
                </a:effectLst>
                <a:latin typeface="FOT-筑紫A丸ゴシック Std R" panose="02020400000000000000" pitchFamily="18" charset="-128"/>
                <a:ea typeface="メイリオ" panose="020B0604030504040204" pitchFamily="50" charset="-128"/>
              </a:rPr>
              <a:t>横浜を選びたくなる</a:t>
            </a:r>
            <a:r>
              <a:rPr lang="en-US" altLang="ja-JP" sz="5400" b="1" dirty="0">
                <a:ln/>
                <a:solidFill>
                  <a:srgbClr val="FF6600"/>
                </a:solidFill>
                <a:effectLst>
                  <a:outerShdw blurRad="50800" dist="38100" dir="5400000" algn="t" rotWithShape="0">
                    <a:prstClr val="black">
                      <a:alpha val="40000"/>
                    </a:prstClr>
                  </a:outerShdw>
                  <a:reflection endPos="0" dist="50800" dir="5400000" sy="-100000" algn="bl" rotWithShape="0"/>
                </a:effectLst>
                <a:latin typeface="メイリオ" panose="020B0604030504040204" pitchFamily="50" charset="-128"/>
                <a:ea typeface="メイリオ" panose="020B0604030504040204" pitchFamily="50" charset="-128"/>
              </a:rPr>
              <a:t>3</a:t>
            </a:r>
            <a:r>
              <a:rPr lang="ja-JP" altLang="en-US" sz="3200" b="1" dirty="0">
                <a:ln/>
                <a:solidFill>
                  <a:srgbClr val="FF6600"/>
                </a:solidFill>
                <a:effectLst>
                  <a:outerShdw blurRad="50800" dist="38100" dir="5400000" algn="t" rotWithShape="0">
                    <a:prstClr val="black">
                      <a:alpha val="40000"/>
                    </a:prstClr>
                  </a:outerShdw>
                  <a:reflection endPos="0" dist="50800" dir="5400000" sy="-100000" algn="bl" rotWithShape="0"/>
                </a:effectLst>
                <a:latin typeface="メイリオ" panose="020B0604030504040204" pitchFamily="50" charset="-128"/>
                <a:ea typeface="メイリオ" panose="020B0604030504040204" pitchFamily="50" charset="-128"/>
              </a:rPr>
              <a:t>つ</a:t>
            </a:r>
            <a:r>
              <a:rPr kumimoji="1" lang="ja-JP" altLang="en-US" sz="2800" b="1" dirty="0">
                <a:gradFill>
                  <a:gsLst>
                    <a:gs pos="0">
                      <a:srgbClr val="0070C0"/>
                    </a:gs>
                    <a:gs pos="100000">
                      <a:srgbClr val="254678"/>
                    </a:gs>
                  </a:gsLst>
                  <a:lin ang="5400000" scaled="1"/>
                </a:gradFill>
                <a:effectLst>
                  <a:outerShdw blurRad="50800" dist="50800" dir="5400000" algn="ctr" rotWithShape="0">
                    <a:schemeClr val="bg2"/>
                  </a:outerShdw>
                </a:effectLst>
                <a:latin typeface="FOT-筑紫A丸ゴシック Std R" panose="02020400000000000000" pitchFamily="18" charset="-128"/>
                <a:ea typeface="メイリオ" panose="020B0604030504040204" pitchFamily="50" charset="-128"/>
              </a:rPr>
              <a:t>の理由</a:t>
            </a:r>
            <a:endParaRPr kumimoji="1" lang="en-US" altLang="ja-JP" sz="2400" b="1" dirty="0">
              <a:gradFill>
                <a:gsLst>
                  <a:gs pos="0">
                    <a:srgbClr val="0070C0"/>
                  </a:gs>
                  <a:gs pos="100000">
                    <a:srgbClr val="254678"/>
                  </a:gs>
                </a:gsLst>
                <a:lin ang="5400000" scaled="1"/>
              </a:gradFill>
              <a:effectLst>
                <a:outerShdw blurRad="50800" dist="50800" dir="5400000" algn="ctr" rotWithShape="0">
                  <a:schemeClr val="bg2"/>
                </a:outerShdw>
              </a:effectLst>
              <a:latin typeface="FOT-筑紫A丸ゴシック Std R" panose="02020400000000000000" pitchFamily="18"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5E6F41C8-8FF0-4603-AFBA-DAC6B8632573}"/>
              </a:ext>
            </a:extLst>
          </p:cNvPr>
          <p:cNvSpPr/>
          <p:nvPr/>
        </p:nvSpPr>
        <p:spPr bwMode="auto">
          <a:xfrm>
            <a:off x="5435600" y="3168650"/>
            <a:ext cx="4703763" cy="1665288"/>
          </a:xfrm>
          <a:prstGeom prst="rect">
            <a:avLst/>
          </a:prstGeom>
          <a:gradFill flip="none" rotWithShape="1">
            <a:gsLst>
              <a:gs pos="0">
                <a:schemeClr val="bg1">
                  <a:alpha val="0"/>
                </a:schemeClr>
              </a:gs>
              <a:gs pos="98000">
                <a:schemeClr val="accent5">
                  <a:lumMod val="20000"/>
                  <a:lumOff val="80000"/>
                  <a:alpha val="4300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7" name="正方形/長方形 46">
            <a:extLst>
              <a:ext uri="{FF2B5EF4-FFF2-40B4-BE49-F238E27FC236}">
                <a16:creationId xmlns:a16="http://schemas.microsoft.com/office/drawing/2014/main" id="{9DD84241-5CAC-4259-AA82-6B1E22DC6A1F}"/>
              </a:ext>
            </a:extLst>
          </p:cNvPr>
          <p:cNvSpPr/>
          <p:nvPr/>
        </p:nvSpPr>
        <p:spPr bwMode="auto">
          <a:xfrm>
            <a:off x="5443538" y="1176338"/>
            <a:ext cx="4691062" cy="520700"/>
          </a:xfrm>
          <a:prstGeom prst="rect">
            <a:avLst/>
          </a:prstGeom>
          <a:gradFill flip="none" rotWithShape="1">
            <a:gsLst>
              <a:gs pos="0">
                <a:schemeClr val="accent5">
                  <a:lumMod val="40000"/>
                  <a:lumOff val="60000"/>
                </a:schemeClr>
              </a:gs>
              <a:gs pos="61000">
                <a:srgbClr val="00B0F0"/>
              </a:gs>
              <a:gs pos="98000">
                <a:srgbClr val="3886C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102" name="テキスト ボックス 23">
            <a:extLst>
              <a:ext uri="{FF2B5EF4-FFF2-40B4-BE49-F238E27FC236}">
                <a16:creationId xmlns:a16="http://schemas.microsoft.com/office/drawing/2014/main" id="{360E0792-39C9-407E-99AE-36508F429CC6}"/>
              </a:ext>
            </a:extLst>
          </p:cNvPr>
          <p:cNvSpPr txBox="1">
            <a:spLocks noChangeArrowheads="1"/>
          </p:cNvSpPr>
          <p:nvPr/>
        </p:nvSpPr>
        <p:spPr bwMode="auto">
          <a:xfrm>
            <a:off x="5435600" y="1258888"/>
            <a:ext cx="4691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kumimoji="1" lang="en-US" altLang="ja-JP" sz="2400" b="1">
                <a:solidFill>
                  <a:schemeClr val="bg1"/>
                </a:solidFill>
                <a:latin typeface="メイリオ" panose="020B0604030504040204" pitchFamily="50" charset="-128"/>
                <a:ea typeface="メイリオ" panose="020B0604030504040204" pitchFamily="50" charset="-128"/>
              </a:rPr>
              <a:t>2. </a:t>
            </a:r>
            <a:r>
              <a:rPr kumimoji="1" lang="ja-JP" altLang="en-US" sz="2400" b="1">
                <a:solidFill>
                  <a:schemeClr val="bg1"/>
                </a:solidFill>
                <a:latin typeface="メイリオ" panose="020B0604030504040204" pitchFamily="50" charset="-128"/>
                <a:ea typeface="メイリオ" panose="020B0604030504040204" pitchFamily="50" charset="-128"/>
              </a:rPr>
              <a:t>コンパクト</a:t>
            </a:r>
            <a:r>
              <a:rPr kumimoji="1" lang="ja-JP" altLang="en-US" sz="2000" b="1">
                <a:solidFill>
                  <a:schemeClr val="bg1"/>
                </a:solidFill>
                <a:latin typeface="メイリオ" panose="020B0604030504040204" pitchFamily="50" charset="-128"/>
                <a:ea typeface="メイリオ" panose="020B0604030504040204" pitchFamily="50" charset="-128"/>
              </a:rPr>
              <a:t>な街並み</a:t>
            </a:r>
          </a:p>
        </p:txBody>
      </p:sp>
      <p:sp>
        <p:nvSpPr>
          <p:cNvPr id="31" name="テキスト ボックス 30">
            <a:extLst>
              <a:ext uri="{FF2B5EF4-FFF2-40B4-BE49-F238E27FC236}">
                <a16:creationId xmlns:a16="http://schemas.microsoft.com/office/drawing/2014/main" id="{44F08C6B-AF18-4C43-A6ED-87D44A16F8E8}"/>
              </a:ext>
            </a:extLst>
          </p:cNvPr>
          <p:cNvSpPr txBox="1"/>
          <p:nvPr/>
        </p:nvSpPr>
        <p:spPr bwMode="auto">
          <a:xfrm>
            <a:off x="5443538" y="4230688"/>
            <a:ext cx="4683125" cy="590550"/>
          </a:xfrm>
          <a:prstGeom prst="rect">
            <a:avLst/>
          </a:prstGeom>
          <a:noFill/>
          <a:ln>
            <a:noFill/>
          </a:ln>
        </p:spPr>
        <p:txBody>
          <a:bodyPr>
            <a:spAutoFit/>
          </a:bodyPr>
          <a:lstStyle/>
          <a:p>
            <a:pPr algn="ctr">
              <a:defRPr/>
            </a:pPr>
            <a:r>
              <a:rPr kumimoji="1" lang="ja-JP" altLang="en-US" sz="1050" dirty="0">
                <a:solidFill>
                  <a:schemeClr val="tx1">
                    <a:lumMod val="85000"/>
                    <a:lumOff val="15000"/>
                  </a:schemeClr>
                </a:solidFill>
                <a:latin typeface="メイリオ" panose="020B0604030504040204" pitchFamily="50" charset="-128"/>
                <a:ea typeface="メイリオ" panose="020B0604030504040204" pitchFamily="50" charset="-128"/>
              </a:rPr>
              <a:t>徒歩移動が容易で、班別行動に最適です。</a:t>
            </a:r>
            <a:endParaRPr kumimoji="1" lang="en-US" altLang="ja-JP" sz="105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050" dirty="0">
                <a:solidFill>
                  <a:schemeClr val="tx1">
                    <a:lumMod val="85000"/>
                    <a:lumOff val="15000"/>
                  </a:schemeClr>
                </a:solidFill>
                <a:latin typeface="メイリオ" panose="020B0604030504040204" pitchFamily="50" charset="-128"/>
                <a:ea typeface="メイリオ" panose="020B0604030504040204" pitchFamily="50" charset="-128"/>
              </a:rPr>
              <a:t>異国情緒と開放感あふれる魅力的な港町で、開港の歴史に触れながら</a:t>
            </a:r>
            <a:endParaRPr kumimoji="1" lang="en-US" altLang="ja-JP" sz="105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050" dirty="0">
                <a:solidFill>
                  <a:schemeClr val="tx1">
                    <a:lumMod val="85000"/>
                    <a:lumOff val="15000"/>
                  </a:schemeClr>
                </a:solidFill>
                <a:latin typeface="メイリオ" panose="020B0604030504040204" pitchFamily="50" charset="-128"/>
                <a:ea typeface="メイリオ" panose="020B0604030504040204" pitchFamily="50" charset="-128"/>
              </a:rPr>
              <a:t>散策ができます。</a:t>
            </a:r>
            <a:endParaRPr kumimoji="1" lang="en-US" altLang="ja-JP" sz="105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5135" name="図 13" descr="川に浮かんでいる船&#10;&#10;中程度の精度で自動的に生成された説明">
            <a:extLst>
              <a:ext uri="{FF2B5EF4-FFF2-40B4-BE49-F238E27FC236}">
                <a16:creationId xmlns:a16="http://schemas.microsoft.com/office/drawing/2014/main" id="{ADD63303-D379-4CFE-B80C-67EAD4EB781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6919" y="1756435"/>
            <a:ext cx="3467205" cy="2356486"/>
          </a:xfrm>
          <a:prstGeom prst="rect">
            <a:avLst/>
          </a:prstGeom>
          <a:noFill/>
          <a:ln w="9525">
            <a:noFill/>
            <a:miter lim="800000"/>
            <a:headEnd/>
            <a:tailEnd/>
          </a:ln>
          <a:effectLst>
            <a:outerShdw blurRad="50800" dist="38100" dir="5400000" algn="t" rotWithShape="0">
              <a:prstClr val="black">
                <a:alpha val="40000"/>
              </a:prstClr>
            </a:outerShdw>
            <a:softEdge rad="63500"/>
          </a:effectLst>
        </p:spPr>
      </p:pic>
      <p:sp>
        <p:nvSpPr>
          <p:cNvPr id="10" name="正方形/長方形 9">
            <a:extLst>
              <a:ext uri="{FF2B5EF4-FFF2-40B4-BE49-F238E27FC236}">
                <a16:creationId xmlns:a16="http://schemas.microsoft.com/office/drawing/2014/main" id="{A2E57B36-D520-4A91-9578-92D5202D9108}"/>
              </a:ext>
            </a:extLst>
          </p:cNvPr>
          <p:cNvSpPr/>
          <p:nvPr/>
        </p:nvSpPr>
        <p:spPr bwMode="auto">
          <a:xfrm>
            <a:off x="530225" y="3168650"/>
            <a:ext cx="4703763" cy="1665288"/>
          </a:xfrm>
          <a:prstGeom prst="rect">
            <a:avLst/>
          </a:prstGeom>
          <a:gradFill flip="none" rotWithShape="1">
            <a:gsLst>
              <a:gs pos="0">
                <a:schemeClr val="bg1">
                  <a:alpha val="0"/>
                </a:schemeClr>
              </a:gs>
              <a:gs pos="98000">
                <a:schemeClr val="accent5">
                  <a:lumMod val="20000"/>
                  <a:lumOff val="80000"/>
                  <a:alpha val="4300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30" name="テキスト ボックス 29">
            <a:extLst>
              <a:ext uri="{FF2B5EF4-FFF2-40B4-BE49-F238E27FC236}">
                <a16:creationId xmlns:a16="http://schemas.microsoft.com/office/drawing/2014/main" id="{6DE20D1F-A9A5-4356-8A6B-C7BFD2AA6BE6}"/>
              </a:ext>
            </a:extLst>
          </p:cNvPr>
          <p:cNvSpPr txBox="1"/>
          <p:nvPr/>
        </p:nvSpPr>
        <p:spPr bwMode="auto">
          <a:xfrm>
            <a:off x="530225" y="4313238"/>
            <a:ext cx="4691063" cy="427037"/>
          </a:xfrm>
          <a:prstGeom prst="rect">
            <a:avLst/>
          </a:prstGeom>
          <a:noFill/>
        </p:spPr>
        <p:txBody>
          <a:bodyPr>
            <a:spAutoFit/>
          </a:bodyPr>
          <a:lstStyle/>
          <a:p>
            <a:pPr algn="ctr">
              <a:defRPr/>
            </a:pPr>
            <a:r>
              <a:rPr kumimoji="1" lang="ja-JP" altLang="en-US" sz="1050" dirty="0">
                <a:ln w="3175">
                  <a:noFill/>
                </a:ln>
                <a:solidFill>
                  <a:schemeClr val="tx1">
                    <a:lumMod val="85000"/>
                    <a:lumOff val="15000"/>
                  </a:schemeClr>
                </a:solidFill>
                <a:latin typeface="メイリオ" panose="020B0604030504040204" pitchFamily="50" charset="-128"/>
                <a:ea typeface="メイリオ" panose="020B0604030504040204" pitchFamily="50" charset="-128"/>
              </a:rPr>
              <a:t>東京駅・羽田空港・鎌倉から</a:t>
            </a:r>
            <a:r>
              <a:rPr kumimoji="1" lang="en-US" altLang="ja-JP" sz="1050" dirty="0">
                <a:ln w="3175">
                  <a:noFill/>
                </a:ln>
                <a:solidFill>
                  <a:schemeClr val="tx1">
                    <a:lumMod val="85000"/>
                    <a:lumOff val="15000"/>
                  </a:schemeClr>
                </a:solidFill>
                <a:latin typeface="メイリオ" panose="020B0604030504040204" pitchFamily="50" charset="-128"/>
                <a:ea typeface="メイリオ" panose="020B0604030504040204" pitchFamily="50" charset="-128"/>
              </a:rPr>
              <a:t>30</a:t>
            </a:r>
            <a:r>
              <a:rPr kumimoji="1" lang="ja-JP" altLang="en-US" sz="1050" dirty="0">
                <a:ln w="3175">
                  <a:noFill/>
                </a:ln>
                <a:solidFill>
                  <a:schemeClr val="tx1">
                    <a:lumMod val="85000"/>
                    <a:lumOff val="15000"/>
                  </a:schemeClr>
                </a:solidFill>
                <a:latin typeface="メイリオ" panose="020B0604030504040204" pitchFamily="50" charset="-128"/>
                <a:ea typeface="メイリオ" panose="020B0604030504040204" pitchFamily="50" charset="-128"/>
              </a:rPr>
              <a:t>分前後で移動が可能。</a:t>
            </a:r>
            <a:endParaRPr kumimoji="1" lang="en-US" altLang="ja-JP" sz="1050" dirty="0">
              <a:ln w="3175">
                <a:noFill/>
              </a:ln>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050" dirty="0">
                <a:ln w="3175">
                  <a:noFill/>
                </a:ln>
                <a:solidFill>
                  <a:schemeClr val="tx1">
                    <a:lumMod val="85000"/>
                    <a:lumOff val="15000"/>
                  </a:schemeClr>
                </a:solidFill>
                <a:latin typeface="メイリオ" panose="020B0604030504040204" pitchFamily="50" charset="-128"/>
                <a:ea typeface="メイリオ" panose="020B0604030504040204" pitchFamily="50" charset="-128"/>
              </a:rPr>
              <a:t>横浜を拠点にコースが組みやすい優れた回遊性が魅力です。</a:t>
            </a:r>
            <a:endParaRPr kumimoji="1" lang="en-US" altLang="ja-JP" sz="1100" dirty="0">
              <a:ln w="3175">
                <a:noFill/>
              </a:ln>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AD5AF7BE-877B-4DC7-9ABB-ADCABEA46EF9}"/>
              </a:ext>
            </a:extLst>
          </p:cNvPr>
          <p:cNvSpPr/>
          <p:nvPr/>
        </p:nvSpPr>
        <p:spPr bwMode="auto">
          <a:xfrm>
            <a:off x="538163" y="1176338"/>
            <a:ext cx="4691062" cy="520700"/>
          </a:xfrm>
          <a:prstGeom prst="rect">
            <a:avLst/>
          </a:prstGeom>
          <a:gradFill flip="none" rotWithShape="1">
            <a:gsLst>
              <a:gs pos="0">
                <a:schemeClr val="accent5">
                  <a:lumMod val="40000"/>
                  <a:lumOff val="60000"/>
                </a:schemeClr>
              </a:gs>
              <a:gs pos="61000">
                <a:srgbClr val="00B0F0"/>
              </a:gs>
              <a:gs pos="98000">
                <a:srgbClr val="3886C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108" name="テキスト ボックス 23">
            <a:extLst>
              <a:ext uri="{FF2B5EF4-FFF2-40B4-BE49-F238E27FC236}">
                <a16:creationId xmlns:a16="http://schemas.microsoft.com/office/drawing/2014/main" id="{2F88037A-104C-4187-A852-91AE8F729F86}"/>
              </a:ext>
            </a:extLst>
          </p:cNvPr>
          <p:cNvSpPr txBox="1">
            <a:spLocks noChangeArrowheads="1"/>
          </p:cNvSpPr>
          <p:nvPr/>
        </p:nvSpPr>
        <p:spPr bwMode="auto">
          <a:xfrm>
            <a:off x="530225" y="1258888"/>
            <a:ext cx="46910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kumimoji="1" lang="en-US" altLang="ja-JP" sz="2400" b="1">
                <a:solidFill>
                  <a:schemeClr val="bg1"/>
                </a:solidFill>
                <a:latin typeface="メイリオ" panose="020B0604030504040204" pitchFamily="50" charset="-128"/>
                <a:ea typeface="メイリオ" panose="020B0604030504040204" pitchFamily="50" charset="-128"/>
              </a:rPr>
              <a:t>1</a:t>
            </a:r>
            <a:r>
              <a:rPr kumimoji="1" lang="en-US" altLang="ja-JP" sz="2000" b="1">
                <a:solidFill>
                  <a:schemeClr val="bg1"/>
                </a:solidFill>
                <a:latin typeface="メイリオ" panose="020B0604030504040204" pitchFamily="50" charset="-128"/>
                <a:ea typeface="メイリオ" panose="020B0604030504040204" pitchFamily="50" charset="-128"/>
              </a:rPr>
              <a:t>.</a:t>
            </a:r>
            <a:r>
              <a:rPr kumimoji="1" lang="en-US" altLang="ja-JP" sz="2000" b="1">
                <a:solidFill>
                  <a:schemeClr val="bg1"/>
                </a:solidFill>
                <a:latin typeface="AXIS Std B" panose="020B0700000000000000" pitchFamily="34" charset="-128"/>
                <a:ea typeface="AXIS Std B" panose="020B0700000000000000" pitchFamily="34" charset="-128"/>
              </a:rPr>
              <a:t> </a:t>
            </a:r>
            <a:r>
              <a:rPr kumimoji="1" lang="ja-JP" altLang="en-US" sz="2000" b="1">
                <a:solidFill>
                  <a:schemeClr val="bg1"/>
                </a:solidFill>
                <a:latin typeface="メイリオ" panose="020B0604030504040204" pitchFamily="50" charset="-128"/>
                <a:ea typeface="メイリオ" panose="020B0604030504040204" pitchFamily="50" charset="-128"/>
              </a:rPr>
              <a:t>抜群の</a:t>
            </a:r>
            <a:r>
              <a:rPr kumimoji="1" lang="ja-JP" altLang="en-US" sz="2400" b="1">
                <a:solidFill>
                  <a:schemeClr val="bg1"/>
                </a:solidFill>
                <a:latin typeface="メイリオ" panose="020B0604030504040204" pitchFamily="50" charset="-128"/>
                <a:ea typeface="メイリオ" panose="020B0604030504040204" pitchFamily="50" charset="-128"/>
              </a:rPr>
              <a:t>アクセス</a:t>
            </a:r>
            <a:endParaRPr kumimoji="1" lang="ja-JP" altLang="en-US" sz="2000" b="1">
              <a:solidFill>
                <a:schemeClr val="bg1"/>
              </a:solidFill>
              <a:latin typeface="メイリオ" panose="020B0604030504040204" pitchFamily="50" charset="-128"/>
              <a:ea typeface="メイリオ" panose="020B0604030504040204" pitchFamily="50" charset="-128"/>
            </a:endParaRPr>
          </a:p>
        </p:txBody>
      </p:sp>
      <p:pic>
        <p:nvPicPr>
          <p:cNvPr id="4109" name="図 7" descr="ダイアグラム&#10;&#10;自動的に生成された説明">
            <a:extLst>
              <a:ext uri="{FF2B5EF4-FFF2-40B4-BE49-F238E27FC236}">
                <a16:creationId xmlns:a16="http://schemas.microsoft.com/office/drawing/2014/main" id="{F2C8B435-B82F-412F-B60C-381714518F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1925" y="1774825"/>
            <a:ext cx="2900363" cy="2366963"/>
          </a:xfrm>
          <a:prstGeom prst="rect">
            <a:avLst/>
          </a:prstGeom>
          <a:noFill/>
          <a:ln>
            <a:noFill/>
          </a:ln>
          <a:effectLst>
            <a:outerShdw blurRad="50800" dist="38100" dir="5400000" algn="t" rotWithShape="0">
              <a:prstClr val="black">
                <a:alpha val="40000"/>
              </a:prstClr>
            </a:outerShdw>
          </a:effectLst>
        </p:spPr>
      </p:pic>
      <p:sp>
        <p:nvSpPr>
          <p:cNvPr id="37" name="正方形/長方形 36">
            <a:extLst>
              <a:ext uri="{FF2B5EF4-FFF2-40B4-BE49-F238E27FC236}">
                <a16:creationId xmlns:a16="http://schemas.microsoft.com/office/drawing/2014/main" id="{3AE37210-A5ED-4DF8-8551-FEF89291314B}"/>
              </a:ext>
            </a:extLst>
          </p:cNvPr>
          <p:cNvSpPr/>
          <p:nvPr/>
        </p:nvSpPr>
        <p:spPr bwMode="auto">
          <a:xfrm>
            <a:off x="523875" y="5741988"/>
            <a:ext cx="9628188" cy="1541462"/>
          </a:xfrm>
          <a:prstGeom prst="rect">
            <a:avLst/>
          </a:prstGeom>
          <a:gradFill flip="none" rotWithShape="1">
            <a:gsLst>
              <a:gs pos="0">
                <a:schemeClr val="bg1">
                  <a:alpha val="0"/>
                </a:schemeClr>
              </a:gs>
              <a:gs pos="98000">
                <a:schemeClr val="accent5">
                  <a:lumMod val="20000"/>
                  <a:lumOff val="80000"/>
                  <a:alpha val="4300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50" name="フローチャート: 結合子 49">
            <a:extLst>
              <a:ext uri="{FF2B5EF4-FFF2-40B4-BE49-F238E27FC236}">
                <a16:creationId xmlns:a16="http://schemas.microsoft.com/office/drawing/2014/main" id="{B8F05A04-10C2-43C4-A498-757D54CE3ACC}"/>
              </a:ext>
            </a:extLst>
          </p:cNvPr>
          <p:cNvSpPr/>
          <p:nvPr/>
        </p:nvSpPr>
        <p:spPr bwMode="auto">
          <a:xfrm>
            <a:off x="1008063" y="5903913"/>
            <a:ext cx="173037" cy="6032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4" name="テキスト ボックス 33">
            <a:extLst>
              <a:ext uri="{FF2B5EF4-FFF2-40B4-BE49-F238E27FC236}">
                <a16:creationId xmlns:a16="http://schemas.microsoft.com/office/drawing/2014/main" id="{2C87AFC4-589D-4A3D-9300-ADE9C9E986A1}"/>
              </a:ext>
            </a:extLst>
          </p:cNvPr>
          <p:cNvSpPr txBox="1"/>
          <p:nvPr/>
        </p:nvSpPr>
        <p:spPr bwMode="auto">
          <a:xfrm>
            <a:off x="515938" y="6999288"/>
            <a:ext cx="9601200" cy="254000"/>
          </a:xfrm>
          <a:prstGeom prst="rect">
            <a:avLst/>
          </a:prstGeom>
          <a:noFill/>
        </p:spPr>
        <p:txBody>
          <a:bodyPr>
            <a:spAutoFit/>
          </a:bodyPr>
          <a:lstStyle/>
          <a:p>
            <a:pPr algn="ctr">
              <a:defRPr/>
            </a:pPr>
            <a:r>
              <a:rPr kumimoji="1" lang="ja-JP" altLang="en-US" sz="1050" dirty="0">
                <a:solidFill>
                  <a:schemeClr val="tx1">
                    <a:lumMod val="85000"/>
                    <a:lumOff val="15000"/>
                  </a:schemeClr>
                </a:solidFill>
                <a:latin typeface="メイリオ" panose="020B0604030504040204" pitchFamily="50" charset="-128"/>
                <a:ea typeface="メイリオ" panose="020B0604030504040204" pitchFamily="50" charset="-128"/>
              </a:rPr>
              <a:t>横浜に来たからこそ体感でき、生徒の将来のキャリア形成につながる体験プログラムが多数あります。</a:t>
            </a:r>
            <a:endParaRPr kumimoji="1" lang="en-US" altLang="ja-JP" sz="105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4113" name="図 16" descr="ボートに乗っている男性&#10;&#10;中程度の精度で自動的に生成された説明">
            <a:extLst>
              <a:ext uri="{FF2B5EF4-FFF2-40B4-BE49-F238E27FC236}">
                <a16:creationId xmlns:a16="http://schemas.microsoft.com/office/drawing/2014/main" id="{7F05A21B-E598-446B-92EF-290A2AE08F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63" y="5567363"/>
            <a:ext cx="1852612" cy="1173162"/>
          </a:xfrm>
          <a:prstGeom prst="rect">
            <a:avLst/>
          </a:prstGeom>
          <a:noFill/>
          <a:ln>
            <a:noFill/>
          </a:ln>
          <a:effectLst>
            <a:outerShdw blurRad="50800" dist="38100" dir="5400000" algn="t" rotWithShape="0">
              <a:prstClr val="black">
                <a:alpha val="40000"/>
              </a:prstClr>
            </a:outerShdw>
          </a:effectLst>
        </p:spPr>
      </p:pic>
      <p:pic>
        <p:nvPicPr>
          <p:cNvPr id="4114" name="図 59" descr="テーブルで食事をしている人たち&#10;&#10;中程度の精度で自動的に生成された説明">
            <a:extLst>
              <a:ext uri="{FF2B5EF4-FFF2-40B4-BE49-F238E27FC236}">
                <a16:creationId xmlns:a16="http://schemas.microsoft.com/office/drawing/2014/main" id="{C10792CC-188F-4A6C-A0C2-1B3DB782FA0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9475" y="5572125"/>
            <a:ext cx="1539875" cy="1169988"/>
          </a:xfrm>
          <a:prstGeom prst="rect">
            <a:avLst/>
          </a:prstGeom>
          <a:noFill/>
          <a:ln>
            <a:noFill/>
          </a:ln>
          <a:effectLst>
            <a:outerShdw blurRad="50800" dist="38100" dir="5400000" algn="t" rotWithShape="0">
              <a:prstClr val="black">
                <a:alpha val="40000"/>
              </a:prstClr>
            </a:outerShdw>
          </a:effectLst>
        </p:spPr>
      </p:pic>
      <p:pic>
        <p:nvPicPr>
          <p:cNvPr id="4115" name="図 61" descr="食品, テーブル, 女性, 皿 が含まれている画像&#10;&#10;自動的に生成された説明">
            <a:extLst>
              <a:ext uri="{FF2B5EF4-FFF2-40B4-BE49-F238E27FC236}">
                <a16:creationId xmlns:a16="http://schemas.microsoft.com/office/drawing/2014/main" id="{AB6FFD98-BAE1-4CC4-B6A9-40D54B50842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14613" y="5568950"/>
            <a:ext cx="1849437" cy="1171575"/>
          </a:xfrm>
          <a:prstGeom prst="rect">
            <a:avLst/>
          </a:prstGeom>
          <a:noFill/>
          <a:ln>
            <a:noFill/>
          </a:ln>
          <a:effectLst>
            <a:outerShdw blurRad="50800" dist="38100" dir="5400000" algn="t" rotWithShape="0">
              <a:prstClr val="black">
                <a:alpha val="40000"/>
              </a:prstClr>
            </a:outerShdw>
          </a:effectLst>
        </p:spPr>
      </p:pic>
      <p:pic>
        <p:nvPicPr>
          <p:cNvPr id="4116" name="図 63" descr="部屋の中にいる子供たち&#10;&#10;低い精度で自動的に生成された説明">
            <a:extLst>
              <a:ext uri="{FF2B5EF4-FFF2-40B4-BE49-F238E27FC236}">
                <a16:creationId xmlns:a16="http://schemas.microsoft.com/office/drawing/2014/main" id="{011758FF-37A3-4540-B0C6-6B802931792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37313" y="5568950"/>
            <a:ext cx="1855787" cy="1169988"/>
          </a:xfrm>
          <a:prstGeom prst="rect">
            <a:avLst/>
          </a:prstGeom>
          <a:noFill/>
          <a:ln>
            <a:noFill/>
          </a:ln>
          <a:effectLst>
            <a:outerShdw blurRad="50800" dist="38100" dir="5400000" algn="t" rotWithShape="0">
              <a:prstClr val="black">
                <a:alpha val="40000"/>
              </a:prstClr>
            </a:outerShdw>
          </a:effectLst>
        </p:spPr>
      </p:pic>
      <p:sp>
        <p:nvSpPr>
          <p:cNvPr id="4117" name="テキスト ボックス 66">
            <a:extLst>
              <a:ext uri="{FF2B5EF4-FFF2-40B4-BE49-F238E27FC236}">
                <a16:creationId xmlns:a16="http://schemas.microsoft.com/office/drawing/2014/main" id="{98DA0666-F348-4991-BBC5-3D0194391048}"/>
              </a:ext>
            </a:extLst>
          </p:cNvPr>
          <p:cNvSpPr txBox="1">
            <a:spLocks noChangeArrowheads="1"/>
          </p:cNvSpPr>
          <p:nvPr/>
        </p:nvSpPr>
        <p:spPr bwMode="auto">
          <a:xfrm>
            <a:off x="550863" y="6753225"/>
            <a:ext cx="1852612" cy="2000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700" dirty="0">
                <a:solidFill>
                  <a:schemeClr val="tx1">
                    <a:lumMod val="75000"/>
                    <a:lumOff val="25000"/>
                  </a:schemeClr>
                </a:solidFill>
                <a:latin typeface="メイリオ" panose="020B0604030504040204" pitchFamily="50" charset="-128"/>
                <a:ea typeface="メイリオ" panose="020B0604030504040204" pitchFamily="50" charset="-128"/>
              </a:rPr>
              <a:t>横浜・八景島シーパラダイス</a:t>
            </a:r>
            <a:endParaRPr kumimoji="1" lang="en-US" altLang="ja-JP" sz="7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118" name="テキスト ボックス 68">
            <a:extLst>
              <a:ext uri="{FF2B5EF4-FFF2-40B4-BE49-F238E27FC236}">
                <a16:creationId xmlns:a16="http://schemas.microsoft.com/office/drawing/2014/main" id="{FC5B4424-CD64-4A5B-BE16-398488F031AD}"/>
              </a:ext>
            </a:extLst>
          </p:cNvPr>
          <p:cNvSpPr txBox="1">
            <a:spLocks noChangeArrowheads="1"/>
          </p:cNvSpPr>
          <p:nvPr/>
        </p:nvSpPr>
        <p:spPr bwMode="auto">
          <a:xfrm>
            <a:off x="2614613" y="6753225"/>
            <a:ext cx="1849437" cy="2000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700" dirty="0">
                <a:solidFill>
                  <a:schemeClr val="tx1">
                    <a:lumMod val="75000"/>
                    <a:lumOff val="25000"/>
                  </a:schemeClr>
                </a:solidFill>
                <a:latin typeface="メイリオ" panose="020B0604030504040204" pitchFamily="50" charset="-128"/>
                <a:ea typeface="メイリオ" panose="020B0604030504040204" pitchFamily="50" charset="-128"/>
              </a:rPr>
              <a:t>マイカップヌードルファクトリー</a:t>
            </a:r>
            <a:endParaRPr kumimoji="1" lang="en-US" altLang="ja-JP" sz="7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119" name="テキスト ボックス 69">
            <a:extLst>
              <a:ext uri="{FF2B5EF4-FFF2-40B4-BE49-F238E27FC236}">
                <a16:creationId xmlns:a16="http://schemas.microsoft.com/office/drawing/2014/main" id="{80A8CF4C-96CC-4FBB-899D-ECF2AD9CF0DC}"/>
              </a:ext>
            </a:extLst>
          </p:cNvPr>
          <p:cNvSpPr txBox="1">
            <a:spLocks noChangeArrowheads="1"/>
          </p:cNvSpPr>
          <p:nvPr/>
        </p:nvSpPr>
        <p:spPr bwMode="auto">
          <a:xfrm>
            <a:off x="4675188" y="6753225"/>
            <a:ext cx="1552575" cy="2000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肉まん・餃子づくり体験</a:t>
            </a:r>
            <a:endParaRPr kumimoji="1" lang="en-US" altLang="ja-JP"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120" name="テキスト ボックス 70">
            <a:extLst>
              <a:ext uri="{FF2B5EF4-FFF2-40B4-BE49-F238E27FC236}">
                <a16:creationId xmlns:a16="http://schemas.microsoft.com/office/drawing/2014/main" id="{94663A1F-BE62-4347-B3F5-DCE677658D8B}"/>
              </a:ext>
            </a:extLst>
          </p:cNvPr>
          <p:cNvSpPr txBox="1">
            <a:spLocks noChangeArrowheads="1"/>
          </p:cNvSpPr>
          <p:nvPr/>
        </p:nvSpPr>
        <p:spPr bwMode="auto">
          <a:xfrm>
            <a:off x="6437313" y="6753225"/>
            <a:ext cx="1855787" cy="2000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エンジン組立ボルト締め</a:t>
            </a:r>
            <a:endParaRPr kumimoji="1" lang="en-US" altLang="ja-JP"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121" name="テキスト ボックス 71">
            <a:extLst>
              <a:ext uri="{FF2B5EF4-FFF2-40B4-BE49-F238E27FC236}">
                <a16:creationId xmlns:a16="http://schemas.microsoft.com/office/drawing/2014/main" id="{F6E5EEF8-BEAB-4F15-8E33-40E4D78AC6A8}"/>
              </a:ext>
            </a:extLst>
          </p:cNvPr>
          <p:cNvSpPr txBox="1">
            <a:spLocks noChangeArrowheads="1"/>
          </p:cNvSpPr>
          <p:nvPr/>
        </p:nvSpPr>
        <p:spPr bwMode="auto">
          <a:xfrm>
            <a:off x="8497888" y="6753225"/>
            <a:ext cx="1636712" cy="2000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kumimoji="1" lang="ja-JP" altLang="en-US" sz="700" dirty="0">
                <a:solidFill>
                  <a:schemeClr val="tx1">
                    <a:lumMod val="85000"/>
                    <a:lumOff val="15000"/>
                  </a:schemeClr>
                </a:solidFill>
                <a:latin typeface="メイリオ" panose="020B0604030504040204" pitchFamily="50" charset="-128"/>
                <a:ea typeface="メイリオ" panose="020B0604030504040204" pitchFamily="50" charset="-128"/>
              </a:rPr>
              <a:t>甲板みがき</a:t>
            </a:r>
            <a:endParaRPr kumimoji="1" lang="en-US" altLang="ja-JP" sz="7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4122" name="図 73" descr="人, 屋内, 食品, テーブル が含まれている画像&#10;&#10;自動的に生成された説明">
            <a:extLst>
              <a:ext uri="{FF2B5EF4-FFF2-40B4-BE49-F238E27FC236}">
                <a16:creationId xmlns:a16="http://schemas.microsoft.com/office/drawing/2014/main" id="{933421FB-AB2A-405A-B2AC-BD3689AA801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01063" y="5575300"/>
            <a:ext cx="1630362" cy="1162050"/>
          </a:xfrm>
          <a:prstGeom prst="rect">
            <a:avLst/>
          </a:prstGeom>
          <a:noFill/>
          <a:ln>
            <a:noFill/>
          </a:ln>
          <a:effectLst>
            <a:outerShdw blurRad="50800" dist="38100" dir="5400000" algn="t" rotWithShape="0">
              <a:prstClr val="black">
                <a:alpha val="40000"/>
              </a:prstClr>
            </a:outerShdw>
          </a:effectLst>
        </p:spPr>
      </p:pic>
      <p:sp>
        <p:nvSpPr>
          <p:cNvPr id="57" name="正方形/長方形 56">
            <a:extLst>
              <a:ext uri="{FF2B5EF4-FFF2-40B4-BE49-F238E27FC236}">
                <a16:creationId xmlns:a16="http://schemas.microsoft.com/office/drawing/2014/main" id="{164CBF0D-4FF0-4ACE-8D46-22E4550EC8DB}"/>
              </a:ext>
            </a:extLst>
          </p:cNvPr>
          <p:cNvSpPr/>
          <p:nvPr/>
        </p:nvSpPr>
        <p:spPr bwMode="auto">
          <a:xfrm>
            <a:off x="530225" y="5030788"/>
            <a:ext cx="9615488" cy="471487"/>
          </a:xfrm>
          <a:prstGeom prst="rect">
            <a:avLst/>
          </a:prstGeom>
          <a:gradFill flip="none" rotWithShape="1">
            <a:gsLst>
              <a:gs pos="0">
                <a:schemeClr val="accent5">
                  <a:lumMod val="40000"/>
                  <a:lumOff val="60000"/>
                </a:schemeClr>
              </a:gs>
              <a:gs pos="61000">
                <a:srgbClr val="00B0F0"/>
              </a:gs>
              <a:gs pos="98000">
                <a:srgbClr val="3886CC"/>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24" name="テキスト ボックス 52">
            <a:extLst>
              <a:ext uri="{FF2B5EF4-FFF2-40B4-BE49-F238E27FC236}">
                <a16:creationId xmlns:a16="http://schemas.microsoft.com/office/drawing/2014/main" id="{F40C6C98-B61C-4E9C-8D9C-7A82A2439B08}"/>
              </a:ext>
            </a:extLst>
          </p:cNvPr>
          <p:cNvSpPr txBox="1">
            <a:spLocks noChangeArrowheads="1"/>
          </p:cNvSpPr>
          <p:nvPr/>
        </p:nvSpPr>
        <p:spPr bwMode="auto">
          <a:xfrm>
            <a:off x="523875" y="5073650"/>
            <a:ext cx="961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kumimoji="1" lang="en-US" altLang="ja-JP" sz="2400" b="1">
                <a:solidFill>
                  <a:schemeClr val="bg1"/>
                </a:solidFill>
                <a:latin typeface="メイリオ" panose="020B0604030504040204" pitchFamily="50" charset="-128"/>
                <a:ea typeface="メイリオ" panose="020B0604030504040204" pitchFamily="50" charset="-128"/>
              </a:rPr>
              <a:t>3</a:t>
            </a:r>
            <a:r>
              <a:rPr kumimoji="1" lang="en-US" altLang="ja-JP" sz="2000" b="1">
                <a:solidFill>
                  <a:schemeClr val="bg1"/>
                </a:solidFill>
                <a:latin typeface="メイリオ" panose="020B0604030504040204" pitchFamily="50" charset="-128"/>
                <a:ea typeface="メイリオ" panose="020B0604030504040204" pitchFamily="50" charset="-128"/>
              </a:rPr>
              <a:t>. </a:t>
            </a:r>
            <a:r>
              <a:rPr kumimoji="1" lang="ja-JP" altLang="en-US" sz="2000" b="1">
                <a:solidFill>
                  <a:schemeClr val="bg1"/>
                </a:solidFill>
                <a:latin typeface="メイリオ" panose="020B0604030504040204" pitchFamily="50" charset="-128"/>
                <a:ea typeface="メイリオ" panose="020B0604030504040204" pitchFamily="50" charset="-128"/>
              </a:rPr>
              <a:t>多彩な</a:t>
            </a:r>
            <a:r>
              <a:rPr kumimoji="1" lang="ja-JP" altLang="en-US" sz="2400" b="1">
                <a:solidFill>
                  <a:schemeClr val="bg1"/>
                </a:solidFill>
                <a:latin typeface="メイリオ" panose="020B0604030504040204" pitchFamily="50" charset="-128"/>
                <a:ea typeface="メイリオ" panose="020B0604030504040204" pitchFamily="50" charset="-128"/>
              </a:rPr>
              <a:t>プログラム</a:t>
            </a:r>
            <a:endParaRPr kumimoji="1" lang="ja-JP" altLang="en-US" sz="2000" b="1">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6767">
            <a:alpha val="25000"/>
          </a:srgbClr>
        </a:solidFill>
        <a:effectLst/>
      </p:bgPr>
    </p:bg>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BD719062-14BB-4FED-A7DE-AE810CA7D3B6}"/>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B3EDD646-02BF-4F9D-88BA-C899EDC0D64B}"/>
              </a:ext>
            </a:extLst>
          </p:cNvPr>
          <p:cNvSpPr/>
          <p:nvPr/>
        </p:nvSpPr>
        <p:spPr>
          <a:xfrm>
            <a:off x="239152" y="295275"/>
            <a:ext cx="9957223"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3BCCA33F-4166-4E67-9F6E-CD3FD46E0ED5}"/>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B36B2EE9-6126-4A1C-BF4F-9BEE31B1DC2C}"/>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97FF9CDD-B5CB-45D3-B9D9-B27B56E5B492}"/>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5CE174A5-927C-486A-89BD-1397E68D1C4F}"/>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6EA1A710-76D4-440D-B937-50FEE80D90D5}"/>
              </a:ext>
            </a:extLst>
          </p:cNvPr>
          <p:cNvSpPr/>
          <p:nvPr/>
        </p:nvSpPr>
        <p:spPr>
          <a:xfrm>
            <a:off x="102151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6F0FD75B-16FC-4669-BEFA-9B9EC9149942}"/>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271DD642-B0EF-46C7-BE8C-0F6D1F4C53BA}"/>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38" name="テキスト ボックス 37">
            <a:extLst>
              <a:ext uri="{FF2B5EF4-FFF2-40B4-BE49-F238E27FC236}">
                <a16:creationId xmlns:a16="http://schemas.microsoft.com/office/drawing/2014/main" id="{EB9D4011-FCC2-40A8-9642-06C264E593CC}"/>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39" name="テキスト ボックス 38">
            <a:extLst>
              <a:ext uri="{FF2B5EF4-FFF2-40B4-BE49-F238E27FC236}">
                <a16:creationId xmlns:a16="http://schemas.microsoft.com/office/drawing/2014/main" id="{E11D18FD-9746-4D66-9D72-DEF08195ABDC}"/>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40" name="テキスト ボックス 39">
            <a:extLst>
              <a:ext uri="{FF2B5EF4-FFF2-40B4-BE49-F238E27FC236}">
                <a16:creationId xmlns:a16="http://schemas.microsoft.com/office/drawing/2014/main" id="{EEC5B5A9-5A64-455E-A24C-A5D6B20EF6D3}"/>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41" name="テキスト ボックス 40">
            <a:extLst>
              <a:ext uri="{FF2B5EF4-FFF2-40B4-BE49-F238E27FC236}">
                <a16:creationId xmlns:a16="http://schemas.microsoft.com/office/drawing/2014/main" id="{B63C95CB-A79E-4B18-9CC8-44BBAC9FE4A8}"/>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42" name="正方形/長方形 41">
            <a:extLst>
              <a:ext uri="{FF2B5EF4-FFF2-40B4-BE49-F238E27FC236}">
                <a16:creationId xmlns:a16="http://schemas.microsoft.com/office/drawing/2014/main" id="{1CC8735F-1B6B-47F6-92B5-9B5F862AC42E}"/>
              </a:ext>
            </a:extLst>
          </p:cNvPr>
          <p:cNvSpPr/>
          <p:nvPr/>
        </p:nvSpPr>
        <p:spPr>
          <a:xfrm>
            <a:off x="10210244" y="2078107"/>
            <a:ext cx="448231" cy="1044000"/>
          </a:xfrm>
          <a:prstGeom prst="rect">
            <a:avLst/>
          </a:prstGeom>
          <a:solidFill>
            <a:srgbClr val="F96767"/>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38313F96-1294-4C9C-921A-818C85C88B8F}"/>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44" name="テキスト ボックス 43">
            <a:extLst>
              <a:ext uri="{FF2B5EF4-FFF2-40B4-BE49-F238E27FC236}">
                <a16:creationId xmlns:a16="http://schemas.microsoft.com/office/drawing/2014/main" id="{A2198482-2608-4F6C-9105-64418A5BAD4A}"/>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産業観光</a:t>
            </a:r>
          </a:p>
        </p:txBody>
      </p:sp>
      <p:grpSp>
        <p:nvGrpSpPr>
          <p:cNvPr id="56" name="グループ化 55">
            <a:extLst>
              <a:ext uri="{FF2B5EF4-FFF2-40B4-BE49-F238E27FC236}">
                <a16:creationId xmlns:a16="http://schemas.microsoft.com/office/drawing/2014/main" id="{4CB9B40C-0D1E-44E2-9641-E63EB135DF2E}"/>
              </a:ext>
            </a:extLst>
          </p:cNvPr>
          <p:cNvGrpSpPr/>
          <p:nvPr/>
        </p:nvGrpSpPr>
        <p:grpSpPr>
          <a:xfrm>
            <a:off x="3353328" y="117562"/>
            <a:ext cx="1758496" cy="616762"/>
            <a:chOff x="2909658" y="478397"/>
            <a:chExt cx="2602314" cy="981451"/>
          </a:xfrm>
        </p:grpSpPr>
        <p:sp>
          <p:nvSpPr>
            <p:cNvPr id="57" name="楕円 56">
              <a:extLst>
                <a:ext uri="{FF2B5EF4-FFF2-40B4-BE49-F238E27FC236}">
                  <a16:creationId xmlns:a16="http://schemas.microsoft.com/office/drawing/2014/main" id="{F491CA88-BD73-4D84-868C-05671301E2FB}"/>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8" name="楕円 57">
              <a:extLst>
                <a:ext uri="{FF2B5EF4-FFF2-40B4-BE49-F238E27FC236}">
                  <a16:creationId xmlns:a16="http://schemas.microsoft.com/office/drawing/2014/main" id="{74217AC9-421A-42CB-B0B9-0BBB2D5C7DEF}"/>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59" name="グループ化 58">
              <a:extLst>
                <a:ext uri="{FF2B5EF4-FFF2-40B4-BE49-F238E27FC236}">
                  <a16:creationId xmlns:a16="http://schemas.microsoft.com/office/drawing/2014/main" id="{65BD176E-3C8A-4BED-8830-B8E0CB32AF52}"/>
                </a:ext>
              </a:extLst>
            </p:cNvPr>
            <p:cNvGrpSpPr/>
            <p:nvPr/>
          </p:nvGrpSpPr>
          <p:grpSpPr>
            <a:xfrm>
              <a:off x="2981173" y="478397"/>
              <a:ext cx="2530799" cy="914400"/>
              <a:chOff x="441001" y="231405"/>
              <a:chExt cx="2530799" cy="914400"/>
            </a:xfrm>
          </p:grpSpPr>
          <p:sp>
            <p:nvSpPr>
              <p:cNvPr id="62" name="楕円 61">
                <a:extLst>
                  <a:ext uri="{FF2B5EF4-FFF2-40B4-BE49-F238E27FC236}">
                    <a16:creationId xmlns:a16="http://schemas.microsoft.com/office/drawing/2014/main" id="{5C3530E8-EC1D-4EA4-96FC-6F2D49A50B22}"/>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楕円 62">
                <a:extLst>
                  <a:ext uri="{FF2B5EF4-FFF2-40B4-BE49-F238E27FC236}">
                    <a16:creationId xmlns:a16="http://schemas.microsoft.com/office/drawing/2014/main" id="{1CC85169-79A8-47FA-B76C-116F6E2599D8}"/>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楕円 63">
                <a:extLst>
                  <a:ext uri="{FF2B5EF4-FFF2-40B4-BE49-F238E27FC236}">
                    <a16:creationId xmlns:a16="http://schemas.microsoft.com/office/drawing/2014/main" id="{69619F4A-61F6-4505-87E8-5FAE81478C13}"/>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60" name="楕円 59">
              <a:extLst>
                <a:ext uri="{FF2B5EF4-FFF2-40B4-BE49-F238E27FC236}">
                  <a16:creationId xmlns:a16="http://schemas.microsoft.com/office/drawing/2014/main" id="{29439E95-61EE-4C3B-AB32-0AEBF8B33FC2}"/>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楕円 60">
              <a:extLst>
                <a:ext uri="{FF2B5EF4-FFF2-40B4-BE49-F238E27FC236}">
                  <a16:creationId xmlns:a16="http://schemas.microsoft.com/office/drawing/2014/main" id="{4B3159BC-B5A0-4193-9034-8CFCD5FB5753}"/>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65" name="テキスト ボックス 64">
            <a:extLst>
              <a:ext uri="{FF2B5EF4-FFF2-40B4-BE49-F238E27FC236}">
                <a16:creationId xmlns:a16="http://schemas.microsoft.com/office/drawing/2014/main" id="{1149D2B5-1839-48E6-A0F2-FF55EB81B7A9}"/>
              </a:ext>
            </a:extLst>
          </p:cNvPr>
          <p:cNvSpPr txBox="1"/>
          <p:nvPr/>
        </p:nvSpPr>
        <p:spPr>
          <a:xfrm>
            <a:off x="1919914" y="315355"/>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「科学技術」に触れ、夢を膨らませよう！</a:t>
            </a:r>
          </a:p>
        </p:txBody>
      </p:sp>
      <p:grpSp>
        <p:nvGrpSpPr>
          <p:cNvPr id="68" name="グループ化 67">
            <a:extLst>
              <a:ext uri="{FF2B5EF4-FFF2-40B4-BE49-F238E27FC236}">
                <a16:creationId xmlns:a16="http://schemas.microsoft.com/office/drawing/2014/main" id="{1E6FBCF9-2270-41B9-85E7-F1A87F8397CF}"/>
              </a:ext>
            </a:extLst>
          </p:cNvPr>
          <p:cNvGrpSpPr/>
          <p:nvPr/>
        </p:nvGrpSpPr>
        <p:grpSpPr>
          <a:xfrm>
            <a:off x="565742" y="576860"/>
            <a:ext cx="4431600" cy="520943"/>
            <a:chOff x="860101" y="303195"/>
            <a:chExt cx="5136484" cy="849756"/>
          </a:xfrm>
          <a:solidFill>
            <a:srgbClr val="F96767"/>
          </a:solidFill>
          <a:effectLst>
            <a:outerShdw blurRad="50800" dist="38100" dir="5400000" algn="t" rotWithShape="0">
              <a:prstClr val="black">
                <a:alpha val="40000"/>
              </a:prstClr>
            </a:outerShdw>
          </a:effectLst>
        </p:grpSpPr>
        <p:sp>
          <p:nvSpPr>
            <p:cNvPr id="69" name="四角形: 角を丸くする 68">
              <a:extLst>
                <a:ext uri="{FF2B5EF4-FFF2-40B4-BE49-F238E27FC236}">
                  <a16:creationId xmlns:a16="http://schemas.microsoft.com/office/drawing/2014/main" id="{3B9B51B9-D263-4FE2-910F-3E7BA1C889E9}"/>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0" name="テキスト ボックス 69">
              <a:extLst>
                <a:ext uri="{FF2B5EF4-FFF2-40B4-BE49-F238E27FC236}">
                  <a16:creationId xmlns:a16="http://schemas.microsoft.com/office/drawing/2014/main" id="{3A8286FB-ED4A-4471-A2E1-4761FEEE0187}"/>
                </a:ext>
              </a:extLst>
            </p:cNvPr>
            <p:cNvSpPr txBox="1"/>
            <p:nvPr/>
          </p:nvSpPr>
          <p:spPr>
            <a:xfrm>
              <a:off x="1537821" y="448868"/>
              <a:ext cx="4164253" cy="652655"/>
            </a:xfrm>
            <a:prstGeom prst="rect">
              <a:avLst/>
            </a:prstGeom>
            <a:noFill/>
          </p:spPr>
          <p:txBody>
            <a:bodyPr wrap="square">
              <a:spAutoFit/>
            </a:bodyPr>
            <a:lstStyle/>
            <a:p>
              <a:pPr algn="ctr"/>
              <a:r>
                <a:rPr kumimoji="1" lang="ja-JP" altLang="en-US" sz="2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三菱みなとみらい技術館</a:t>
              </a:r>
              <a:endParaRPr kumimoji="1" lang="ja-JP" altLang="en-US" sz="11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92" name="テキスト ボックス 91">
            <a:extLst>
              <a:ext uri="{FF2B5EF4-FFF2-40B4-BE49-F238E27FC236}">
                <a16:creationId xmlns:a16="http://schemas.microsoft.com/office/drawing/2014/main" id="{1CC85900-114E-4255-AB68-969336CA128E}"/>
              </a:ext>
            </a:extLst>
          </p:cNvPr>
          <p:cNvSpPr txBox="1"/>
          <p:nvPr/>
        </p:nvSpPr>
        <p:spPr>
          <a:xfrm>
            <a:off x="554991" y="7115845"/>
            <a:ext cx="4707233"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045-200-7351</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：３台（要事前予約）</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住所：横浜市西区みなとみらい</a:t>
            </a:r>
            <a:r>
              <a:rPr lang="en-US" altLang="ja-JP" sz="900" dirty="0">
                <a:latin typeface="メイリオ" panose="020B0604030504040204" pitchFamily="50" charset="-128"/>
                <a:ea typeface="メイリオ" panose="020B0604030504040204" pitchFamily="50" charset="-128"/>
              </a:rPr>
              <a:t>3-3-1</a:t>
            </a:r>
            <a:endParaRPr lang="ja-JP" altLang="en-US" sz="900" dirty="0">
              <a:latin typeface="メイリオ" panose="020B0604030504040204" pitchFamily="50" charset="-128"/>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A6555BE0-56D4-4042-A938-1A232C596532}"/>
              </a:ext>
            </a:extLst>
          </p:cNvPr>
          <p:cNvSpPr txBox="1"/>
          <p:nvPr/>
        </p:nvSpPr>
        <p:spPr>
          <a:xfrm>
            <a:off x="509504" y="3466183"/>
            <a:ext cx="4572000" cy="1092607"/>
          </a:xfrm>
          <a:prstGeom prst="rect">
            <a:avLst/>
          </a:prstGeom>
          <a:noFill/>
        </p:spPr>
        <p:txBody>
          <a:bodyPr wrap="square">
            <a:spAutoFit/>
          </a:bodyPr>
          <a:lstStyle/>
          <a:p>
            <a:r>
              <a:rPr lang="ja-JP" altLang="ja-JP"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ＭＳ Ｐゴシック" panose="020B0600070205080204" pitchFamily="50" charset="-128"/>
              </a:rPr>
              <a:t>三菱重工グループの最先端のものづくりと科学技術を紹介する企業ミュージアムです。</a:t>
            </a:r>
            <a:br>
              <a:rPr lang="en-US" altLang="ja-JP"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ＭＳ Ｐゴシック" panose="020B0600070205080204" pitchFamily="50" charset="-128"/>
              </a:rPr>
              <a:t>　ロケットエンジンの実物や有人潜水調査船の実物大模型など迫力ある展示に加え、</a:t>
            </a:r>
            <a:r>
              <a:rPr lang="en-US" altLang="ja-JP"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ＭＳ Ｐゴシック" panose="020B0600070205080204" pitchFamily="50" charset="-128"/>
              </a:rPr>
              <a:t>15</a:t>
            </a:r>
            <a:r>
              <a:rPr lang="ja-JP" altLang="ja-JP"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ＭＳ Ｐゴシック" panose="020B0600070205080204" pitchFamily="50" charset="-128"/>
              </a:rPr>
              <a:t>メートルのシアターでは製造工程などを視聴いただけます。</a:t>
            </a:r>
            <a:endParaRPr lang="ja-JP" altLang="en-US" sz="1300" dirty="0">
              <a:solidFill>
                <a:schemeClr val="bg2">
                  <a:lumMod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95" name="正方形/長方形 94">
            <a:extLst>
              <a:ext uri="{FF2B5EF4-FFF2-40B4-BE49-F238E27FC236}">
                <a16:creationId xmlns:a16="http://schemas.microsoft.com/office/drawing/2014/main" id="{AEF81795-A344-475C-923D-9ADB8E98DC09}"/>
              </a:ext>
            </a:extLst>
          </p:cNvPr>
          <p:cNvSpPr/>
          <p:nvPr/>
        </p:nvSpPr>
        <p:spPr>
          <a:xfrm>
            <a:off x="409973" y="4510908"/>
            <a:ext cx="4712308" cy="2174461"/>
          </a:xfrm>
          <a:prstGeom prst="rect">
            <a:avLst/>
          </a:prstGeom>
          <a:blipFill>
            <a:blip r:embed="rId4">
              <a:extLst>
                <a:ext uri="{28A0092B-C50C-407E-A947-70E740481C1C}">
                  <a14:useLocalDpi xmlns:a14="http://schemas.microsoft.com/office/drawing/2010/main"/>
                </a:ext>
              </a:extLst>
            </a:blip>
            <a:tile tx="0" ty="0" sx="100000" sy="100000" flip="none" algn="tl"/>
          </a:blipFill>
          <a:ln>
            <a:noFill/>
          </a:ln>
          <a:effectLst>
            <a:outerShdw blurRad="50800" dist="38100" dir="5400000" algn="t" rotWithShape="0">
              <a:schemeClr val="bg1">
                <a:lumMod val="95000"/>
                <a:alpha val="40000"/>
              </a:scheme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96" name="グラフィックス 95" descr="物語 枠線">
            <a:extLst>
              <a:ext uri="{FF2B5EF4-FFF2-40B4-BE49-F238E27FC236}">
                <a16:creationId xmlns:a16="http://schemas.microsoft.com/office/drawing/2014/main" id="{2742DC0E-04EF-497D-9B03-33A6951B0F9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87039" y="4541243"/>
            <a:ext cx="952246" cy="952246"/>
          </a:xfrm>
          <a:prstGeom prst="rect">
            <a:avLst/>
          </a:prstGeom>
        </p:spPr>
      </p:pic>
      <p:sp>
        <p:nvSpPr>
          <p:cNvPr id="97" name="テキスト ボックス 96">
            <a:extLst>
              <a:ext uri="{FF2B5EF4-FFF2-40B4-BE49-F238E27FC236}">
                <a16:creationId xmlns:a16="http://schemas.microsoft.com/office/drawing/2014/main" id="{B83F9DC9-7327-4764-B3D5-94619AE93839}"/>
              </a:ext>
            </a:extLst>
          </p:cNvPr>
          <p:cNvSpPr txBox="1"/>
          <p:nvPr/>
        </p:nvSpPr>
        <p:spPr>
          <a:xfrm>
            <a:off x="563110" y="4583284"/>
            <a:ext cx="2159566" cy="307777"/>
          </a:xfrm>
          <a:prstGeom prst="rect">
            <a:avLst/>
          </a:prstGeom>
          <a:noFill/>
        </p:spPr>
        <p:txBody>
          <a:bodyPr wrap="none" rtlCol="0">
            <a:spAutoFit/>
          </a:bodyPr>
          <a:lstStyle/>
          <a:p>
            <a:pPr algn="r"/>
            <a:r>
              <a:rPr kumimoji="1" lang="ja-JP" altLang="en-US" sz="1400" b="1" dirty="0">
                <a:solidFill>
                  <a:srgbClr val="F96161"/>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キャリア教育体験プラン</a:t>
            </a:r>
          </a:p>
        </p:txBody>
      </p:sp>
      <p:sp>
        <p:nvSpPr>
          <p:cNvPr id="94" name="テキスト ボックス 93">
            <a:extLst>
              <a:ext uri="{FF2B5EF4-FFF2-40B4-BE49-F238E27FC236}">
                <a16:creationId xmlns:a16="http://schemas.microsoft.com/office/drawing/2014/main" id="{2E2C8060-7AB7-40FA-9C18-5683CB598F56}"/>
              </a:ext>
            </a:extLst>
          </p:cNvPr>
          <p:cNvSpPr txBox="1"/>
          <p:nvPr/>
        </p:nvSpPr>
        <p:spPr>
          <a:xfrm>
            <a:off x="2478709" y="4818407"/>
            <a:ext cx="3254232" cy="1061829"/>
          </a:xfrm>
          <a:prstGeom prst="rect">
            <a:avLst/>
          </a:prstGeom>
          <a:noFill/>
        </p:spPr>
        <p:txBody>
          <a:bodyPr wrap="square">
            <a:spAutoFit/>
          </a:bodyPr>
          <a:lstStyle/>
          <a:p>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・オンラインでの事前学習</a:t>
            </a:r>
            <a: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15</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分～</a:t>
            </a:r>
            <a:b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・三菱重工グループの企業紹介や</a:t>
            </a:r>
            <a:endParaRPr lang="en-US" altLang="ja-JP" sz="900" dirty="0">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900" dirty="0">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900">
                <a:effectLst/>
                <a:latin typeface="メイリオ" panose="020B0604030504040204" pitchFamily="50" charset="-128"/>
                <a:ea typeface="メイリオ" panose="020B0604030504040204" pitchFamily="50" charset="-128"/>
                <a:cs typeface="ＭＳ Ｐゴシック" panose="020B0600070205080204" pitchFamily="50" charset="-128"/>
              </a:rPr>
              <a:t>インタビュー</a:t>
            </a:r>
            <a: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15</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分～</a:t>
            </a:r>
            <a:b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・ミュージアムや施設運営のお仕事体験</a:t>
            </a:r>
            <a: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120</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分～</a:t>
            </a:r>
            <a:b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・持続可能な社会のための技術紹介や</a:t>
            </a:r>
            <a: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SDG</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ｓの</a:t>
            </a:r>
            <a:endPar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900" dirty="0">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ワークショップ</a:t>
            </a:r>
            <a: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60</a:t>
            </a: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分～</a:t>
            </a:r>
            <a:br>
              <a:rPr lang="en-US"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br>
            <a:r>
              <a:rPr lang="ja-JP" altLang="ja-JP" sz="900" dirty="0">
                <a:effectLst/>
                <a:latin typeface="メイリオ" panose="020B0604030504040204" pitchFamily="50" charset="-128"/>
                <a:ea typeface="メイリオ" panose="020B0604030504040204" pitchFamily="50" charset="-128"/>
                <a:cs typeface="ＭＳ Ｐゴシック" panose="020B0600070205080204" pitchFamily="50" charset="-128"/>
              </a:rPr>
              <a:t>お気軽にご相談ください。</a:t>
            </a:r>
            <a:endParaRPr lang="ja-JP" altLang="en-US" sz="900" dirty="0">
              <a:latin typeface="メイリオ" panose="020B0604030504040204" pitchFamily="50" charset="-128"/>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86D467F7-8133-47ED-BC25-883495A5ED89}"/>
              </a:ext>
            </a:extLst>
          </p:cNvPr>
          <p:cNvSpPr txBox="1"/>
          <p:nvPr/>
        </p:nvSpPr>
        <p:spPr>
          <a:xfrm>
            <a:off x="495438" y="5941204"/>
            <a:ext cx="4765934" cy="646331"/>
          </a:xfrm>
          <a:prstGeom prst="rect">
            <a:avLst/>
          </a:prstGeom>
          <a:noFill/>
        </p:spPr>
        <p:txBody>
          <a:bodyPr wrap="square">
            <a:spAutoFit/>
          </a:bodyPr>
          <a:lstStyle/>
          <a:p>
            <a:r>
              <a:rPr lang="ja-JP" altLang="en-US" sz="900" dirty="0">
                <a:solidFill>
                  <a:schemeClr val="bg2">
                    <a:lumMod val="25000"/>
                  </a:schemeClr>
                </a:solidFill>
                <a:latin typeface="メイリオ" panose="020B0604030504040204" pitchFamily="50" charset="-128"/>
                <a:ea typeface="メイリオ" panose="020B0604030504040204" pitchFamily="50" charset="-128"/>
              </a:rPr>
              <a:t>開館時間：平日</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10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15</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　土日祝日</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10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16</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（入館はそれぞれ</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30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分前まで）</a:t>
            </a:r>
          </a:p>
          <a:p>
            <a:r>
              <a:rPr lang="ja-JP" altLang="en-US" sz="900" dirty="0">
                <a:solidFill>
                  <a:schemeClr val="bg2">
                    <a:lumMod val="25000"/>
                  </a:schemeClr>
                </a:solidFill>
                <a:latin typeface="メイリオ" panose="020B0604030504040204" pitchFamily="50" charset="-128"/>
                <a:ea typeface="メイリオ" panose="020B0604030504040204" pitchFamily="50" charset="-128"/>
              </a:rPr>
              <a:t>休  館 日：毎週火曜日・水曜日（祝日の場合は翌日）、年末年始及び特定休館日</a:t>
            </a:r>
          </a:p>
          <a:p>
            <a:r>
              <a:rPr lang="ja-JP" altLang="en-US" sz="900" dirty="0">
                <a:solidFill>
                  <a:schemeClr val="bg2">
                    <a:lumMod val="25000"/>
                  </a:schemeClr>
                </a:solidFill>
                <a:latin typeface="メイリオ" panose="020B0604030504040204" pitchFamily="50" charset="-128"/>
                <a:ea typeface="メイリオ" panose="020B0604030504040204" pitchFamily="50" charset="-128"/>
              </a:rPr>
              <a:t>料　　金：小学生</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200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円、中高生</a:t>
            </a:r>
            <a:r>
              <a:rPr lang="en-US" altLang="ja-JP" sz="900" dirty="0">
                <a:solidFill>
                  <a:schemeClr val="bg2">
                    <a:lumMod val="25000"/>
                  </a:schemeClr>
                </a:solidFill>
                <a:latin typeface="メイリオ" panose="020B0604030504040204" pitchFamily="50" charset="-128"/>
                <a:ea typeface="メイリオ" panose="020B0604030504040204" pitchFamily="50" charset="-128"/>
              </a:rPr>
              <a:t>300</a:t>
            </a:r>
            <a:r>
              <a:rPr lang="ja-JP" altLang="en-US" sz="900" dirty="0">
                <a:solidFill>
                  <a:schemeClr val="bg2">
                    <a:lumMod val="25000"/>
                  </a:schemeClr>
                </a:solidFill>
                <a:latin typeface="メイリオ" panose="020B0604030504040204" pitchFamily="50" charset="-128"/>
                <a:ea typeface="メイリオ" panose="020B0604030504040204" pitchFamily="50" charset="-128"/>
              </a:rPr>
              <a:t>円　</a:t>
            </a:r>
          </a:p>
        </p:txBody>
      </p:sp>
      <p:grpSp>
        <p:nvGrpSpPr>
          <p:cNvPr id="99" name="グループ化 98">
            <a:extLst>
              <a:ext uri="{FF2B5EF4-FFF2-40B4-BE49-F238E27FC236}">
                <a16:creationId xmlns:a16="http://schemas.microsoft.com/office/drawing/2014/main" id="{15A6D272-A244-4869-BDDB-64DD0BABB6BA}"/>
              </a:ext>
            </a:extLst>
          </p:cNvPr>
          <p:cNvGrpSpPr/>
          <p:nvPr/>
        </p:nvGrpSpPr>
        <p:grpSpPr>
          <a:xfrm>
            <a:off x="643674" y="6686753"/>
            <a:ext cx="4362499" cy="470119"/>
            <a:chOff x="620328" y="6588634"/>
            <a:chExt cx="4362499" cy="470119"/>
          </a:xfrm>
        </p:grpSpPr>
        <p:sp>
          <p:nvSpPr>
            <p:cNvPr id="100" name="正方形/長方形 99">
              <a:extLst>
                <a:ext uri="{FF2B5EF4-FFF2-40B4-BE49-F238E27FC236}">
                  <a16:creationId xmlns:a16="http://schemas.microsoft.com/office/drawing/2014/main" id="{82D2EB5A-2761-494D-8EFD-985BFC4408C8}"/>
                </a:ext>
              </a:extLst>
            </p:cNvPr>
            <p:cNvSpPr/>
            <p:nvPr/>
          </p:nvSpPr>
          <p:spPr>
            <a:xfrm>
              <a:off x="620328" y="6616487"/>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01" name="矢印: 五方向 100">
              <a:extLst>
                <a:ext uri="{FF2B5EF4-FFF2-40B4-BE49-F238E27FC236}">
                  <a16:creationId xmlns:a16="http://schemas.microsoft.com/office/drawing/2014/main" id="{72BAC083-647C-4E8A-AB5E-C157FC0F399E}"/>
                </a:ext>
              </a:extLst>
            </p:cNvPr>
            <p:cNvSpPr/>
            <p:nvPr/>
          </p:nvSpPr>
          <p:spPr>
            <a:xfrm>
              <a:off x="621968" y="6614441"/>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102" name="テキスト ボックス 101">
              <a:extLst>
                <a:ext uri="{FF2B5EF4-FFF2-40B4-BE49-F238E27FC236}">
                  <a16:creationId xmlns:a16="http://schemas.microsoft.com/office/drawing/2014/main" id="{3B20B1AF-7478-4DC3-A8B6-D9F4A1109342}"/>
                </a:ext>
              </a:extLst>
            </p:cNvPr>
            <p:cNvSpPr txBox="1"/>
            <p:nvPr/>
          </p:nvSpPr>
          <p:spPr>
            <a:xfrm>
              <a:off x="1502273" y="6592824"/>
              <a:ext cx="892201"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3</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時間</a:t>
              </a:r>
            </a:p>
          </p:txBody>
        </p:sp>
        <p:sp>
          <p:nvSpPr>
            <p:cNvPr id="103" name="正方形/長方形 102">
              <a:extLst>
                <a:ext uri="{FF2B5EF4-FFF2-40B4-BE49-F238E27FC236}">
                  <a16:creationId xmlns:a16="http://schemas.microsoft.com/office/drawing/2014/main" id="{DF14D63B-391E-4BD3-AB80-88C7AB66203C}"/>
                </a:ext>
              </a:extLst>
            </p:cNvPr>
            <p:cNvSpPr/>
            <p:nvPr/>
          </p:nvSpPr>
          <p:spPr>
            <a:xfrm>
              <a:off x="2848704" y="6608994"/>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04" name="矢印: 五方向 103">
              <a:extLst>
                <a:ext uri="{FF2B5EF4-FFF2-40B4-BE49-F238E27FC236}">
                  <a16:creationId xmlns:a16="http://schemas.microsoft.com/office/drawing/2014/main" id="{432A02C4-47BC-454B-B84D-BBB9E963911D}"/>
                </a:ext>
              </a:extLst>
            </p:cNvPr>
            <p:cNvSpPr/>
            <p:nvPr/>
          </p:nvSpPr>
          <p:spPr>
            <a:xfrm>
              <a:off x="2850344" y="6606948"/>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05" name="テキスト ボックス 104">
              <a:extLst>
                <a:ext uri="{FF2B5EF4-FFF2-40B4-BE49-F238E27FC236}">
                  <a16:creationId xmlns:a16="http://schemas.microsoft.com/office/drawing/2014/main" id="{C6B3387D-8C55-4868-91D8-0A32E74063C2}"/>
                </a:ext>
              </a:extLst>
            </p:cNvPr>
            <p:cNvSpPr txBox="1"/>
            <p:nvPr/>
          </p:nvSpPr>
          <p:spPr>
            <a:xfrm>
              <a:off x="3886850" y="6588634"/>
              <a:ext cx="1095977" cy="261610"/>
            </a:xfrm>
            <a:prstGeom prst="rect">
              <a:avLst/>
            </a:prstGeom>
            <a:noFill/>
          </p:spPr>
          <p:txBody>
            <a:bodyPr wrap="square">
              <a:spAutoFit/>
            </a:bodyPr>
            <a:lstStyle/>
            <a:p>
              <a:pPr algn="ct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10</a:t>
              </a: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80</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06" name="正方形/長方形 105">
              <a:extLst>
                <a:ext uri="{FF2B5EF4-FFF2-40B4-BE49-F238E27FC236}">
                  <a16:creationId xmlns:a16="http://schemas.microsoft.com/office/drawing/2014/main" id="{80B38A4C-8855-4860-B462-6FAD647220D2}"/>
                </a:ext>
              </a:extLst>
            </p:cNvPr>
            <p:cNvSpPr/>
            <p:nvPr/>
          </p:nvSpPr>
          <p:spPr>
            <a:xfrm>
              <a:off x="620444" y="6810222"/>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07" name="矢印: 五方向 106">
              <a:extLst>
                <a:ext uri="{FF2B5EF4-FFF2-40B4-BE49-F238E27FC236}">
                  <a16:creationId xmlns:a16="http://schemas.microsoft.com/office/drawing/2014/main" id="{91B0F3D6-5E68-45D1-ACE8-D86219B1F7CC}"/>
                </a:ext>
              </a:extLst>
            </p:cNvPr>
            <p:cNvSpPr/>
            <p:nvPr/>
          </p:nvSpPr>
          <p:spPr>
            <a:xfrm>
              <a:off x="625259" y="6815796"/>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料金</a:t>
              </a:r>
            </a:p>
          </p:txBody>
        </p:sp>
        <p:sp>
          <p:nvSpPr>
            <p:cNvPr id="108" name="テキスト ボックス 107">
              <a:extLst>
                <a:ext uri="{FF2B5EF4-FFF2-40B4-BE49-F238E27FC236}">
                  <a16:creationId xmlns:a16="http://schemas.microsoft.com/office/drawing/2014/main" id="{ADF7CD0C-C2C8-4723-B138-A0616C0162B0}"/>
                </a:ext>
              </a:extLst>
            </p:cNvPr>
            <p:cNvSpPr txBox="1"/>
            <p:nvPr/>
          </p:nvSpPr>
          <p:spPr>
            <a:xfrm>
              <a:off x="1311264" y="6797143"/>
              <a:ext cx="1227964"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有料</a:t>
              </a:r>
            </a:p>
          </p:txBody>
        </p:sp>
      </p:grpSp>
      <p:pic>
        <p:nvPicPr>
          <p:cNvPr id="114" name="図 113" descr="ケーキを切っている新郎新婦&#10;&#10;低い精度で自動的に生成された説明">
            <a:extLst>
              <a:ext uri="{FF2B5EF4-FFF2-40B4-BE49-F238E27FC236}">
                <a16:creationId xmlns:a16="http://schemas.microsoft.com/office/drawing/2014/main" id="{AA5103DF-510B-4D3A-A41E-0FA531F1FC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8538" y="1230778"/>
            <a:ext cx="2054441" cy="1540831"/>
          </a:xfrm>
          <a:prstGeom prst="rect">
            <a:avLst/>
          </a:prstGeom>
          <a:effectLst>
            <a:outerShdw blurRad="50800" dist="38100" dir="5400000" algn="t" rotWithShape="0">
              <a:prstClr val="black">
                <a:alpha val="40000"/>
              </a:prstClr>
            </a:outerShdw>
          </a:effectLst>
        </p:spPr>
      </p:pic>
      <p:pic>
        <p:nvPicPr>
          <p:cNvPr id="115" name="図 114" descr="冷蔵庫を開ける男性&#10;&#10;低い精度で自動的に生成された説明">
            <a:extLst>
              <a:ext uri="{FF2B5EF4-FFF2-40B4-BE49-F238E27FC236}">
                <a16:creationId xmlns:a16="http://schemas.microsoft.com/office/drawing/2014/main" id="{F2FFEB77-1D03-4482-A84C-4BF0F38C6EC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467829" y="1217262"/>
            <a:ext cx="2254004" cy="1539981"/>
          </a:xfrm>
          <a:prstGeom prst="rect">
            <a:avLst/>
          </a:prstGeom>
          <a:effectLst>
            <a:outerShdw blurRad="50800" dist="38100" dir="5400000" algn="t" rotWithShape="0">
              <a:prstClr val="black">
                <a:alpha val="40000"/>
              </a:prstClr>
            </a:outerShdw>
          </a:effectLst>
        </p:spPr>
      </p:pic>
      <p:grpSp>
        <p:nvGrpSpPr>
          <p:cNvPr id="120" name="グループ化 119">
            <a:extLst>
              <a:ext uri="{FF2B5EF4-FFF2-40B4-BE49-F238E27FC236}">
                <a16:creationId xmlns:a16="http://schemas.microsoft.com/office/drawing/2014/main" id="{BE28E23D-A4DB-4E95-9CDF-F80B880DAF5C}"/>
              </a:ext>
            </a:extLst>
          </p:cNvPr>
          <p:cNvGrpSpPr/>
          <p:nvPr/>
        </p:nvGrpSpPr>
        <p:grpSpPr>
          <a:xfrm>
            <a:off x="8109730" y="120439"/>
            <a:ext cx="1884207" cy="710620"/>
            <a:chOff x="2909658" y="478397"/>
            <a:chExt cx="2602314" cy="981451"/>
          </a:xfrm>
        </p:grpSpPr>
        <p:sp>
          <p:nvSpPr>
            <p:cNvPr id="121" name="楕円 120">
              <a:extLst>
                <a:ext uri="{FF2B5EF4-FFF2-40B4-BE49-F238E27FC236}">
                  <a16:creationId xmlns:a16="http://schemas.microsoft.com/office/drawing/2014/main" id="{F21DE3B6-0389-47B7-820F-A2B838F1CFF0}"/>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2" name="楕円 121">
              <a:extLst>
                <a:ext uri="{FF2B5EF4-FFF2-40B4-BE49-F238E27FC236}">
                  <a16:creationId xmlns:a16="http://schemas.microsoft.com/office/drawing/2014/main" id="{B3C92894-9ACB-4545-9B13-997702E912B4}"/>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23" name="グループ化 122">
              <a:extLst>
                <a:ext uri="{FF2B5EF4-FFF2-40B4-BE49-F238E27FC236}">
                  <a16:creationId xmlns:a16="http://schemas.microsoft.com/office/drawing/2014/main" id="{C826E849-9907-4C7B-8CDF-6D1CFFCCB32A}"/>
                </a:ext>
              </a:extLst>
            </p:cNvPr>
            <p:cNvGrpSpPr/>
            <p:nvPr/>
          </p:nvGrpSpPr>
          <p:grpSpPr>
            <a:xfrm>
              <a:off x="2981173" y="478397"/>
              <a:ext cx="2530799" cy="914400"/>
              <a:chOff x="441001" y="231405"/>
              <a:chExt cx="2530799" cy="914400"/>
            </a:xfrm>
          </p:grpSpPr>
          <p:sp>
            <p:nvSpPr>
              <p:cNvPr id="126" name="楕円 125">
                <a:extLst>
                  <a:ext uri="{FF2B5EF4-FFF2-40B4-BE49-F238E27FC236}">
                    <a16:creationId xmlns:a16="http://schemas.microsoft.com/office/drawing/2014/main" id="{A11690CE-FA29-421A-9925-C17AADB34342}"/>
                  </a:ext>
                </a:extLst>
              </p:cNvPr>
              <p:cNvSpPr/>
              <p:nvPr/>
            </p:nvSpPr>
            <p:spPr>
              <a:xfrm>
                <a:off x="441001" y="231405"/>
                <a:ext cx="914400" cy="914400"/>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7" name="楕円 126">
                <a:extLst>
                  <a:ext uri="{FF2B5EF4-FFF2-40B4-BE49-F238E27FC236}">
                    <a16:creationId xmlns:a16="http://schemas.microsoft.com/office/drawing/2014/main" id="{02AA7870-4E67-4F4E-B904-5E390E349FAC}"/>
                  </a:ext>
                </a:extLst>
              </p:cNvPr>
              <p:cNvSpPr/>
              <p:nvPr/>
            </p:nvSpPr>
            <p:spPr>
              <a:xfrm>
                <a:off x="2378601" y="276529"/>
                <a:ext cx="593199" cy="594056"/>
              </a:xfrm>
              <a:prstGeom prst="ellipse">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8" name="楕円 127">
                <a:extLst>
                  <a:ext uri="{FF2B5EF4-FFF2-40B4-BE49-F238E27FC236}">
                    <a16:creationId xmlns:a16="http://schemas.microsoft.com/office/drawing/2014/main" id="{31CA26FF-E346-46DF-963E-B76AD909F589}"/>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24" name="楕円 123">
              <a:extLst>
                <a:ext uri="{FF2B5EF4-FFF2-40B4-BE49-F238E27FC236}">
                  <a16:creationId xmlns:a16="http://schemas.microsoft.com/office/drawing/2014/main" id="{B2E220AA-BEA9-48E3-9C56-C6EE22EF9516}"/>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5" name="楕円 124">
              <a:extLst>
                <a:ext uri="{FF2B5EF4-FFF2-40B4-BE49-F238E27FC236}">
                  <a16:creationId xmlns:a16="http://schemas.microsoft.com/office/drawing/2014/main" id="{0A67CCAC-291B-48F3-A271-0C1458961412}"/>
                </a:ext>
              </a:extLst>
            </p:cNvPr>
            <p:cNvSpPr/>
            <p:nvPr/>
          </p:nvSpPr>
          <p:spPr>
            <a:xfrm>
              <a:off x="3778075" y="974389"/>
              <a:ext cx="480331" cy="474591"/>
            </a:xfrm>
            <a:prstGeom prst="ellips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29" name="テキスト ボックス 128">
            <a:extLst>
              <a:ext uri="{FF2B5EF4-FFF2-40B4-BE49-F238E27FC236}">
                <a16:creationId xmlns:a16="http://schemas.microsoft.com/office/drawing/2014/main" id="{120CF4ED-33A4-4F6B-B425-EE9B370F7F75}"/>
              </a:ext>
            </a:extLst>
          </p:cNvPr>
          <p:cNvSpPr txBox="1"/>
          <p:nvPr/>
        </p:nvSpPr>
        <p:spPr>
          <a:xfrm>
            <a:off x="6109340" y="169064"/>
            <a:ext cx="3875331" cy="415498"/>
          </a:xfrm>
          <a:prstGeom prst="rect">
            <a:avLst/>
          </a:prstGeom>
          <a:noFill/>
        </p:spPr>
        <p:txBody>
          <a:bodyPr wrap="square">
            <a:spAutoFit/>
          </a:bodyPr>
          <a:lstStyle/>
          <a:p>
            <a:pPr algn="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本社は横浜。 </a:t>
            </a:r>
            <a:endParaRPr lang="en-US" altLang="ja-JP"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pPr algn="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ファンケルが生み出す</a:t>
            </a:r>
            <a:r>
              <a:rPr lang="en-US" altLang="ja-JP"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正直品質。</a:t>
            </a:r>
            <a:r>
              <a:rPr lang="en-US" altLang="ja-JP"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とは？</a:t>
            </a:r>
          </a:p>
        </p:txBody>
      </p:sp>
      <p:grpSp>
        <p:nvGrpSpPr>
          <p:cNvPr id="110" name="グループ化 109">
            <a:extLst>
              <a:ext uri="{FF2B5EF4-FFF2-40B4-BE49-F238E27FC236}">
                <a16:creationId xmlns:a16="http://schemas.microsoft.com/office/drawing/2014/main" id="{427B305E-D97E-42D4-A2E5-B342DEE0BA18}"/>
              </a:ext>
            </a:extLst>
          </p:cNvPr>
          <p:cNvGrpSpPr/>
          <p:nvPr/>
        </p:nvGrpSpPr>
        <p:grpSpPr>
          <a:xfrm>
            <a:off x="5460284" y="583937"/>
            <a:ext cx="4431600" cy="559790"/>
            <a:chOff x="860101" y="303195"/>
            <a:chExt cx="5136484" cy="913123"/>
          </a:xfrm>
          <a:solidFill>
            <a:srgbClr val="F96767"/>
          </a:solidFill>
          <a:effectLst>
            <a:outerShdw blurRad="50800" dist="38100" dir="5400000" algn="t" rotWithShape="0">
              <a:prstClr val="black">
                <a:alpha val="40000"/>
              </a:prstClr>
            </a:outerShdw>
          </a:effectLst>
        </p:grpSpPr>
        <p:sp>
          <p:nvSpPr>
            <p:cNvPr id="111" name="四角形: 角を丸くする 110">
              <a:extLst>
                <a:ext uri="{FF2B5EF4-FFF2-40B4-BE49-F238E27FC236}">
                  <a16:creationId xmlns:a16="http://schemas.microsoft.com/office/drawing/2014/main" id="{10F17ADA-E56F-47BC-B39A-915BE969FD0F}"/>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12" name="テキスト ボックス 111">
              <a:extLst>
                <a:ext uri="{FF2B5EF4-FFF2-40B4-BE49-F238E27FC236}">
                  <a16:creationId xmlns:a16="http://schemas.microsoft.com/office/drawing/2014/main" id="{ED8C0A9A-7EA7-406C-B34B-D7061A3E197E}"/>
                </a:ext>
              </a:extLst>
            </p:cNvPr>
            <p:cNvSpPr txBox="1"/>
            <p:nvPr/>
          </p:nvSpPr>
          <p:spPr>
            <a:xfrm>
              <a:off x="1500466" y="463255"/>
              <a:ext cx="4164253" cy="753063"/>
            </a:xfrm>
            <a:prstGeom prst="rect">
              <a:avLst/>
            </a:prstGeom>
            <a:noFill/>
          </p:spPr>
          <p:txBody>
            <a:bodyPr wrap="square">
              <a:spAutoFit/>
            </a:bodyPr>
            <a:lstStyle/>
            <a:p>
              <a:pPr algn="ctr"/>
              <a:r>
                <a:rPr kumimoji="1" lang="en-US" altLang="ja-JP"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FANCL</a:t>
              </a:r>
              <a:endParaRPr kumimoji="1" lang="ja-JP" altLang="en-US" sz="1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130" name="テキスト ボックス 129">
            <a:extLst>
              <a:ext uri="{FF2B5EF4-FFF2-40B4-BE49-F238E27FC236}">
                <a16:creationId xmlns:a16="http://schemas.microsoft.com/office/drawing/2014/main" id="{D436F137-585A-4FA0-B995-DADF6F2A6676}"/>
              </a:ext>
            </a:extLst>
          </p:cNvPr>
          <p:cNvSpPr txBox="1"/>
          <p:nvPr/>
        </p:nvSpPr>
        <p:spPr>
          <a:xfrm>
            <a:off x="5430105" y="2910135"/>
            <a:ext cx="4500848" cy="1692771"/>
          </a:xfrm>
          <a:prstGeom prst="rect">
            <a:avLst/>
          </a:prstGeom>
          <a:noFill/>
        </p:spPr>
        <p:txBody>
          <a:bodyPr wrap="square">
            <a:spAutoFit/>
          </a:bodyPr>
          <a:lstStyle/>
          <a:p>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ファンケルの「モノづくりへの想い・発想」「研究開発・技術へのこだわり」を働く現場を通して学びます。美と健康の領域における基礎研究や基盤技術研究、応用研究や商品研究までを一貫して行う研究所を</a:t>
            </a:r>
            <a:r>
              <a:rPr lang="en-US" altLang="ja-JP"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90</a:t>
            </a:r>
            <a:r>
              <a:rPr lang="ja-JP" altLang="en-US" sz="1300" dirty="0">
                <a:solidFill>
                  <a:schemeClr val="bg2">
                    <a:lumMod val="2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分のツアーで視察することができます。また、「障がい者を一人の社会人として自立できるように支援する」ことを目指して設立した特例子会社「ファンケルスマイル」では、社員が働く現場を見学できます。</a:t>
            </a:r>
          </a:p>
        </p:txBody>
      </p:sp>
      <p:sp>
        <p:nvSpPr>
          <p:cNvPr id="131" name="正方形/長方形 130">
            <a:extLst>
              <a:ext uri="{FF2B5EF4-FFF2-40B4-BE49-F238E27FC236}">
                <a16:creationId xmlns:a16="http://schemas.microsoft.com/office/drawing/2014/main" id="{4D1332F8-A8A2-45B2-A429-60787C18DBC0}"/>
              </a:ext>
            </a:extLst>
          </p:cNvPr>
          <p:cNvSpPr/>
          <p:nvPr/>
        </p:nvSpPr>
        <p:spPr>
          <a:xfrm>
            <a:off x="5393981" y="4518515"/>
            <a:ext cx="4564262" cy="2174461"/>
          </a:xfrm>
          <a:prstGeom prst="rect">
            <a:avLst/>
          </a:prstGeom>
          <a:blipFill>
            <a:blip r:embed="rId4">
              <a:extLst>
                <a:ext uri="{28A0092B-C50C-407E-A947-70E740481C1C}">
                  <a14:useLocalDpi xmlns:a14="http://schemas.microsoft.com/office/drawing/2010/main"/>
                </a:ext>
              </a:extLst>
            </a:blip>
            <a:tile tx="0" ty="0" sx="100000" sy="100000" flip="none" algn="tl"/>
          </a:blipFill>
          <a:ln>
            <a:noFill/>
          </a:ln>
          <a:effectLst>
            <a:outerShdw blurRad="50800" dist="38100" dir="5400000" algn="t" rotWithShape="0">
              <a:schemeClr val="bg1">
                <a:lumMod val="95000"/>
                <a:alpha val="40000"/>
              </a:scheme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32" name="グラフィックス 131" descr="物語 枠線">
            <a:extLst>
              <a:ext uri="{FF2B5EF4-FFF2-40B4-BE49-F238E27FC236}">
                <a16:creationId xmlns:a16="http://schemas.microsoft.com/office/drawing/2014/main" id="{DC0CFE55-FDFE-48C3-BD65-79697AABD6E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830278" y="4511597"/>
            <a:ext cx="952246" cy="952246"/>
          </a:xfrm>
          <a:prstGeom prst="rect">
            <a:avLst/>
          </a:prstGeom>
        </p:spPr>
      </p:pic>
      <p:sp>
        <p:nvSpPr>
          <p:cNvPr id="133" name="テキスト ボックス 132">
            <a:extLst>
              <a:ext uri="{FF2B5EF4-FFF2-40B4-BE49-F238E27FC236}">
                <a16:creationId xmlns:a16="http://schemas.microsoft.com/office/drawing/2014/main" id="{B48430BA-EFE9-417C-A4C4-8AAFC72EED38}"/>
              </a:ext>
            </a:extLst>
          </p:cNvPr>
          <p:cNvSpPr txBox="1"/>
          <p:nvPr/>
        </p:nvSpPr>
        <p:spPr>
          <a:xfrm>
            <a:off x="5506349" y="4648675"/>
            <a:ext cx="2441694" cy="338554"/>
          </a:xfrm>
          <a:prstGeom prst="rect">
            <a:avLst/>
          </a:prstGeom>
          <a:noFill/>
        </p:spPr>
        <p:txBody>
          <a:bodyPr wrap="none" rtlCol="0">
            <a:spAutoFit/>
          </a:bodyPr>
          <a:lstStyle/>
          <a:p>
            <a:r>
              <a:rPr kumimoji="1" lang="ja-JP" altLang="en-US" sz="1600" b="1" dirty="0">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キャリア教育体験プラン</a:t>
            </a:r>
          </a:p>
        </p:txBody>
      </p:sp>
      <p:sp>
        <p:nvSpPr>
          <p:cNvPr id="109" name="テキスト ボックス 108">
            <a:extLst>
              <a:ext uri="{FF2B5EF4-FFF2-40B4-BE49-F238E27FC236}">
                <a16:creationId xmlns:a16="http://schemas.microsoft.com/office/drawing/2014/main" id="{E55145A4-E662-4063-B99C-28FFBCDBAE64}"/>
              </a:ext>
            </a:extLst>
          </p:cNvPr>
          <p:cNvSpPr txBox="1"/>
          <p:nvPr/>
        </p:nvSpPr>
        <p:spPr>
          <a:xfrm>
            <a:off x="5563521" y="4979890"/>
            <a:ext cx="4572000" cy="1708160"/>
          </a:xfrm>
          <a:prstGeom prst="rect">
            <a:avLst/>
          </a:prstGeom>
          <a:noFill/>
        </p:spPr>
        <p:txBody>
          <a:bodyPr wrap="square">
            <a:spAutoFit/>
          </a:bodyPr>
          <a:lstStyle/>
          <a:p>
            <a:r>
              <a:rPr lang="ja-JP" altLang="en-US" sz="1050" b="1" dirty="0">
                <a:solidFill>
                  <a:schemeClr val="bg2">
                    <a:lumMod val="25000"/>
                  </a:schemeClr>
                </a:solidFill>
                <a:latin typeface="メイリオ" panose="020B0604030504040204" pitchFamily="50" charset="-128"/>
                <a:ea typeface="メイリオ" panose="020B0604030504040204" pitchFamily="50" charset="-128"/>
              </a:rPr>
              <a:t>総合研究所視察</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実 施 日 ：毎週水曜日 </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10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00 / 14</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00 </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スタート</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　　　　　　　</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毎月第</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1</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水曜日は</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10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00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スタートのみ</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定　   員：２～</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40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名程度　</a:t>
            </a:r>
            <a:endParaRPr lang="en-US" altLang="ja-JP" sz="1050" dirty="0">
              <a:solidFill>
                <a:schemeClr val="bg2">
                  <a:lumMod val="25000"/>
                </a:schemeClr>
              </a:solidFill>
              <a:latin typeface="メイリオ" panose="020B0604030504040204" pitchFamily="50" charset="-128"/>
              <a:ea typeface="メイリオ" panose="020B0604030504040204" pitchFamily="50" charset="-128"/>
            </a:endParaRP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所用時間：</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90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分</a:t>
            </a:r>
            <a:endParaRPr lang="en-US" altLang="ja-JP" sz="1050" dirty="0">
              <a:solidFill>
                <a:schemeClr val="bg2">
                  <a:lumMod val="25000"/>
                </a:schemeClr>
              </a:solidFill>
              <a:latin typeface="メイリオ" panose="020B0604030504040204" pitchFamily="50" charset="-128"/>
              <a:ea typeface="メイリオ" panose="020B0604030504040204" pitchFamily="50" charset="-128"/>
            </a:endParaRPr>
          </a:p>
          <a:p>
            <a:endParaRPr lang="ja-JP" altLang="en-US" sz="1050" dirty="0">
              <a:solidFill>
                <a:schemeClr val="bg2">
                  <a:lumMod val="25000"/>
                </a:schemeClr>
              </a:solidFill>
              <a:latin typeface="メイリオ" panose="020B0604030504040204" pitchFamily="50" charset="-128"/>
              <a:ea typeface="メイリオ" panose="020B0604030504040204" pitchFamily="50" charset="-128"/>
            </a:endParaRPr>
          </a:p>
          <a:p>
            <a:r>
              <a:rPr lang="ja-JP" altLang="en-US" sz="1050" b="1" dirty="0">
                <a:solidFill>
                  <a:schemeClr val="bg2">
                    <a:lumMod val="25000"/>
                  </a:schemeClr>
                </a:solidFill>
                <a:latin typeface="メイリオ" panose="020B0604030504040204" pitchFamily="50" charset="-128"/>
                <a:ea typeface="メイリオ" panose="020B0604030504040204" pitchFamily="50" charset="-128"/>
              </a:rPr>
              <a:t>ファンケルスマイル視察</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実  施  日：平日 </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10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20 </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スタート</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定　　　員：</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2</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30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名程度　</a:t>
            </a:r>
          </a:p>
          <a:p>
            <a:r>
              <a:rPr lang="ja-JP" altLang="en-US" sz="1050" dirty="0">
                <a:solidFill>
                  <a:schemeClr val="bg2">
                    <a:lumMod val="25000"/>
                  </a:schemeClr>
                </a:solidFill>
                <a:latin typeface="メイリオ" panose="020B0604030504040204" pitchFamily="50" charset="-128"/>
                <a:ea typeface="メイリオ" panose="020B0604030504040204" pitchFamily="50" charset="-128"/>
              </a:rPr>
              <a:t>所要時間：</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90</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分</a:t>
            </a:r>
          </a:p>
        </p:txBody>
      </p:sp>
      <p:sp>
        <p:nvSpPr>
          <p:cNvPr id="134" name="テキスト ボックス 133">
            <a:extLst>
              <a:ext uri="{FF2B5EF4-FFF2-40B4-BE49-F238E27FC236}">
                <a16:creationId xmlns:a16="http://schemas.microsoft.com/office/drawing/2014/main" id="{D2B470A5-6FFB-4077-8977-8AB97CBF9EDA}"/>
              </a:ext>
            </a:extLst>
          </p:cNvPr>
          <p:cNvSpPr txBox="1"/>
          <p:nvPr/>
        </p:nvSpPr>
        <p:spPr>
          <a:xfrm>
            <a:off x="5517119" y="7112612"/>
            <a:ext cx="4910864"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045-890-6870</a:t>
            </a:r>
            <a:r>
              <a:rPr lang="ja-JP" altLang="en-US" sz="900" dirty="0">
                <a:latin typeface="メイリオ" panose="020B0604030504040204" pitchFamily="50" charset="-128"/>
                <a:ea typeface="メイリオ" panose="020B0604030504040204" pitchFamily="50" charset="-128"/>
              </a:rPr>
              <a:t>　予約：要（ホームページから予約）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rPr>
              <a:t>台</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総合研究所住所：横浜市戸塚区上品濃</a:t>
            </a:r>
            <a:r>
              <a:rPr lang="en-US" altLang="ja-JP" sz="900" dirty="0">
                <a:latin typeface="メイリオ" panose="020B0604030504040204" pitchFamily="50" charset="-128"/>
                <a:ea typeface="メイリオ" panose="020B0604030504040204" pitchFamily="50" charset="-128"/>
              </a:rPr>
              <a:t>12-13</a:t>
            </a:r>
            <a:r>
              <a:rPr lang="ja-JP" altLang="en-US" sz="900" dirty="0">
                <a:latin typeface="メイリオ" panose="020B0604030504040204" pitchFamily="50" charset="-128"/>
                <a:ea typeface="メイリオ" panose="020B0604030504040204" pitchFamily="50" charset="-128"/>
              </a:rPr>
              <a:t>　　スマイル住所：横浜市栄区飯島町</a:t>
            </a:r>
            <a:r>
              <a:rPr lang="en-US" altLang="ja-JP" sz="900" dirty="0">
                <a:latin typeface="メイリオ" panose="020B0604030504040204" pitchFamily="50" charset="-128"/>
                <a:ea typeface="メイリオ" panose="020B0604030504040204" pitchFamily="50" charset="-128"/>
              </a:rPr>
              <a:t>109-1</a:t>
            </a:r>
            <a:endParaRPr lang="ja-JP" altLang="en-US" sz="900" dirty="0">
              <a:latin typeface="メイリオ" panose="020B0604030504040204" pitchFamily="50" charset="-128"/>
              <a:ea typeface="メイリオ" panose="020B0604030504040204" pitchFamily="50" charset="-128"/>
            </a:endParaRPr>
          </a:p>
        </p:txBody>
      </p:sp>
      <p:grpSp>
        <p:nvGrpSpPr>
          <p:cNvPr id="135" name="グループ化 134">
            <a:extLst>
              <a:ext uri="{FF2B5EF4-FFF2-40B4-BE49-F238E27FC236}">
                <a16:creationId xmlns:a16="http://schemas.microsoft.com/office/drawing/2014/main" id="{9F7325F5-3021-464A-9E7C-FCBEEEAEF5EC}"/>
              </a:ext>
            </a:extLst>
          </p:cNvPr>
          <p:cNvGrpSpPr/>
          <p:nvPr/>
        </p:nvGrpSpPr>
        <p:grpSpPr>
          <a:xfrm>
            <a:off x="5597148" y="6674460"/>
            <a:ext cx="4362499" cy="470119"/>
            <a:chOff x="620328" y="6588634"/>
            <a:chExt cx="4362499" cy="470119"/>
          </a:xfrm>
        </p:grpSpPr>
        <p:sp>
          <p:nvSpPr>
            <p:cNvPr id="136" name="正方形/長方形 135">
              <a:extLst>
                <a:ext uri="{FF2B5EF4-FFF2-40B4-BE49-F238E27FC236}">
                  <a16:creationId xmlns:a16="http://schemas.microsoft.com/office/drawing/2014/main" id="{E44EC860-5EF0-4AB1-A27D-54B56F36888B}"/>
                </a:ext>
              </a:extLst>
            </p:cNvPr>
            <p:cNvSpPr/>
            <p:nvPr/>
          </p:nvSpPr>
          <p:spPr>
            <a:xfrm>
              <a:off x="620328" y="6616487"/>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37" name="矢印: 五方向 136">
              <a:extLst>
                <a:ext uri="{FF2B5EF4-FFF2-40B4-BE49-F238E27FC236}">
                  <a16:creationId xmlns:a16="http://schemas.microsoft.com/office/drawing/2014/main" id="{FCB2C406-C14E-4433-A10A-9A58A5E86377}"/>
                </a:ext>
              </a:extLst>
            </p:cNvPr>
            <p:cNvSpPr/>
            <p:nvPr/>
          </p:nvSpPr>
          <p:spPr>
            <a:xfrm>
              <a:off x="621968" y="6614441"/>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138" name="テキスト ボックス 137">
              <a:extLst>
                <a:ext uri="{FF2B5EF4-FFF2-40B4-BE49-F238E27FC236}">
                  <a16:creationId xmlns:a16="http://schemas.microsoft.com/office/drawing/2014/main" id="{745CE8CF-FC64-4978-91B4-CF16C88DA84E}"/>
                </a:ext>
              </a:extLst>
            </p:cNvPr>
            <p:cNvSpPr txBox="1"/>
            <p:nvPr/>
          </p:nvSpPr>
          <p:spPr>
            <a:xfrm>
              <a:off x="1502273" y="6592824"/>
              <a:ext cx="892201"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3</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時間</a:t>
              </a:r>
            </a:p>
          </p:txBody>
        </p:sp>
        <p:sp>
          <p:nvSpPr>
            <p:cNvPr id="139" name="正方形/長方形 138">
              <a:extLst>
                <a:ext uri="{FF2B5EF4-FFF2-40B4-BE49-F238E27FC236}">
                  <a16:creationId xmlns:a16="http://schemas.microsoft.com/office/drawing/2014/main" id="{C1353C59-3B8B-4EF6-8079-1624A849CAAC}"/>
                </a:ext>
              </a:extLst>
            </p:cNvPr>
            <p:cNvSpPr/>
            <p:nvPr/>
          </p:nvSpPr>
          <p:spPr>
            <a:xfrm>
              <a:off x="2848704" y="6608994"/>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40" name="矢印: 五方向 139">
              <a:extLst>
                <a:ext uri="{FF2B5EF4-FFF2-40B4-BE49-F238E27FC236}">
                  <a16:creationId xmlns:a16="http://schemas.microsoft.com/office/drawing/2014/main" id="{EE45A149-B177-4ED2-8F1F-807A87C9638A}"/>
                </a:ext>
              </a:extLst>
            </p:cNvPr>
            <p:cNvSpPr/>
            <p:nvPr/>
          </p:nvSpPr>
          <p:spPr>
            <a:xfrm>
              <a:off x="2850344" y="6606948"/>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41" name="テキスト ボックス 140">
              <a:extLst>
                <a:ext uri="{FF2B5EF4-FFF2-40B4-BE49-F238E27FC236}">
                  <a16:creationId xmlns:a16="http://schemas.microsoft.com/office/drawing/2014/main" id="{BD736176-8784-468D-9C36-A38303D28BAF}"/>
                </a:ext>
              </a:extLst>
            </p:cNvPr>
            <p:cNvSpPr txBox="1"/>
            <p:nvPr/>
          </p:nvSpPr>
          <p:spPr>
            <a:xfrm>
              <a:off x="3886850" y="6588634"/>
              <a:ext cx="1095977" cy="261610"/>
            </a:xfrm>
            <a:prstGeom prst="rect">
              <a:avLst/>
            </a:prstGeom>
            <a:noFill/>
          </p:spPr>
          <p:txBody>
            <a:bodyPr wrap="square">
              <a:spAutoFit/>
            </a:bodyPr>
            <a:lstStyle/>
            <a:p>
              <a:pPr algn="ct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10</a:t>
              </a: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80</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42" name="正方形/長方形 141">
              <a:extLst>
                <a:ext uri="{FF2B5EF4-FFF2-40B4-BE49-F238E27FC236}">
                  <a16:creationId xmlns:a16="http://schemas.microsoft.com/office/drawing/2014/main" id="{6EAF5604-A401-4743-BB33-9E8CCCD0AA52}"/>
                </a:ext>
              </a:extLst>
            </p:cNvPr>
            <p:cNvSpPr/>
            <p:nvPr/>
          </p:nvSpPr>
          <p:spPr>
            <a:xfrm>
              <a:off x="620444" y="6810222"/>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43" name="矢印: 五方向 142">
              <a:extLst>
                <a:ext uri="{FF2B5EF4-FFF2-40B4-BE49-F238E27FC236}">
                  <a16:creationId xmlns:a16="http://schemas.microsoft.com/office/drawing/2014/main" id="{EE44135F-D30D-4FFC-861F-1C9CA0804F23}"/>
                </a:ext>
              </a:extLst>
            </p:cNvPr>
            <p:cNvSpPr/>
            <p:nvPr/>
          </p:nvSpPr>
          <p:spPr>
            <a:xfrm>
              <a:off x="625259" y="6815796"/>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料金</a:t>
              </a:r>
            </a:p>
          </p:txBody>
        </p:sp>
        <p:sp>
          <p:nvSpPr>
            <p:cNvPr id="144" name="テキスト ボックス 143">
              <a:extLst>
                <a:ext uri="{FF2B5EF4-FFF2-40B4-BE49-F238E27FC236}">
                  <a16:creationId xmlns:a16="http://schemas.microsoft.com/office/drawing/2014/main" id="{B2023AE4-5E78-4FD7-A44F-6070F9661DE2}"/>
                </a:ext>
              </a:extLst>
            </p:cNvPr>
            <p:cNvSpPr txBox="1"/>
            <p:nvPr/>
          </p:nvSpPr>
          <p:spPr>
            <a:xfrm>
              <a:off x="1311264" y="6797143"/>
              <a:ext cx="1227964"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無料</a:t>
              </a:r>
            </a:p>
          </p:txBody>
        </p:sp>
      </p:grpSp>
      <p:grpSp>
        <p:nvGrpSpPr>
          <p:cNvPr id="89" name="グループ化 88">
            <a:extLst>
              <a:ext uri="{FF2B5EF4-FFF2-40B4-BE49-F238E27FC236}">
                <a16:creationId xmlns:a16="http://schemas.microsoft.com/office/drawing/2014/main" id="{8FA4F8B9-B176-4774-A58E-914747E5C4E8}"/>
              </a:ext>
            </a:extLst>
          </p:cNvPr>
          <p:cNvGrpSpPr/>
          <p:nvPr/>
        </p:nvGrpSpPr>
        <p:grpSpPr>
          <a:xfrm>
            <a:off x="5448744" y="348816"/>
            <a:ext cx="986649" cy="792000"/>
            <a:chOff x="277459" y="971627"/>
            <a:chExt cx="986649" cy="792000"/>
          </a:xfrm>
        </p:grpSpPr>
        <p:sp>
          <p:nvSpPr>
            <p:cNvPr id="90" name="楕円 89">
              <a:extLst>
                <a:ext uri="{FF2B5EF4-FFF2-40B4-BE49-F238E27FC236}">
                  <a16:creationId xmlns:a16="http://schemas.microsoft.com/office/drawing/2014/main" id="{C77FA4F0-44AD-4797-9125-4FF986CDB740}"/>
                </a:ext>
              </a:extLst>
            </p:cNvPr>
            <p:cNvSpPr/>
            <p:nvPr/>
          </p:nvSpPr>
          <p:spPr>
            <a:xfrm>
              <a:off x="345834" y="1039377"/>
              <a:ext cx="648000" cy="648000"/>
            </a:xfrm>
            <a:prstGeom prst="ellipse">
              <a:avLst/>
            </a:prstGeom>
            <a:solidFill>
              <a:srgbClr val="0086D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1" name="楕円 90">
              <a:extLst>
                <a:ext uri="{FF2B5EF4-FFF2-40B4-BE49-F238E27FC236}">
                  <a16:creationId xmlns:a16="http://schemas.microsoft.com/office/drawing/2014/main" id="{A507E899-9119-4E7B-BDE3-13BA116B667D}"/>
                </a:ext>
              </a:extLst>
            </p:cNvPr>
            <p:cNvSpPr/>
            <p:nvPr/>
          </p:nvSpPr>
          <p:spPr>
            <a:xfrm>
              <a:off x="277459" y="971627"/>
              <a:ext cx="792000" cy="792000"/>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13" name="テキスト ボックス 112">
              <a:extLst>
                <a:ext uri="{FF2B5EF4-FFF2-40B4-BE49-F238E27FC236}">
                  <a16:creationId xmlns:a16="http://schemas.microsoft.com/office/drawing/2014/main" id="{8AF6D25F-94DD-4788-B2D6-2DB963348BCA}"/>
                </a:ext>
              </a:extLst>
            </p:cNvPr>
            <p:cNvSpPr txBox="1"/>
            <p:nvPr/>
          </p:nvSpPr>
          <p:spPr>
            <a:xfrm>
              <a:off x="292607" y="1258925"/>
              <a:ext cx="971501" cy="261610"/>
            </a:xfrm>
            <a:prstGeom prst="rect">
              <a:avLst/>
            </a:prstGeom>
            <a:noFill/>
          </p:spPr>
          <p:txBody>
            <a:bodyPr wrap="square" rtlCol="0">
              <a:spAutoFit/>
            </a:bodyPr>
            <a:lstStyle/>
            <a:p>
              <a:r>
                <a:rPr kumimoji="1" lang="ja-JP" altLang="en-US" sz="1100" dirty="0">
                  <a:ln w="3175">
                    <a:solidFill>
                      <a:schemeClr val="bg1">
                        <a:lumMod val="95000"/>
                      </a:schemeClr>
                    </a:solidFill>
                  </a:ln>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横浜南部</a:t>
              </a:r>
            </a:p>
          </p:txBody>
        </p:sp>
      </p:grpSp>
      <p:grpSp>
        <p:nvGrpSpPr>
          <p:cNvPr id="2" name="グループ化 1">
            <a:extLst>
              <a:ext uri="{FF2B5EF4-FFF2-40B4-BE49-F238E27FC236}">
                <a16:creationId xmlns:a16="http://schemas.microsoft.com/office/drawing/2014/main" id="{844736E9-CD46-4A84-BA0A-8B5E75BCC487}"/>
              </a:ext>
            </a:extLst>
          </p:cNvPr>
          <p:cNvGrpSpPr/>
          <p:nvPr/>
        </p:nvGrpSpPr>
        <p:grpSpPr>
          <a:xfrm>
            <a:off x="599588" y="348261"/>
            <a:ext cx="792000" cy="792000"/>
            <a:chOff x="599588" y="348261"/>
            <a:chExt cx="792000" cy="792000"/>
          </a:xfrm>
        </p:grpSpPr>
        <p:sp>
          <p:nvSpPr>
            <p:cNvPr id="145" name="楕円 144">
              <a:extLst>
                <a:ext uri="{FF2B5EF4-FFF2-40B4-BE49-F238E27FC236}">
                  <a16:creationId xmlns:a16="http://schemas.microsoft.com/office/drawing/2014/main" id="{1C2D9DAC-F326-4CF8-A52A-BDBB3FEEA7B5}"/>
                </a:ext>
              </a:extLst>
            </p:cNvPr>
            <p:cNvSpPr/>
            <p:nvPr/>
          </p:nvSpPr>
          <p:spPr>
            <a:xfrm>
              <a:off x="669204" y="424484"/>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6" name="楕円 145">
              <a:extLst>
                <a:ext uri="{FF2B5EF4-FFF2-40B4-BE49-F238E27FC236}">
                  <a16:creationId xmlns:a16="http://schemas.microsoft.com/office/drawing/2014/main" id="{B87A6A19-7BA6-4548-8B6E-79996201C970}"/>
                </a:ext>
              </a:extLst>
            </p:cNvPr>
            <p:cNvSpPr/>
            <p:nvPr/>
          </p:nvSpPr>
          <p:spPr>
            <a:xfrm>
              <a:off x="599588" y="348261"/>
              <a:ext cx="792000" cy="792000"/>
            </a:xfrm>
            <a:prstGeom prst="ellipse">
              <a:avLst/>
            </a:prstGeom>
            <a:solidFill>
              <a:srgbClr val="F96767">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7" name="テキスト ボックス 146">
              <a:extLst>
                <a:ext uri="{FF2B5EF4-FFF2-40B4-BE49-F238E27FC236}">
                  <a16:creationId xmlns:a16="http://schemas.microsoft.com/office/drawing/2014/main" id="{EC4689CB-FDD8-42BA-B921-24ACA5DCD51B}"/>
                </a:ext>
              </a:extLst>
            </p:cNvPr>
            <p:cNvSpPr txBox="1"/>
            <p:nvPr/>
          </p:nvSpPr>
          <p:spPr>
            <a:xfrm>
              <a:off x="689274" y="464331"/>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
        <p:nvSpPr>
          <p:cNvPr id="116" name="楕円 115">
            <a:extLst>
              <a:ext uri="{FF2B5EF4-FFF2-40B4-BE49-F238E27FC236}">
                <a16:creationId xmlns:a16="http://schemas.microsoft.com/office/drawing/2014/main" id="{CE634718-AED4-496F-831E-A2AC70884E6F}"/>
              </a:ext>
            </a:extLst>
          </p:cNvPr>
          <p:cNvSpPr/>
          <p:nvPr/>
        </p:nvSpPr>
        <p:spPr>
          <a:xfrm>
            <a:off x="8487563" y="606031"/>
            <a:ext cx="1142368" cy="63094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休止中</a:t>
            </a:r>
          </a:p>
        </p:txBody>
      </p:sp>
      <p:pic>
        <p:nvPicPr>
          <p:cNvPr id="3" name="図 2">
            <a:extLst>
              <a:ext uri="{FF2B5EF4-FFF2-40B4-BE49-F238E27FC236}">
                <a16:creationId xmlns:a16="http://schemas.microsoft.com/office/drawing/2014/main" id="{004F4E05-506B-4AB0-824C-F3C4A932277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5553" y="1155786"/>
            <a:ext cx="3345239" cy="2230159"/>
          </a:xfrm>
          <a:prstGeom prst="rect">
            <a:avLst/>
          </a:prstGeom>
        </p:spPr>
      </p:pic>
      <p:pic>
        <p:nvPicPr>
          <p:cNvPr id="5" name="図 4">
            <a:extLst>
              <a:ext uri="{FF2B5EF4-FFF2-40B4-BE49-F238E27FC236}">
                <a16:creationId xmlns:a16="http://schemas.microsoft.com/office/drawing/2014/main" id="{67B4E968-3824-4E5C-B04F-2E17AE47D73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7143" y="4889872"/>
            <a:ext cx="1517967" cy="938655"/>
          </a:xfrm>
          <a:prstGeom prst="rect">
            <a:avLst/>
          </a:prstGeom>
        </p:spPr>
      </p:pic>
    </p:spTree>
    <p:extLst>
      <p:ext uri="{BB962C8B-B14F-4D97-AF65-F5344CB8AC3E}">
        <p14:creationId xmlns:p14="http://schemas.microsoft.com/office/powerpoint/2010/main" val="1580642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6767">
            <a:alpha val="25000"/>
          </a:srgbClr>
        </a:solidFill>
        <a:effectLst/>
      </p:bgPr>
    </p:bg>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EFB07497-2B69-4C9C-B4D6-5C9395437BD9}"/>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33A2F5C-DAB7-488C-9A28-6520440E12DA}"/>
              </a:ext>
            </a:extLst>
          </p:cNvPr>
          <p:cNvSpPr/>
          <p:nvPr/>
        </p:nvSpPr>
        <p:spPr>
          <a:xfrm>
            <a:off x="239152" y="295275"/>
            <a:ext cx="9957223"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158ACB08-1A18-4E1A-9ACA-ED4CFB09798B}"/>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A99FF2A1-46E7-4A4F-90C4-468A264AF7B8}"/>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A1A40D8F-E559-40C4-B7EE-A746465B24F7}"/>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75281734-A9B0-420D-9F34-1B8E96BB2EA3}"/>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DDE1D712-E4F5-45AC-AE3B-E460444BAF46}"/>
              </a:ext>
            </a:extLst>
          </p:cNvPr>
          <p:cNvSpPr/>
          <p:nvPr/>
        </p:nvSpPr>
        <p:spPr>
          <a:xfrm>
            <a:off x="10215135" y="3134335"/>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EA226D11-3963-4961-8F53-B8F01FF70CE2}"/>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87641E8D-4B75-44DD-9885-2A9B912BCAB4}"/>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42" name="テキスト ボックス 41">
            <a:extLst>
              <a:ext uri="{FF2B5EF4-FFF2-40B4-BE49-F238E27FC236}">
                <a16:creationId xmlns:a16="http://schemas.microsoft.com/office/drawing/2014/main" id="{9DC3B1B5-C80A-4E63-A36E-292A6174F7B4}"/>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43" name="テキスト ボックス 42">
            <a:extLst>
              <a:ext uri="{FF2B5EF4-FFF2-40B4-BE49-F238E27FC236}">
                <a16:creationId xmlns:a16="http://schemas.microsoft.com/office/drawing/2014/main" id="{7FFE6438-3C0F-49BB-9704-5CC3B36EFDD9}"/>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44" name="テキスト ボックス 43">
            <a:extLst>
              <a:ext uri="{FF2B5EF4-FFF2-40B4-BE49-F238E27FC236}">
                <a16:creationId xmlns:a16="http://schemas.microsoft.com/office/drawing/2014/main" id="{549DDE5E-A96F-4907-B5FC-6B695D2E4C27}"/>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45" name="テキスト ボックス 44">
            <a:extLst>
              <a:ext uri="{FF2B5EF4-FFF2-40B4-BE49-F238E27FC236}">
                <a16:creationId xmlns:a16="http://schemas.microsoft.com/office/drawing/2014/main" id="{C003A9E0-B765-4FEA-B40D-5A935291981E}"/>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46" name="正方形/長方形 45">
            <a:extLst>
              <a:ext uri="{FF2B5EF4-FFF2-40B4-BE49-F238E27FC236}">
                <a16:creationId xmlns:a16="http://schemas.microsoft.com/office/drawing/2014/main" id="{AA685F6E-1F54-40D0-A302-058D0A63331D}"/>
              </a:ext>
            </a:extLst>
          </p:cNvPr>
          <p:cNvSpPr/>
          <p:nvPr/>
        </p:nvSpPr>
        <p:spPr>
          <a:xfrm>
            <a:off x="10210244" y="2078107"/>
            <a:ext cx="448231" cy="1044000"/>
          </a:xfrm>
          <a:prstGeom prst="rect">
            <a:avLst/>
          </a:prstGeom>
          <a:solidFill>
            <a:srgbClr val="F96767"/>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85A9ED0E-FDB6-4060-9B3B-6D0AA4667E4C}"/>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48" name="テキスト ボックス 47">
            <a:extLst>
              <a:ext uri="{FF2B5EF4-FFF2-40B4-BE49-F238E27FC236}">
                <a16:creationId xmlns:a16="http://schemas.microsoft.com/office/drawing/2014/main" id="{EE48B66B-7775-4117-B116-56AE6FB91E1C}"/>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産業観光</a:t>
            </a:r>
          </a:p>
        </p:txBody>
      </p:sp>
      <p:pic>
        <p:nvPicPr>
          <p:cNvPr id="5" name="図 4" descr="レンガ が含まれている画像&#10;&#10;自動的に生成された説明">
            <a:extLst>
              <a:ext uri="{FF2B5EF4-FFF2-40B4-BE49-F238E27FC236}">
                <a16:creationId xmlns:a16="http://schemas.microsoft.com/office/drawing/2014/main" id="{3D775D7A-314C-4A48-8A31-F48A31D1F0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261" y="1218112"/>
            <a:ext cx="4407201" cy="2850604"/>
          </a:xfrm>
          <a:prstGeom prst="rect">
            <a:avLst/>
          </a:prstGeom>
          <a:effectLst>
            <a:outerShdw blurRad="50800" dist="38100" dir="5400000" algn="t" rotWithShape="0">
              <a:prstClr val="black">
                <a:alpha val="40000"/>
              </a:prstClr>
            </a:outerShdw>
          </a:effectLst>
        </p:spPr>
      </p:pic>
      <p:grpSp>
        <p:nvGrpSpPr>
          <p:cNvPr id="62" name="グループ化 61">
            <a:extLst>
              <a:ext uri="{FF2B5EF4-FFF2-40B4-BE49-F238E27FC236}">
                <a16:creationId xmlns:a16="http://schemas.microsoft.com/office/drawing/2014/main" id="{43A03070-F42C-4E9B-88D7-CF87A4B15325}"/>
              </a:ext>
            </a:extLst>
          </p:cNvPr>
          <p:cNvGrpSpPr/>
          <p:nvPr/>
        </p:nvGrpSpPr>
        <p:grpSpPr>
          <a:xfrm>
            <a:off x="3251186" y="149639"/>
            <a:ext cx="1758496" cy="616762"/>
            <a:chOff x="2909658" y="478397"/>
            <a:chExt cx="2602314" cy="981451"/>
          </a:xfrm>
        </p:grpSpPr>
        <p:sp>
          <p:nvSpPr>
            <p:cNvPr id="63" name="楕円 62">
              <a:extLst>
                <a:ext uri="{FF2B5EF4-FFF2-40B4-BE49-F238E27FC236}">
                  <a16:creationId xmlns:a16="http://schemas.microsoft.com/office/drawing/2014/main" id="{143CA7AC-FD8D-40D5-97DE-39F8BAD1F34C}"/>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楕円 63">
              <a:extLst>
                <a:ext uri="{FF2B5EF4-FFF2-40B4-BE49-F238E27FC236}">
                  <a16:creationId xmlns:a16="http://schemas.microsoft.com/office/drawing/2014/main" id="{284ACFA6-291A-47DB-AF60-C27B9B613D0A}"/>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65" name="グループ化 64">
              <a:extLst>
                <a:ext uri="{FF2B5EF4-FFF2-40B4-BE49-F238E27FC236}">
                  <a16:creationId xmlns:a16="http://schemas.microsoft.com/office/drawing/2014/main" id="{5AC9D9BD-CDB3-4BF1-AA8A-25ACF5A6005B}"/>
                </a:ext>
              </a:extLst>
            </p:cNvPr>
            <p:cNvGrpSpPr/>
            <p:nvPr/>
          </p:nvGrpSpPr>
          <p:grpSpPr>
            <a:xfrm>
              <a:off x="2981173" y="478397"/>
              <a:ext cx="2530799" cy="914400"/>
              <a:chOff x="441001" y="231405"/>
              <a:chExt cx="2530799" cy="914400"/>
            </a:xfrm>
          </p:grpSpPr>
          <p:sp>
            <p:nvSpPr>
              <p:cNvPr id="68" name="楕円 67">
                <a:extLst>
                  <a:ext uri="{FF2B5EF4-FFF2-40B4-BE49-F238E27FC236}">
                    <a16:creationId xmlns:a16="http://schemas.microsoft.com/office/drawing/2014/main" id="{ABC814BF-A7B9-4601-B482-FC1BBB5963B0}"/>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9" name="楕円 68">
                <a:extLst>
                  <a:ext uri="{FF2B5EF4-FFF2-40B4-BE49-F238E27FC236}">
                    <a16:creationId xmlns:a16="http://schemas.microsoft.com/office/drawing/2014/main" id="{93AE3B3E-D645-45C3-B3CF-518557CC59E4}"/>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0" name="楕円 69">
                <a:extLst>
                  <a:ext uri="{FF2B5EF4-FFF2-40B4-BE49-F238E27FC236}">
                    <a16:creationId xmlns:a16="http://schemas.microsoft.com/office/drawing/2014/main" id="{572B3D34-7F23-431A-8160-B76BF58ED124}"/>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66" name="楕円 65">
              <a:extLst>
                <a:ext uri="{FF2B5EF4-FFF2-40B4-BE49-F238E27FC236}">
                  <a16:creationId xmlns:a16="http://schemas.microsoft.com/office/drawing/2014/main" id="{D2083DF0-4E84-458B-A026-00E4064BBFED}"/>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楕円 66">
              <a:extLst>
                <a:ext uri="{FF2B5EF4-FFF2-40B4-BE49-F238E27FC236}">
                  <a16:creationId xmlns:a16="http://schemas.microsoft.com/office/drawing/2014/main" id="{954A6C2E-F3DA-4755-9E2D-AA9A4E58C353}"/>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1" name="テキスト ボックス 70">
            <a:extLst>
              <a:ext uri="{FF2B5EF4-FFF2-40B4-BE49-F238E27FC236}">
                <a16:creationId xmlns:a16="http://schemas.microsoft.com/office/drawing/2014/main" id="{9FBE53C4-1B05-4949-BCC6-85CE77012649}"/>
              </a:ext>
            </a:extLst>
          </p:cNvPr>
          <p:cNvSpPr txBox="1"/>
          <p:nvPr/>
        </p:nvSpPr>
        <p:spPr>
          <a:xfrm>
            <a:off x="1817772" y="283932"/>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横浜発のチョコレート専門店</a:t>
            </a:r>
          </a:p>
        </p:txBody>
      </p:sp>
      <p:grpSp>
        <p:nvGrpSpPr>
          <p:cNvPr id="51" name="グループ化 50">
            <a:extLst>
              <a:ext uri="{FF2B5EF4-FFF2-40B4-BE49-F238E27FC236}">
                <a16:creationId xmlns:a16="http://schemas.microsoft.com/office/drawing/2014/main" id="{F4EAC0B7-9791-4086-981D-FF93FE649E98}"/>
              </a:ext>
            </a:extLst>
          </p:cNvPr>
          <p:cNvGrpSpPr/>
          <p:nvPr/>
        </p:nvGrpSpPr>
        <p:grpSpPr>
          <a:xfrm>
            <a:off x="461822" y="632374"/>
            <a:ext cx="4986477" cy="547090"/>
            <a:chOff x="860101" y="303195"/>
            <a:chExt cx="5136484" cy="892406"/>
          </a:xfrm>
          <a:solidFill>
            <a:srgbClr val="F96767"/>
          </a:solidFill>
          <a:effectLst>
            <a:outerShdw blurRad="50800" dist="38100" dir="5400000" algn="t" rotWithShape="0">
              <a:prstClr val="black">
                <a:alpha val="40000"/>
              </a:prstClr>
            </a:outerShdw>
          </a:effectLst>
        </p:grpSpPr>
        <p:sp>
          <p:nvSpPr>
            <p:cNvPr id="52" name="四角形: 角を丸くする 51">
              <a:extLst>
                <a:ext uri="{FF2B5EF4-FFF2-40B4-BE49-F238E27FC236}">
                  <a16:creationId xmlns:a16="http://schemas.microsoft.com/office/drawing/2014/main" id="{D913F8A6-DDE4-4BF3-8ADE-3497A9C5FCF3}"/>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3" name="テキスト ボックス 52">
              <a:extLst>
                <a:ext uri="{FF2B5EF4-FFF2-40B4-BE49-F238E27FC236}">
                  <a16:creationId xmlns:a16="http://schemas.microsoft.com/office/drawing/2014/main" id="{FD21062A-F720-4708-9A44-1F57457B14B9}"/>
                </a:ext>
              </a:extLst>
            </p:cNvPr>
            <p:cNvSpPr txBox="1"/>
            <p:nvPr/>
          </p:nvSpPr>
          <p:spPr>
            <a:xfrm>
              <a:off x="1500466" y="442539"/>
              <a:ext cx="4164253" cy="753062"/>
            </a:xfrm>
            <a:prstGeom prst="rect">
              <a:avLst/>
            </a:prstGeom>
            <a:noFill/>
          </p:spPr>
          <p:txBody>
            <a:bodyPr wrap="square">
              <a:spAutoFit/>
            </a:bodyPr>
            <a:lstStyle/>
            <a:p>
              <a:pPr algn="ctr"/>
              <a:r>
                <a:rPr kumimoji="1" lang="en-US" altLang="ja-JP"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VANILLABEANS</a:t>
              </a:r>
              <a:endPar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72" name="テキスト ボックス 71">
            <a:extLst>
              <a:ext uri="{FF2B5EF4-FFF2-40B4-BE49-F238E27FC236}">
                <a16:creationId xmlns:a16="http://schemas.microsoft.com/office/drawing/2014/main" id="{548CA041-ADE2-477B-86A3-3DD3939D19D7}"/>
              </a:ext>
            </a:extLst>
          </p:cNvPr>
          <p:cNvSpPr txBox="1"/>
          <p:nvPr/>
        </p:nvSpPr>
        <p:spPr>
          <a:xfrm>
            <a:off x="5117533" y="1218112"/>
            <a:ext cx="4698811" cy="109260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バニラビーンズでは、南米やアフリカ、東南アジアなどから取り寄せたカカオ豆を自家焙煎し "本場の機械"と"人の手"によるチョコレート作りを横浜の工房で行っています。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endPar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体験では身近なチョコレートについて様々な知識を学べます。</a:t>
            </a:r>
          </a:p>
        </p:txBody>
      </p:sp>
      <p:sp>
        <p:nvSpPr>
          <p:cNvPr id="74" name="正方形/長方形 73">
            <a:extLst>
              <a:ext uri="{FF2B5EF4-FFF2-40B4-BE49-F238E27FC236}">
                <a16:creationId xmlns:a16="http://schemas.microsoft.com/office/drawing/2014/main" id="{BAD808F0-6A32-4732-8483-A235DC2060E9}"/>
              </a:ext>
            </a:extLst>
          </p:cNvPr>
          <p:cNvSpPr/>
          <p:nvPr/>
        </p:nvSpPr>
        <p:spPr>
          <a:xfrm>
            <a:off x="391620" y="4068716"/>
            <a:ext cx="9726835" cy="3209205"/>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03DF9D07-C8F1-46A6-84E6-1F0F6B94B4D4}"/>
              </a:ext>
            </a:extLst>
          </p:cNvPr>
          <p:cNvSpPr txBox="1"/>
          <p:nvPr/>
        </p:nvSpPr>
        <p:spPr>
          <a:xfrm>
            <a:off x="611910" y="4283018"/>
            <a:ext cx="4700998" cy="338554"/>
          </a:xfrm>
          <a:prstGeom prst="rect">
            <a:avLst/>
          </a:prstGeom>
          <a:noFill/>
        </p:spPr>
        <p:txBody>
          <a:bodyPr wrap="square">
            <a:spAutoFit/>
          </a:bodyPr>
          <a:lstStyle/>
          <a:p>
            <a:r>
              <a:rPr lang="ja-JP" altLang="en-US" sz="1600" b="1" dirty="0">
                <a:solidFill>
                  <a:schemeClr val="accent2"/>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体験メニュー</a:t>
            </a:r>
            <a:endParaRPr lang="en-US" altLang="ja-JP" sz="1600" b="1" dirty="0">
              <a:solidFill>
                <a:schemeClr val="accent2"/>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pic>
        <p:nvPicPr>
          <p:cNvPr id="4" name="図 3" descr="ワイングラスを持っている手&#10;&#10;自動的に生成された説明">
            <a:extLst>
              <a:ext uri="{FF2B5EF4-FFF2-40B4-BE49-F238E27FC236}">
                <a16:creationId xmlns:a16="http://schemas.microsoft.com/office/drawing/2014/main" id="{27083332-5EE1-4BC6-9705-FDB086BA44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8476" y="4346833"/>
            <a:ext cx="3633506" cy="2725425"/>
          </a:xfrm>
          <a:prstGeom prst="rect">
            <a:avLst/>
          </a:prstGeom>
          <a:effectLst>
            <a:outerShdw blurRad="50800" dist="38100" dir="5400000" algn="t" rotWithShape="0">
              <a:prstClr val="black">
                <a:alpha val="40000"/>
              </a:prstClr>
            </a:outerShdw>
          </a:effectLst>
        </p:spPr>
      </p:pic>
      <p:sp>
        <p:nvSpPr>
          <p:cNvPr id="77" name="テキスト ボックス 76">
            <a:extLst>
              <a:ext uri="{FF2B5EF4-FFF2-40B4-BE49-F238E27FC236}">
                <a16:creationId xmlns:a16="http://schemas.microsoft.com/office/drawing/2014/main" id="{56100584-853E-4205-949F-CB29E662EB51}"/>
              </a:ext>
            </a:extLst>
          </p:cNvPr>
          <p:cNvSpPr txBox="1"/>
          <p:nvPr/>
        </p:nvSpPr>
        <p:spPr>
          <a:xfrm>
            <a:off x="584455" y="4664557"/>
            <a:ext cx="5706102" cy="2554545"/>
          </a:xfrm>
          <a:prstGeom prst="rect">
            <a:avLst/>
          </a:prstGeom>
          <a:noFill/>
        </p:spPr>
        <p:txBody>
          <a:bodyPr wrap="square">
            <a:spAutoFit/>
          </a:bodyPr>
          <a:lstStyle/>
          <a:p>
            <a:r>
              <a:rPr lang="ja-JP" altLang="en-US" sz="1400" b="1" dirty="0">
                <a:solidFill>
                  <a:schemeClr val="accent2"/>
                </a:solidFill>
                <a:latin typeface="メイリオ" panose="020B0604030504040204" pitchFamily="50" charset="-128"/>
                <a:ea typeface="メイリオ" panose="020B0604030504040204" pitchFamily="50" charset="-128"/>
              </a:rPr>
              <a:t>チョコレート作りワークショップ</a:t>
            </a:r>
            <a:endParaRPr lang="en-US" altLang="ja-JP" sz="1400" b="1" dirty="0">
              <a:solidFill>
                <a:schemeClr val="accent2"/>
              </a:solidFill>
              <a:latin typeface="メイリオ" panose="020B0604030504040204" pitchFamily="50" charset="-128"/>
              <a:ea typeface="メイリオ" panose="020B0604030504040204" pitchFamily="50" charset="-128"/>
            </a:endParaRPr>
          </a:p>
          <a:p>
            <a:endParaRPr lang="ja-JP" altLang="en-US" sz="14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スペシャルチョコレートを専用の型に流し込み、出来上がったチョコレートは包装紙でラッピングして持ち帰り可能。フェアトレードの取り組みについてや、カカオ生産国について等、チョコレートについての様々な⾖知識も学べます！</a:t>
            </a:r>
          </a:p>
          <a:p>
            <a:endParaRPr lang="ja-JP" altLang="en-US"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所要時間：</a:t>
            </a:r>
            <a:r>
              <a:rPr lang="en-US" altLang="ja-JP" sz="1200" dirty="0">
                <a:latin typeface="メイリオ" panose="020B0604030504040204" pitchFamily="50" charset="-128"/>
                <a:ea typeface="メイリオ" panose="020B0604030504040204" pitchFamily="50" charset="-128"/>
              </a:rPr>
              <a:t>70</a:t>
            </a:r>
            <a:r>
              <a:rPr lang="ja-JP" altLang="en-US" sz="1200" dirty="0">
                <a:latin typeface="メイリオ" panose="020B0604030504040204" pitchFamily="50" charset="-128"/>
                <a:ea typeface="メイリオ" panose="020B0604030504040204" pitchFamily="50" charset="-128"/>
              </a:rPr>
              <a:t>分程度</a:t>
            </a:r>
          </a:p>
          <a:p>
            <a:r>
              <a:rPr lang="ja-JP" altLang="en-US" sz="1200" dirty="0">
                <a:latin typeface="メイリオ" panose="020B0604030504040204" pitchFamily="50" charset="-128"/>
                <a:ea typeface="メイリオ" panose="020B0604030504040204" pitchFamily="50" charset="-128"/>
              </a:rPr>
              <a:t>定　　員：8～12名</a:t>
            </a:r>
          </a:p>
          <a:p>
            <a:r>
              <a:rPr lang="ja-JP" altLang="en-US" sz="1200" dirty="0">
                <a:latin typeface="メイリオ" panose="020B0604030504040204" pitchFamily="50" charset="-128"/>
                <a:ea typeface="メイリオ" panose="020B0604030504040204" pitchFamily="50" charset="-128"/>
              </a:rPr>
              <a:t>対　　象： 中学生</a:t>
            </a:r>
            <a:r>
              <a:rPr lang="en-US" altLang="ja-JP" sz="1200" dirty="0">
                <a:latin typeface="メイリオ" panose="020B0604030504040204" pitchFamily="50" charset="-128"/>
                <a:ea typeface="メイリオ" panose="020B0604030504040204" pitchFamily="50" charset="-128"/>
              </a:rPr>
              <a:t>&amp;</a:t>
            </a:r>
            <a:r>
              <a:rPr lang="ja-JP" altLang="en-US" sz="1200" dirty="0">
                <a:latin typeface="メイリオ" panose="020B0604030504040204" pitchFamily="50" charset="-128"/>
                <a:ea typeface="メイリオ" panose="020B0604030504040204" pitchFamily="50" charset="-128"/>
              </a:rPr>
              <a:t>高校生（開催日時） 平日11：30～17：00（要相談）</a:t>
            </a:r>
          </a:p>
          <a:p>
            <a:r>
              <a:rPr lang="ja-JP" altLang="en-US" sz="1200" dirty="0">
                <a:latin typeface="メイリオ" panose="020B0604030504040204" pitchFamily="50" charset="-128"/>
                <a:ea typeface="メイリオ" panose="020B0604030504040204" pitchFamily="50" charset="-128"/>
              </a:rPr>
              <a:t>料　　金：1,000 円（税込）/人、夏季1,300 円（ワークショップ代＋送料）</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※夏季はチョコレートが溶けやすいため、つくったチョコレートは冷蔵便で学校</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様宛（あるいは指定先）に⼀括配送いたします。</a:t>
            </a:r>
          </a:p>
        </p:txBody>
      </p:sp>
      <p:pic>
        <p:nvPicPr>
          <p:cNvPr id="11" name="図 10" descr="アイコン&#10;&#10;自動的に生成された説明">
            <a:extLst>
              <a:ext uri="{FF2B5EF4-FFF2-40B4-BE49-F238E27FC236}">
                <a16:creationId xmlns:a16="http://schemas.microsoft.com/office/drawing/2014/main" id="{47046713-11E7-4658-9BFF-FE99AC1C19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9443007">
            <a:off x="4957381" y="4203970"/>
            <a:ext cx="796020" cy="796020"/>
          </a:xfrm>
          <a:prstGeom prst="rect">
            <a:avLst/>
          </a:prstGeom>
          <a:effectLst>
            <a:outerShdw blurRad="50800" dist="38100" dir="2700000" algn="tl" rotWithShape="0">
              <a:schemeClr val="accent5">
                <a:alpha val="40000"/>
              </a:schemeClr>
            </a:outerShdw>
          </a:effectLst>
        </p:spPr>
      </p:pic>
      <p:pic>
        <p:nvPicPr>
          <p:cNvPr id="13" name="グラフィックス 12" descr="チョコレート 単色塗りつぶし">
            <a:extLst>
              <a:ext uri="{FF2B5EF4-FFF2-40B4-BE49-F238E27FC236}">
                <a16:creationId xmlns:a16="http://schemas.microsoft.com/office/drawing/2014/main" id="{4982C4A4-6BEC-4785-9A3E-E4C25B88040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5548428" flipH="1">
            <a:off x="5672983" y="3921013"/>
            <a:ext cx="568650" cy="648075"/>
          </a:xfrm>
          <a:prstGeom prst="rect">
            <a:avLst/>
          </a:prstGeom>
          <a:effectLst>
            <a:outerShdw blurRad="50800" dist="38100" dir="5400000" algn="t" rotWithShape="0">
              <a:schemeClr val="accent5">
                <a:alpha val="40000"/>
              </a:schemeClr>
            </a:outerShdw>
          </a:effectLst>
        </p:spPr>
      </p:pic>
      <p:grpSp>
        <p:nvGrpSpPr>
          <p:cNvPr id="78" name="グループ化 77">
            <a:extLst>
              <a:ext uri="{FF2B5EF4-FFF2-40B4-BE49-F238E27FC236}">
                <a16:creationId xmlns:a16="http://schemas.microsoft.com/office/drawing/2014/main" id="{D3092791-C1E7-43BA-8816-393AA8A69907}"/>
              </a:ext>
            </a:extLst>
          </p:cNvPr>
          <p:cNvGrpSpPr/>
          <p:nvPr/>
        </p:nvGrpSpPr>
        <p:grpSpPr>
          <a:xfrm>
            <a:off x="5196232" y="2631517"/>
            <a:ext cx="4362499" cy="470119"/>
            <a:chOff x="620328" y="6588634"/>
            <a:chExt cx="4362499" cy="470119"/>
          </a:xfrm>
        </p:grpSpPr>
        <p:sp>
          <p:nvSpPr>
            <p:cNvPr id="79" name="正方形/長方形 78">
              <a:extLst>
                <a:ext uri="{FF2B5EF4-FFF2-40B4-BE49-F238E27FC236}">
                  <a16:creationId xmlns:a16="http://schemas.microsoft.com/office/drawing/2014/main" id="{B839DDB3-A38F-4964-9C7A-3921F9955F28}"/>
                </a:ext>
              </a:extLst>
            </p:cNvPr>
            <p:cNvSpPr/>
            <p:nvPr/>
          </p:nvSpPr>
          <p:spPr>
            <a:xfrm>
              <a:off x="620328" y="6616487"/>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80" name="矢印: 五方向 79">
              <a:extLst>
                <a:ext uri="{FF2B5EF4-FFF2-40B4-BE49-F238E27FC236}">
                  <a16:creationId xmlns:a16="http://schemas.microsoft.com/office/drawing/2014/main" id="{995D62DE-3422-40F9-8024-A59FCE4346E5}"/>
                </a:ext>
              </a:extLst>
            </p:cNvPr>
            <p:cNvSpPr/>
            <p:nvPr/>
          </p:nvSpPr>
          <p:spPr>
            <a:xfrm>
              <a:off x="621968" y="6614441"/>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81" name="テキスト ボックス 80">
              <a:extLst>
                <a:ext uri="{FF2B5EF4-FFF2-40B4-BE49-F238E27FC236}">
                  <a16:creationId xmlns:a16="http://schemas.microsoft.com/office/drawing/2014/main" id="{735E36EF-C70C-482B-9509-57E724FF3476}"/>
                </a:ext>
              </a:extLst>
            </p:cNvPr>
            <p:cNvSpPr txBox="1"/>
            <p:nvPr/>
          </p:nvSpPr>
          <p:spPr>
            <a:xfrm>
              <a:off x="1502273" y="6592824"/>
              <a:ext cx="892201" cy="253916"/>
            </a:xfrm>
            <a:prstGeom prst="rect">
              <a:avLst/>
            </a:prstGeom>
            <a:noFill/>
          </p:spPr>
          <p:txBody>
            <a:bodyPr wrap="square">
              <a:spAutoFit/>
            </a:bodyPr>
            <a:lstStyle/>
            <a:p>
              <a:pPr algn="ctr"/>
              <a:r>
                <a:rPr kumimoji="1" lang="en-US" altLang="ja-JP" sz="1050">
                  <a:solidFill>
                    <a:schemeClr val="accent2">
                      <a:lumMod val="75000"/>
                    </a:schemeClr>
                  </a:solidFill>
                  <a:latin typeface="メイリオ" panose="020B0604030504040204" pitchFamily="50" charset="-128"/>
                  <a:ea typeface="メイリオ" panose="020B0604030504040204" pitchFamily="50" charset="-128"/>
                </a:rPr>
                <a:t>70</a:t>
              </a:r>
              <a:r>
                <a:rPr kumimoji="1" lang="ja-JP" altLang="en-US" sz="1050">
                  <a:solidFill>
                    <a:schemeClr val="accent2">
                      <a:lumMod val="75000"/>
                    </a:schemeClr>
                  </a:solidFill>
                  <a:latin typeface="メイリオ" panose="020B0604030504040204" pitchFamily="50" charset="-128"/>
                  <a:ea typeface="メイリオ" panose="020B0604030504040204" pitchFamily="50" charset="-128"/>
                </a:rPr>
                <a:t>分</a:t>
              </a:r>
              <a:endPar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82" name="正方形/長方形 81">
              <a:extLst>
                <a:ext uri="{FF2B5EF4-FFF2-40B4-BE49-F238E27FC236}">
                  <a16:creationId xmlns:a16="http://schemas.microsoft.com/office/drawing/2014/main" id="{C51628FE-4091-4DB2-8B7F-62B86B3BB786}"/>
                </a:ext>
              </a:extLst>
            </p:cNvPr>
            <p:cNvSpPr/>
            <p:nvPr/>
          </p:nvSpPr>
          <p:spPr>
            <a:xfrm>
              <a:off x="2848704" y="6608994"/>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83" name="矢印: 五方向 82">
              <a:extLst>
                <a:ext uri="{FF2B5EF4-FFF2-40B4-BE49-F238E27FC236}">
                  <a16:creationId xmlns:a16="http://schemas.microsoft.com/office/drawing/2014/main" id="{4639D2BD-7428-4438-A443-D074517866F4}"/>
                </a:ext>
              </a:extLst>
            </p:cNvPr>
            <p:cNvSpPr/>
            <p:nvPr/>
          </p:nvSpPr>
          <p:spPr>
            <a:xfrm>
              <a:off x="2850344" y="6606948"/>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84" name="テキスト ボックス 83">
              <a:extLst>
                <a:ext uri="{FF2B5EF4-FFF2-40B4-BE49-F238E27FC236}">
                  <a16:creationId xmlns:a16="http://schemas.microsoft.com/office/drawing/2014/main" id="{ABEF7A25-F472-4BCB-9142-BCF19B76DA5D}"/>
                </a:ext>
              </a:extLst>
            </p:cNvPr>
            <p:cNvSpPr txBox="1"/>
            <p:nvPr/>
          </p:nvSpPr>
          <p:spPr>
            <a:xfrm>
              <a:off x="3886850" y="6588634"/>
              <a:ext cx="1095977" cy="261610"/>
            </a:xfrm>
            <a:prstGeom prst="rect">
              <a:avLst/>
            </a:prstGeom>
            <a:noFill/>
          </p:spPr>
          <p:txBody>
            <a:bodyPr wrap="square">
              <a:spAutoFit/>
            </a:bodyPr>
            <a:lstStyle/>
            <a:p>
              <a:pPr algn="ct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8</a:t>
              </a: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12</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85" name="正方形/長方形 84">
              <a:extLst>
                <a:ext uri="{FF2B5EF4-FFF2-40B4-BE49-F238E27FC236}">
                  <a16:creationId xmlns:a16="http://schemas.microsoft.com/office/drawing/2014/main" id="{E3140AFD-BE27-4543-85F6-5FE931455CC2}"/>
                </a:ext>
              </a:extLst>
            </p:cNvPr>
            <p:cNvSpPr/>
            <p:nvPr/>
          </p:nvSpPr>
          <p:spPr>
            <a:xfrm>
              <a:off x="620444" y="6810222"/>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86" name="矢印: 五方向 85">
              <a:extLst>
                <a:ext uri="{FF2B5EF4-FFF2-40B4-BE49-F238E27FC236}">
                  <a16:creationId xmlns:a16="http://schemas.microsoft.com/office/drawing/2014/main" id="{1AD4F97A-2485-4A18-86BE-5F00A136B3BC}"/>
                </a:ext>
              </a:extLst>
            </p:cNvPr>
            <p:cNvSpPr/>
            <p:nvPr/>
          </p:nvSpPr>
          <p:spPr>
            <a:xfrm>
              <a:off x="625259" y="6815796"/>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2">
                      <a:lumMod val="75000"/>
                    </a:schemeClr>
                  </a:solidFill>
                  <a:latin typeface="メイリオ" panose="020B0604030504040204" pitchFamily="50" charset="-128"/>
                  <a:ea typeface="メイリオ" panose="020B0604030504040204" pitchFamily="50" charset="-128"/>
                </a:rPr>
                <a:t>料金</a:t>
              </a:r>
            </a:p>
          </p:txBody>
        </p:sp>
        <p:sp>
          <p:nvSpPr>
            <p:cNvPr id="87" name="テキスト ボックス 86">
              <a:extLst>
                <a:ext uri="{FF2B5EF4-FFF2-40B4-BE49-F238E27FC236}">
                  <a16:creationId xmlns:a16="http://schemas.microsoft.com/office/drawing/2014/main" id="{560360D4-B54D-4CB0-8B90-8EBE438C2863}"/>
                </a:ext>
              </a:extLst>
            </p:cNvPr>
            <p:cNvSpPr txBox="1"/>
            <p:nvPr/>
          </p:nvSpPr>
          <p:spPr>
            <a:xfrm>
              <a:off x="1311264" y="6797143"/>
              <a:ext cx="1227964"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有料</a:t>
              </a:r>
            </a:p>
          </p:txBody>
        </p:sp>
      </p:grpSp>
      <p:sp>
        <p:nvSpPr>
          <p:cNvPr id="88" name="テキスト ボックス 87">
            <a:extLst>
              <a:ext uri="{FF2B5EF4-FFF2-40B4-BE49-F238E27FC236}">
                <a16:creationId xmlns:a16="http://schemas.microsoft.com/office/drawing/2014/main" id="{20046E2A-2DE1-44FC-91AC-38D4A91A1116}"/>
              </a:ext>
            </a:extLst>
          </p:cNvPr>
          <p:cNvSpPr txBox="1"/>
          <p:nvPr/>
        </p:nvSpPr>
        <p:spPr>
          <a:xfrm>
            <a:off x="5117533" y="3293352"/>
            <a:ext cx="4843880"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080-6720-6407</a:t>
            </a:r>
            <a:r>
              <a:rPr lang="ja-JP" altLang="en-US" sz="900" dirty="0">
                <a:latin typeface="メイリオ" panose="020B0604030504040204" pitchFamily="50" charset="-128"/>
                <a:ea typeface="メイリオ" panose="020B0604030504040204" pitchFamily="50" charset="-128"/>
              </a:rPr>
              <a:t>　　予約：要　　駐車場：有（横浜ハンマーヘッド専用駐車場）</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住所：中区新港</a:t>
            </a:r>
            <a:r>
              <a:rPr lang="en-US" altLang="ja-JP" sz="900" dirty="0">
                <a:latin typeface="メイリオ" panose="020B0604030504040204" pitchFamily="50" charset="-128"/>
                <a:ea typeface="メイリオ" panose="020B0604030504040204" pitchFamily="50" charset="-128"/>
              </a:rPr>
              <a:t>2-14-1 </a:t>
            </a:r>
            <a:r>
              <a:rPr lang="ja-JP" altLang="en-US" sz="900" dirty="0">
                <a:latin typeface="メイリオ" panose="020B0604030504040204" pitchFamily="50" charset="-128"/>
                <a:ea typeface="メイリオ" panose="020B0604030504040204" pitchFamily="50" charset="-128"/>
              </a:rPr>
              <a:t>横浜ハンマーヘッド２</a:t>
            </a:r>
            <a:r>
              <a:rPr lang="en-US" altLang="ja-JP" sz="900" dirty="0">
                <a:latin typeface="メイリオ" panose="020B0604030504040204" pitchFamily="50" charset="-128"/>
                <a:ea typeface="メイリオ" panose="020B0604030504040204" pitchFamily="50" charset="-128"/>
              </a:rPr>
              <a:t>F</a:t>
            </a:r>
            <a:endParaRPr lang="ja-JP" altLang="en-US" sz="900" dirty="0">
              <a:latin typeface="メイリオ" panose="020B0604030504040204" pitchFamily="50" charset="-128"/>
              <a:ea typeface="メイリオ" panose="020B0604030504040204" pitchFamily="50" charset="-128"/>
            </a:endParaRPr>
          </a:p>
        </p:txBody>
      </p:sp>
      <p:grpSp>
        <p:nvGrpSpPr>
          <p:cNvPr id="55" name="グループ化 54">
            <a:extLst>
              <a:ext uri="{FF2B5EF4-FFF2-40B4-BE49-F238E27FC236}">
                <a16:creationId xmlns:a16="http://schemas.microsoft.com/office/drawing/2014/main" id="{ABB9F2DA-48DC-44BC-A1EA-2AD8E126A10A}"/>
              </a:ext>
            </a:extLst>
          </p:cNvPr>
          <p:cNvGrpSpPr/>
          <p:nvPr/>
        </p:nvGrpSpPr>
        <p:grpSpPr>
          <a:xfrm>
            <a:off x="463125" y="336516"/>
            <a:ext cx="792000" cy="792000"/>
            <a:chOff x="599588" y="348261"/>
            <a:chExt cx="792000" cy="792000"/>
          </a:xfrm>
        </p:grpSpPr>
        <p:sp>
          <p:nvSpPr>
            <p:cNvPr id="56" name="楕円 55">
              <a:extLst>
                <a:ext uri="{FF2B5EF4-FFF2-40B4-BE49-F238E27FC236}">
                  <a16:creationId xmlns:a16="http://schemas.microsoft.com/office/drawing/2014/main" id="{0E48773E-D0FD-412A-B88B-FB6DF04F0DF7}"/>
                </a:ext>
              </a:extLst>
            </p:cNvPr>
            <p:cNvSpPr/>
            <p:nvPr/>
          </p:nvSpPr>
          <p:spPr>
            <a:xfrm>
              <a:off x="669204" y="424484"/>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3" name="楕円 72">
              <a:extLst>
                <a:ext uri="{FF2B5EF4-FFF2-40B4-BE49-F238E27FC236}">
                  <a16:creationId xmlns:a16="http://schemas.microsoft.com/office/drawing/2014/main" id="{3A2D185A-32E1-42D8-AF9F-5D1F992A42D5}"/>
                </a:ext>
              </a:extLst>
            </p:cNvPr>
            <p:cNvSpPr/>
            <p:nvPr/>
          </p:nvSpPr>
          <p:spPr>
            <a:xfrm>
              <a:off x="599588" y="348261"/>
              <a:ext cx="792000" cy="792000"/>
            </a:xfrm>
            <a:prstGeom prst="ellipse">
              <a:avLst/>
            </a:prstGeom>
            <a:solidFill>
              <a:srgbClr val="F96767">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6" name="テキスト ボックス 75">
              <a:extLst>
                <a:ext uri="{FF2B5EF4-FFF2-40B4-BE49-F238E27FC236}">
                  <a16:creationId xmlns:a16="http://schemas.microsoft.com/office/drawing/2014/main" id="{E5919B76-8536-4CB6-8A4C-A57FDFFACE60}"/>
                </a:ext>
              </a:extLst>
            </p:cNvPr>
            <p:cNvSpPr txBox="1"/>
            <p:nvPr/>
          </p:nvSpPr>
          <p:spPr>
            <a:xfrm>
              <a:off x="689274" y="464331"/>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696337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E5DFF">
            <a:alpha val="25000"/>
          </a:srgbClr>
        </a:solidFill>
        <a:effectLst/>
      </p:bgPr>
    </p:bg>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A6F3DAD5-89CF-469B-B31F-CA7CC38ED96E}"/>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610DE435-7F55-474F-9D1A-77218EE18E1A}"/>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50164217-3B40-4D87-A5BA-596CE1132981}"/>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8536CFF4-E0B7-41F7-BDB7-3514CA346E87}"/>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7EAB83F7-CA98-466B-9759-C1A9515A38C9}"/>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15361519-14AA-4E11-8DF4-0867FB435157}"/>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BDA9B0D2-A07F-4BDE-AE75-39A7ACCFB393}"/>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56" name="テキスト ボックス 55">
            <a:extLst>
              <a:ext uri="{FF2B5EF4-FFF2-40B4-BE49-F238E27FC236}">
                <a16:creationId xmlns:a16="http://schemas.microsoft.com/office/drawing/2014/main" id="{547A0368-D5F6-4D5A-AF14-AE498A55ABE9}"/>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57" name="テキスト ボックス 56">
            <a:extLst>
              <a:ext uri="{FF2B5EF4-FFF2-40B4-BE49-F238E27FC236}">
                <a16:creationId xmlns:a16="http://schemas.microsoft.com/office/drawing/2014/main" id="{C85CEA49-19C9-46A5-8B0C-8C873D0BB9F4}"/>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58" name="テキスト ボックス 57">
            <a:extLst>
              <a:ext uri="{FF2B5EF4-FFF2-40B4-BE49-F238E27FC236}">
                <a16:creationId xmlns:a16="http://schemas.microsoft.com/office/drawing/2014/main" id="{9A348288-D1D1-4A52-89A1-A690D9ABE982}"/>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60" name="テキスト ボックス 59">
            <a:extLst>
              <a:ext uri="{FF2B5EF4-FFF2-40B4-BE49-F238E27FC236}">
                <a16:creationId xmlns:a16="http://schemas.microsoft.com/office/drawing/2014/main" id="{797AFE4C-A026-4223-8B1A-142BF2DE67A8}"/>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62" name="正方形/長方形 61">
            <a:extLst>
              <a:ext uri="{FF2B5EF4-FFF2-40B4-BE49-F238E27FC236}">
                <a16:creationId xmlns:a16="http://schemas.microsoft.com/office/drawing/2014/main" id="{DF8BE790-F5C1-4567-871F-494117D0D725}"/>
              </a:ext>
            </a:extLst>
          </p:cNvPr>
          <p:cNvSpPr/>
          <p:nvPr/>
        </p:nvSpPr>
        <p:spPr>
          <a:xfrm>
            <a:off x="10212411" y="21014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8356A1F3-402C-486A-8C0C-8D39AFD7A8A9}"/>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59" name="正方形/長方形 58">
            <a:extLst>
              <a:ext uri="{FF2B5EF4-FFF2-40B4-BE49-F238E27FC236}">
                <a16:creationId xmlns:a16="http://schemas.microsoft.com/office/drawing/2014/main" id="{5201E24E-6DB6-4F38-8E44-C5AE0C83F30D}"/>
              </a:ext>
            </a:extLst>
          </p:cNvPr>
          <p:cNvSpPr/>
          <p:nvPr/>
        </p:nvSpPr>
        <p:spPr>
          <a:xfrm>
            <a:off x="10205075" y="3147709"/>
            <a:ext cx="448231" cy="1044000"/>
          </a:xfrm>
          <a:prstGeom prst="rect">
            <a:avLst/>
          </a:prstGeom>
          <a:solidFill>
            <a:srgbClr val="7030A0"/>
          </a:solidFill>
          <a:ln>
            <a:solidFill>
              <a:srgbClr val="6600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C5476EDB-0A9D-49B9-9E5F-A55D6D5EC4C3}"/>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博物館</a:t>
            </a:r>
          </a:p>
        </p:txBody>
      </p:sp>
      <p:sp>
        <p:nvSpPr>
          <p:cNvPr id="63" name="正方形/長方形 62">
            <a:extLst>
              <a:ext uri="{FF2B5EF4-FFF2-40B4-BE49-F238E27FC236}">
                <a16:creationId xmlns:a16="http://schemas.microsoft.com/office/drawing/2014/main" id="{25C46979-5E70-4DE7-A581-0C4C7613726B}"/>
              </a:ext>
            </a:extLst>
          </p:cNvPr>
          <p:cNvSpPr/>
          <p:nvPr/>
        </p:nvSpPr>
        <p:spPr>
          <a:xfrm>
            <a:off x="259773" y="255797"/>
            <a:ext cx="9857337"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E4F6A022-F768-409B-BC19-F1B3657FC70E}"/>
              </a:ext>
            </a:extLst>
          </p:cNvPr>
          <p:cNvSpPr/>
          <p:nvPr/>
        </p:nvSpPr>
        <p:spPr>
          <a:xfrm>
            <a:off x="7288587" y="10868"/>
            <a:ext cx="2939696" cy="1314132"/>
          </a:xfrm>
          <a:prstGeom prst="rect">
            <a:avLst/>
          </a:prstGeom>
          <a:solidFill>
            <a:srgbClr val="EB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F8FC922A-F6F4-4DB1-B5AB-3A91E99B1B55}"/>
              </a:ext>
            </a:extLst>
          </p:cNvPr>
          <p:cNvSpPr/>
          <p:nvPr/>
        </p:nvSpPr>
        <p:spPr>
          <a:xfrm>
            <a:off x="6333758" y="-1786"/>
            <a:ext cx="1746775" cy="908816"/>
          </a:xfrm>
          <a:prstGeom prst="rect">
            <a:avLst/>
          </a:prstGeom>
          <a:solidFill>
            <a:srgbClr val="D9A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84A7DF6B-E853-49B6-9B42-868408898FA1}"/>
              </a:ext>
            </a:extLst>
          </p:cNvPr>
          <p:cNvSpPr/>
          <p:nvPr/>
        </p:nvSpPr>
        <p:spPr>
          <a:xfrm>
            <a:off x="9149477" y="831013"/>
            <a:ext cx="1071903" cy="656805"/>
          </a:xfrm>
          <a:prstGeom prst="rect">
            <a:avLst/>
          </a:prstGeom>
          <a:solidFill>
            <a:srgbClr val="D9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40937C58-FA33-4B50-B4BE-964EB30A9375}"/>
              </a:ext>
            </a:extLst>
          </p:cNvPr>
          <p:cNvSpPr txBox="1"/>
          <p:nvPr/>
        </p:nvSpPr>
        <p:spPr>
          <a:xfrm>
            <a:off x="6794362" y="249161"/>
            <a:ext cx="3113790" cy="923330"/>
          </a:xfrm>
          <a:prstGeom prst="rect">
            <a:avLst/>
          </a:prstGeom>
          <a:noFill/>
        </p:spPr>
        <p:txBody>
          <a:bodyPr wrap="square" rtlCol="0">
            <a:spAutoFit/>
          </a:bodyPr>
          <a:lstStyle/>
          <a:p>
            <a:pPr algn="r"/>
            <a:r>
              <a:rPr kumimoji="1" lang="ja-JP" altLang="en-US" sz="5400" b="1" dirty="0">
                <a:ln w="3175">
                  <a:solidFill>
                    <a:schemeClr val="bg1">
                      <a:lumMod val="95000"/>
                    </a:schemeClr>
                  </a:solidFill>
                </a:ln>
                <a:solidFill>
                  <a:srgbClr val="7030A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A-OTF じゅん Pro 101" panose="020F0300000000000000" pitchFamily="34" charset="-128"/>
              </a:rPr>
              <a:t>博物館</a:t>
            </a:r>
          </a:p>
        </p:txBody>
      </p:sp>
      <p:sp>
        <p:nvSpPr>
          <p:cNvPr id="35" name="テキスト ボックス 34">
            <a:extLst>
              <a:ext uri="{FF2B5EF4-FFF2-40B4-BE49-F238E27FC236}">
                <a16:creationId xmlns:a16="http://schemas.microsoft.com/office/drawing/2014/main" id="{70822920-869D-4D2D-BEC8-B100933A51D3}"/>
              </a:ext>
            </a:extLst>
          </p:cNvPr>
          <p:cNvSpPr txBox="1"/>
          <p:nvPr/>
        </p:nvSpPr>
        <p:spPr>
          <a:xfrm>
            <a:off x="929105" y="721412"/>
            <a:ext cx="935373" cy="695575"/>
          </a:xfrm>
          <a:prstGeom prst="rect">
            <a:avLst/>
          </a:prstGeom>
          <a:noFill/>
        </p:spPr>
        <p:txBody>
          <a:bodyPr wrap="square">
            <a:spAutoFit/>
          </a:bodyPr>
          <a:lstStyle/>
          <a:p>
            <a:r>
              <a:rPr kumimoji="1" lang="ja-JP" altLang="en-US" b="1" dirty="0">
                <a:solidFill>
                  <a:schemeClr val="bg1"/>
                </a:solidFill>
                <a:latin typeface="源ノ角ゴシック Code JP EL" panose="020B0200000000000000" pitchFamily="34" charset="-128"/>
                <a:ea typeface="源ノ角ゴシック Code JP EL" panose="020B0200000000000000" pitchFamily="34" charset="-128"/>
              </a:rPr>
              <a:t>博物館</a:t>
            </a:r>
            <a:endParaRPr kumimoji="1" lang="en-US" altLang="ja-JP" b="1" dirty="0">
              <a:solidFill>
                <a:schemeClr val="bg1"/>
              </a:solidFill>
              <a:latin typeface="源ノ角ゴシック Code JP EL" panose="020B0200000000000000" pitchFamily="34" charset="-128"/>
              <a:ea typeface="源ノ角ゴシック Code JP EL" panose="020B0200000000000000" pitchFamily="34" charset="-128"/>
            </a:endParaRPr>
          </a:p>
        </p:txBody>
      </p:sp>
      <p:pic>
        <p:nvPicPr>
          <p:cNvPr id="5" name="図 4" descr="屋外, 座る, 建物, 駐車 が含まれている画像&#10;&#10;自動的に生成された説明">
            <a:extLst>
              <a:ext uri="{FF2B5EF4-FFF2-40B4-BE49-F238E27FC236}">
                <a16:creationId xmlns:a16="http://schemas.microsoft.com/office/drawing/2014/main" id="{1210A04D-0FC4-45BF-A18B-23FC09144A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4353" y="2308392"/>
            <a:ext cx="4045132" cy="2767542"/>
          </a:xfrm>
          <a:prstGeom prst="rect">
            <a:avLst/>
          </a:prstGeom>
          <a:effectLst>
            <a:outerShdw blurRad="50800" dist="38100" dir="5400000" algn="t" rotWithShape="0">
              <a:prstClr val="black">
                <a:alpha val="40000"/>
              </a:prstClr>
            </a:outerShdw>
          </a:effectLst>
        </p:spPr>
      </p:pic>
      <p:pic>
        <p:nvPicPr>
          <p:cNvPr id="15" name="図 14" descr="人, 屋内, 食品, テーブル が含まれている画像&#10;&#10;自動的に生成された説明">
            <a:extLst>
              <a:ext uri="{FF2B5EF4-FFF2-40B4-BE49-F238E27FC236}">
                <a16:creationId xmlns:a16="http://schemas.microsoft.com/office/drawing/2014/main" id="{DD79CB83-71CF-467B-9128-43B15958AA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54630" y="1202652"/>
            <a:ext cx="2483865" cy="1969465"/>
          </a:xfrm>
          <a:prstGeom prst="rect">
            <a:avLst/>
          </a:prstGeom>
          <a:effectLst>
            <a:outerShdw blurRad="50800" dist="38100" dir="5400000" algn="t" rotWithShape="0">
              <a:prstClr val="black">
                <a:alpha val="40000"/>
              </a:prstClr>
            </a:outerShdw>
          </a:effectLst>
        </p:spPr>
      </p:pic>
      <p:grpSp>
        <p:nvGrpSpPr>
          <p:cNvPr id="75" name="グループ化 74">
            <a:extLst>
              <a:ext uri="{FF2B5EF4-FFF2-40B4-BE49-F238E27FC236}">
                <a16:creationId xmlns:a16="http://schemas.microsoft.com/office/drawing/2014/main" id="{A9E0619A-D9C8-45A3-A4BB-0D208F7248DD}"/>
              </a:ext>
            </a:extLst>
          </p:cNvPr>
          <p:cNvGrpSpPr/>
          <p:nvPr/>
        </p:nvGrpSpPr>
        <p:grpSpPr>
          <a:xfrm>
            <a:off x="6010275" y="1715008"/>
            <a:ext cx="4115344" cy="540901"/>
            <a:chOff x="860101" y="303195"/>
            <a:chExt cx="5136484" cy="882312"/>
          </a:xfrm>
          <a:solidFill>
            <a:srgbClr val="7862FA"/>
          </a:solidFill>
          <a:effectLst>
            <a:outerShdw blurRad="50800" dist="38100" dir="5400000" algn="t" rotWithShape="0">
              <a:prstClr val="black">
                <a:alpha val="40000"/>
              </a:prstClr>
            </a:outerShdw>
          </a:effectLst>
        </p:grpSpPr>
        <p:sp>
          <p:nvSpPr>
            <p:cNvPr id="76" name="四角形: 角を丸くする 75">
              <a:extLst>
                <a:ext uri="{FF2B5EF4-FFF2-40B4-BE49-F238E27FC236}">
                  <a16:creationId xmlns:a16="http://schemas.microsoft.com/office/drawing/2014/main" id="{BC0C5B17-4A4D-455A-9392-3574E9FF1A9D}"/>
                </a:ext>
              </a:extLst>
            </p:cNvPr>
            <p:cNvSpPr/>
            <p:nvPr/>
          </p:nvSpPr>
          <p:spPr>
            <a:xfrm>
              <a:off x="860101" y="303195"/>
              <a:ext cx="5136484" cy="849756"/>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7" name="テキスト ボックス 76">
              <a:extLst>
                <a:ext uri="{FF2B5EF4-FFF2-40B4-BE49-F238E27FC236}">
                  <a16:creationId xmlns:a16="http://schemas.microsoft.com/office/drawing/2014/main" id="{BE3C0E10-3271-4BE3-806D-CEECF10DC20D}"/>
                </a:ext>
              </a:extLst>
            </p:cNvPr>
            <p:cNvSpPr txBox="1"/>
            <p:nvPr/>
          </p:nvSpPr>
          <p:spPr>
            <a:xfrm>
              <a:off x="1302483" y="432444"/>
              <a:ext cx="4164253" cy="753063"/>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横浜みなと博物館</a:t>
              </a:r>
            </a:p>
          </p:txBody>
        </p:sp>
      </p:grpSp>
      <p:grpSp>
        <p:nvGrpSpPr>
          <p:cNvPr id="43" name="グループ化 42">
            <a:extLst>
              <a:ext uri="{FF2B5EF4-FFF2-40B4-BE49-F238E27FC236}">
                <a16:creationId xmlns:a16="http://schemas.microsoft.com/office/drawing/2014/main" id="{A39E174F-F820-443A-AE2A-6E69758849EF}"/>
              </a:ext>
            </a:extLst>
          </p:cNvPr>
          <p:cNvGrpSpPr/>
          <p:nvPr/>
        </p:nvGrpSpPr>
        <p:grpSpPr>
          <a:xfrm>
            <a:off x="3353328" y="152487"/>
            <a:ext cx="1758496" cy="616762"/>
            <a:chOff x="2909658" y="478397"/>
            <a:chExt cx="2602314" cy="981451"/>
          </a:xfrm>
        </p:grpSpPr>
        <p:sp>
          <p:nvSpPr>
            <p:cNvPr id="44" name="楕円 43">
              <a:extLst>
                <a:ext uri="{FF2B5EF4-FFF2-40B4-BE49-F238E27FC236}">
                  <a16:creationId xmlns:a16="http://schemas.microsoft.com/office/drawing/2014/main" id="{81DF151A-3CEF-41B2-82A2-A9F92958A4F6}"/>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5" name="楕円 44">
              <a:extLst>
                <a:ext uri="{FF2B5EF4-FFF2-40B4-BE49-F238E27FC236}">
                  <a16:creationId xmlns:a16="http://schemas.microsoft.com/office/drawing/2014/main" id="{6BBA0D1E-E435-4EB7-80F3-7E055BEAA88C}"/>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46" name="グループ化 45">
              <a:extLst>
                <a:ext uri="{FF2B5EF4-FFF2-40B4-BE49-F238E27FC236}">
                  <a16:creationId xmlns:a16="http://schemas.microsoft.com/office/drawing/2014/main" id="{A4379F23-9756-46B4-BDA4-8CB76AC38B7B}"/>
                </a:ext>
              </a:extLst>
            </p:cNvPr>
            <p:cNvGrpSpPr/>
            <p:nvPr/>
          </p:nvGrpSpPr>
          <p:grpSpPr>
            <a:xfrm>
              <a:off x="2981173" y="478397"/>
              <a:ext cx="2530799" cy="914400"/>
              <a:chOff x="441001" y="231405"/>
              <a:chExt cx="2530799" cy="914400"/>
            </a:xfrm>
          </p:grpSpPr>
          <p:sp>
            <p:nvSpPr>
              <p:cNvPr id="49" name="楕円 48">
                <a:extLst>
                  <a:ext uri="{FF2B5EF4-FFF2-40B4-BE49-F238E27FC236}">
                    <a16:creationId xmlns:a16="http://schemas.microsoft.com/office/drawing/2014/main" id="{C634EA51-E6A0-4096-B7A4-75BC204129E0}"/>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0" name="楕円 49">
                <a:extLst>
                  <a:ext uri="{FF2B5EF4-FFF2-40B4-BE49-F238E27FC236}">
                    <a16:creationId xmlns:a16="http://schemas.microsoft.com/office/drawing/2014/main" id="{23CEDCA2-4BAC-48FB-9D79-922B48EE96A8}"/>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1" name="楕円 50">
                <a:extLst>
                  <a:ext uri="{FF2B5EF4-FFF2-40B4-BE49-F238E27FC236}">
                    <a16:creationId xmlns:a16="http://schemas.microsoft.com/office/drawing/2014/main" id="{35CCBCDD-EFF6-473F-9DA2-5F6D35AE92A4}"/>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7" name="楕円 46">
              <a:extLst>
                <a:ext uri="{FF2B5EF4-FFF2-40B4-BE49-F238E27FC236}">
                  <a16:creationId xmlns:a16="http://schemas.microsoft.com/office/drawing/2014/main" id="{E1EF6817-F738-4AD8-8D7B-EBD0F2C20DAF}"/>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8" name="楕円 47">
              <a:extLst>
                <a:ext uri="{FF2B5EF4-FFF2-40B4-BE49-F238E27FC236}">
                  <a16:creationId xmlns:a16="http://schemas.microsoft.com/office/drawing/2014/main" id="{E3A99D8E-99E5-4AF7-86C2-CB8799655194}"/>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52" name="テキスト ボックス 51">
            <a:extLst>
              <a:ext uri="{FF2B5EF4-FFF2-40B4-BE49-F238E27FC236}">
                <a16:creationId xmlns:a16="http://schemas.microsoft.com/office/drawing/2014/main" id="{3DB01552-7A0D-4580-BCB1-E8A685797711}"/>
              </a:ext>
            </a:extLst>
          </p:cNvPr>
          <p:cNvSpPr txBox="1"/>
          <p:nvPr/>
        </p:nvSpPr>
        <p:spPr>
          <a:xfrm>
            <a:off x="1919914" y="350280"/>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港や船の役割、帆船のすばらしさを学ぶ</a:t>
            </a:r>
          </a:p>
        </p:txBody>
      </p:sp>
      <p:sp>
        <p:nvSpPr>
          <p:cNvPr id="97" name="テキスト ボックス 96">
            <a:extLst>
              <a:ext uri="{FF2B5EF4-FFF2-40B4-BE49-F238E27FC236}">
                <a16:creationId xmlns:a16="http://schemas.microsoft.com/office/drawing/2014/main" id="{068E1296-832B-478D-AA72-684DC4FC1C92}"/>
              </a:ext>
            </a:extLst>
          </p:cNvPr>
          <p:cNvSpPr txBox="1"/>
          <p:nvPr/>
        </p:nvSpPr>
        <p:spPr>
          <a:xfrm>
            <a:off x="345026" y="3307498"/>
            <a:ext cx="5000880" cy="109260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かつて「太平洋の白鳥」と呼ばれ、練習帆船として活躍した帆船日本丸は現在、桜木町駅近くに係留、保存されています。海洋教室では、帆船の規律正しい団体生活を通じて協調性や精神力などを養い、甲板みがき・ロープワーク・マストに登る訓練などを体験することができます。</a:t>
            </a:r>
          </a:p>
        </p:txBody>
      </p:sp>
      <p:grpSp>
        <p:nvGrpSpPr>
          <p:cNvPr id="68" name="グループ化 67">
            <a:extLst>
              <a:ext uri="{FF2B5EF4-FFF2-40B4-BE49-F238E27FC236}">
                <a16:creationId xmlns:a16="http://schemas.microsoft.com/office/drawing/2014/main" id="{184A3DB9-1B22-44CC-A493-79B8A95DB32D}"/>
              </a:ext>
            </a:extLst>
          </p:cNvPr>
          <p:cNvGrpSpPr/>
          <p:nvPr/>
        </p:nvGrpSpPr>
        <p:grpSpPr>
          <a:xfrm>
            <a:off x="390348" y="564512"/>
            <a:ext cx="4955558" cy="530694"/>
            <a:chOff x="860101" y="303195"/>
            <a:chExt cx="5136484" cy="865661"/>
          </a:xfrm>
          <a:solidFill>
            <a:srgbClr val="7862FA"/>
          </a:solidFill>
          <a:effectLst>
            <a:outerShdw blurRad="50800" dist="38100" dir="5400000" algn="t" rotWithShape="0">
              <a:prstClr val="black">
                <a:alpha val="40000"/>
              </a:prstClr>
            </a:outerShdw>
          </a:effectLst>
        </p:grpSpPr>
        <p:sp>
          <p:nvSpPr>
            <p:cNvPr id="69" name="四角形: 角を丸くする 68">
              <a:extLst>
                <a:ext uri="{FF2B5EF4-FFF2-40B4-BE49-F238E27FC236}">
                  <a16:creationId xmlns:a16="http://schemas.microsoft.com/office/drawing/2014/main" id="{F5F39AD5-48AD-4E5A-9055-73BBEE56783E}"/>
                </a:ext>
              </a:extLst>
            </p:cNvPr>
            <p:cNvSpPr/>
            <p:nvPr/>
          </p:nvSpPr>
          <p:spPr>
            <a:xfrm>
              <a:off x="860101" y="303195"/>
              <a:ext cx="5136484" cy="849756"/>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0" name="テキスト ボックス 69">
              <a:extLst>
                <a:ext uri="{FF2B5EF4-FFF2-40B4-BE49-F238E27FC236}">
                  <a16:creationId xmlns:a16="http://schemas.microsoft.com/office/drawing/2014/main" id="{FAEC1592-A119-4C06-A205-F9EB9B41F469}"/>
                </a:ext>
              </a:extLst>
            </p:cNvPr>
            <p:cNvSpPr txBox="1"/>
            <p:nvPr/>
          </p:nvSpPr>
          <p:spPr>
            <a:xfrm>
              <a:off x="1481418" y="415794"/>
              <a:ext cx="4164253" cy="753062"/>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帆船日本丸</a:t>
              </a:r>
              <a:endParaRPr kumimoji="1" lang="ja-JP" altLang="en-US" sz="1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grpSp>
        <p:nvGrpSpPr>
          <p:cNvPr id="6" name="グループ化 5">
            <a:extLst>
              <a:ext uri="{FF2B5EF4-FFF2-40B4-BE49-F238E27FC236}">
                <a16:creationId xmlns:a16="http://schemas.microsoft.com/office/drawing/2014/main" id="{51F8FD04-FE1F-4331-AB77-F55338ACFC23}"/>
              </a:ext>
            </a:extLst>
          </p:cNvPr>
          <p:cNvGrpSpPr/>
          <p:nvPr/>
        </p:nvGrpSpPr>
        <p:grpSpPr>
          <a:xfrm>
            <a:off x="644854" y="6483065"/>
            <a:ext cx="2014499" cy="253916"/>
            <a:chOff x="644854" y="6401530"/>
            <a:chExt cx="2014499" cy="253916"/>
          </a:xfrm>
        </p:grpSpPr>
        <p:sp>
          <p:nvSpPr>
            <p:cNvPr id="99" name="正方形/長方形 98">
              <a:extLst>
                <a:ext uri="{FF2B5EF4-FFF2-40B4-BE49-F238E27FC236}">
                  <a16:creationId xmlns:a16="http://schemas.microsoft.com/office/drawing/2014/main" id="{02B9BD5B-DC4D-457B-9234-098F51CB312C}"/>
                </a:ext>
              </a:extLst>
            </p:cNvPr>
            <p:cNvSpPr/>
            <p:nvPr/>
          </p:nvSpPr>
          <p:spPr>
            <a:xfrm>
              <a:off x="644854" y="6406143"/>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00" name="矢印: 五方向 99">
              <a:extLst>
                <a:ext uri="{FF2B5EF4-FFF2-40B4-BE49-F238E27FC236}">
                  <a16:creationId xmlns:a16="http://schemas.microsoft.com/office/drawing/2014/main" id="{33F79A56-A4CE-46DB-9D13-F4508B200839}"/>
                </a:ext>
              </a:extLst>
            </p:cNvPr>
            <p:cNvSpPr/>
            <p:nvPr/>
          </p:nvSpPr>
          <p:spPr>
            <a:xfrm>
              <a:off x="646494" y="6404097"/>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101" name="テキスト ボックス 100">
              <a:extLst>
                <a:ext uri="{FF2B5EF4-FFF2-40B4-BE49-F238E27FC236}">
                  <a16:creationId xmlns:a16="http://schemas.microsoft.com/office/drawing/2014/main" id="{2512A52C-9882-410E-A263-76D159C36CD7}"/>
                </a:ext>
              </a:extLst>
            </p:cNvPr>
            <p:cNvSpPr txBox="1"/>
            <p:nvPr/>
          </p:nvSpPr>
          <p:spPr>
            <a:xfrm>
              <a:off x="1526799" y="6401530"/>
              <a:ext cx="892201" cy="253916"/>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半日～</a:t>
              </a: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2</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日</a:t>
              </a:r>
            </a:p>
          </p:txBody>
        </p:sp>
      </p:grpSp>
      <p:grpSp>
        <p:nvGrpSpPr>
          <p:cNvPr id="7" name="グループ化 6">
            <a:extLst>
              <a:ext uri="{FF2B5EF4-FFF2-40B4-BE49-F238E27FC236}">
                <a16:creationId xmlns:a16="http://schemas.microsoft.com/office/drawing/2014/main" id="{84C961C5-3A8F-4368-B153-935AD5B1BF84}"/>
              </a:ext>
            </a:extLst>
          </p:cNvPr>
          <p:cNvGrpSpPr/>
          <p:nvPr/>
        </p:nvGrpSpPr>
        <p:grpSpPr>
          <a:xfrm>
            <a:off x="2873230" y="6483065"/>
            <a:ext cx="2134123" cy="261610"/>
            <a:chOff x="2873230" y="6397340"/>
            <a:chExt cx="2134123" cy="261610"/>
          </a:xfrm>
        </p:grpSpPr>
        <p:sp>
          <p:nvSpPr>
            <p:cNvPr id="102" name="正方形/長方形 101">
              <a:extLst>
                <a:ext uri="{FF2B5EF4-FFF2-40B4-BE49-F238E27FC236}">
                  <a16:creationId xmlns:a16="http://schemas.microsoft.com/office/drawing/2014/main" id="{E2FCBDC5-7DAB-4B0D-8602-FA259CDD305C}"/>
                </a:ext>
              </a:extLst>
            </p:cNvPr>
            <p:cNvSpPr/>
            <p:nvPr/>
          </p:nvSpPr>
          <p:spPr>
            <a:xfrm>
              <a:off x="2873230" y="6417700"/>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03" name="矢印: 五方向 102">
              <a:extLst>
                <a:ext uri="{FF2B5EF4-FFF2-40B4-BE49-F238E27FC236}">
                  <a16:creationId xmlns:a16="http://schemas.microsoft.com/office/drawing/2014/main" id="{909E5C3E-CCC2-4A45-9A82-60ED77C3B903}"/>
                </a:ext>
              </a:extLst>
            </p:cNvPr>
            <p:cNvSpPr/>
            <p:nvPr/>
          </p:nvSpPr>
          <p:spPr>
            <a:xfrm>
              <a:off x="2874870" y="6415654"/>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04" name="テキスト ボックス 103">
              <a:extLst>
                <a:ext uri="{FF2B5EF4-FFF2-40B4-BE49-F238E27FC236}">
                  <a16:creationId xmlns:a16="http://schemas.microsoft.com/office/drawing/2014/main" id="{277FF980-2EDD-449C-A197-B12B6C043F28}"/>
                </a:ext>
              </a:extLst>
            </p:cNvPr>
            <p:cNvSpPr txBox="1"/>
            <p:nvPr/>
          </p:nvSpPr>
          <p:spPr>
            <a:xfrm>
              <a:off x="3911376" y="6397340"/>
              <a:ext cx="1095977" cy="261610"/>
            </a:xfrm>
            <a:prstGeom prst="rect">
              <a:avLst/>
            </a:prstGeom>
            <a:noFill/>
          </p:spPr>
          <p:txBody>
            <a:bodyPr wrap="square">
              <a:spAutoFit/>
            </a:bodyPr>
            <a:lstStyle/>
            <a:p>
              <a:pPr algn="ctr"/>
              <a:r>
                <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rPr>
                <a:t>20</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96</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grpSp>
      <p:sp>
        <p:nvSpPr>
          <p:cNvPr id="108" name="テキスト ボックス 107">
            <a:extLst>
              <a:ext uri="{FF2B5EF4-FFF2-40B4-BE49-F238E27FC236}">
                <a16:creationId xmlns:a16="http://schemas.microsoft.com/office/drawing/2014/main" id="{851AD8AD-666F-4C52-8926-B87E02ADD374}"/>
              </a:ext>
            </a:extLst>
          </p:cNvPr>
          <p:cNvSpPr txBox="1"/>
          <p:nvPr/>
        </p:nvSpPr>
        <p:spPr>
          <a:xfrm>
            <a:off x="455162" y="6881729"/>
            <a:ext cx="5280416"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045-221-0280</a:t>
            </a:r>
            <a:r>
              <a:rPr lang="ja-JP" altLang="en-US" sz="900" dirty="0">
                <a:latin typeface="メイリオ" panose="020B0604030504040204" pitchFamily="50" charset="-128"/>
                <a:ea typeface="メイリオ" panose="020B0604030504040204" pitchFamily="50" charset="-128"/>
              </a:rPr>
              <a:t>　　　　　　　　　　　 予約：要（希望日の</a:t>
            </a:r>
            <a:r>
              <a:rPr lang="en-US" altLang="ja-JP" sz="900" dirty="0">
                <a:latin typeface="メイリオ" panose="020B0604030504040204" pitchFamily="50" charset="-128"/>
                <a:ea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rPr>
              <a:t>ヶ月前まで）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：団体バスは要予約（有料）　　住所：横浜市西区みなとみらい</a:t>
            </a:r>
            <a:r>
              <a:rPr lang="en-US" altLang="ja-JP" sz="900" dirty="0">
                <a:latin typeface="メイリオ" panose="020B0604030504040204" pitchFamily="50" charset="-128"/>
                <a:ea typeface="メイリオ" panose="020B0604030504040204" pitchFamily="50" charset="-128"/>
              </a:rPr>
              <a:t>2-1-1</a:t>
            </a:r>
            <a:endParaRPr lang="ja-JP" altLang="en-US" sz="900" dirty="0"/>
          </a:p>
        </p:txBody>
      </p:sp>
      <p:sp>
        <p:nvSpPr>
          <p:cNvPr id="109" name="正方形/長方形 108">
            <a:extLst>
              <a:ext uri="{FF2B5EF4-FFF2-40B4-BE49-F238E27FC236}">
                <a16:creationId xmlns:a16="http://schemas.microsoft.com/office/drawing/2014/main" id="{BA1F3D0D-944A-4338-BB31-CEFF16E22329}"/>
              </a:ext>
            </a:extLst>
          </p:cNvPr>
          <p:cNvSpPr/>
          <p:nvPr/>
        </p:nvSpPr>
        <p:spPr>
          <a:xfrm>
            <a:off x="399235" y="4607405"/>
            <a:ext cx="4984815" cy="1786040"/>
          </a:xfrm>
          <a:prstGeom prst="rect">
            <a:avLst/>
          </a:prstGeom>
          <a:blipFill>
            <a:blip r:embed="rId6">
              <a:extLst>
                <a:ext uri="{28A0092B-C50C-407E-A947-70E740481C1C}">
                  <a14:useLocalDpi xmlns:a14="http://schemas.microsoft.com/office/drawing/2010/main"/>
                </a:ext>
              </a:extLst>
            </a:blip>
            <a:tile tx="0" ty="0" sx="100000" sy="100000" flip="none" algn="tl"/>
          </a:blipFill>
          <a:ln>
            <a:noFill/>
          </a:ln>
          <a:effectLst>
            <a:outerShdw blurRad="50800" dist="38100" dir="5400000" algn="t" rotWithShape="0">
              <a:schemeClr val="bg1">
                <a:lumMod val="95000"/>
                <a:alpha val="40000"/>
              </a:scheme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10" name="グラフィックス 109" descr="物語 枠線">
            <a:extLst>
              <a:ext uri="{FF2B5EF4-FFF2-40B4-BE49-F238E27FC236}">
                <a16:creationId xmlns:a16="http://schemas.microsoft.com/office/drawing/2014/main" id="{581780B8-5E0B-4802-8A3A-F479D9C0FE1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74535" y="4484784"/>
            <a:ext cx="1014058" cy="952246"/>
          </a:xfrm>
          <a:prstGeom prst="rect">
            <a:avLst/>
          </a:prstGeom>
        </p:spPr>
      </p:pic>
      <p:sp>
        <p:nvSpPr>
          <p:cNvPr id="111" name="テキスト ボックス 110">
            <a:extLst>
              <a:ext uri="{FF2B5EF4-FFF2-40B4-BE49-F238E27FC236}">
                <a16:creationId xmlns:a16="http://schemas.microsoft.com/office/drawing/2014/main" id="{73E312E9-933F-47BA-BE6B-6E99BBA20699}"/>
              </a:ext>
            </a:extLst>
          </p:cNvPr>
          <p:cNvSpPr txBox="1"/>
          <p:nvPr/>
        </p:nvSpPr>
        <p:spPr>
          <a:xfrm>
            <a:off x="502715" y="4748769"/>
            <a:ext cx="2600189" cy="307777"/>
          </a:xfrm>
          <a:prstGeom prst="rect">
            <a:avLst/>
          </a:prstGeom>
          <a:noFill/>
        </p:spPr>
        <p:txBody>
          <a:bodyPr wrap="square" rtlCol="0">
            <a:spAutoFit/>
          </a:bodyPr>
          <a:lstStyle/>
          <a:p>
            <a:r>
              <a:rPr kumimoji="1" lang="ja-JP" altLang="en-US" sz="1400" b="1" dirty="0">
                <a:solidFill>
                  <a:srgbClr val="F96161"/>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キャリア教育体験プラン</a:t>
            </a:r>
          </a:p>
        </p:txBody>
      </p:sp>
      <p:sp>
        <p:nvSpPr>
          <p:cNvPr id="4" name="テキスト ボックス 3">
            <a:extLst>
              <a:ext uri="{FF2B5EF4-FFF2-40B4-BE49-F238E27FC236}">
                <a16:creationId xmlns:a16="http://schemas.microsoft.com/office/drawing/2014/main" id="{7507B93D-EE56-49F8-BF01-9715991AFD7D}"/>
              </a:ext>
            </a:extLst>
          </p:cNvPr>
          <p:cNvSpPr txBox="1"/>
          <p:nvPr/>
        </p:nvSpPr>
        <p:spPr>
          <a:xfrm>
            <a:off x="574703" y="5039152"/>
            <a:ext cx="4877356" cy="1246495"/>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海洋教室　</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日程は要相談。団体予約のみ。</a:t>
            </a:r>
          </a:p>
          <a:p>
            <a:r>
              <a:rPr lang="ja-JP" altLang="en-US" sz="1050" dirty="0">
                <a:latin typeface="メイリオ" panose="020B0604030504040204" pitchFamily="50" charset="-128"/>
                <a:ea typeface="メイリオ" panose="020B0604030504040204" pitchFamily="50" charset="-128"/>
              </a:rPr>
              <a:t>定　　員： </a:t>
            </a:r>
            <a:r>
              <a:rPr lang="en-US" altLang="ja-JP" sz="1050" dirty="0">
                <a:latin typeface="メイリオ" panose="020B0604030504040204" pitchFamily="50" charset="-128"/>
                <a:ea typeface="メイリオ" panose="020B0604030504040204" pitchFamily="50" charset="-128"/>
              </a:rPr>
              <a:t>20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96</a:t>
            </a:r>
            <a:r>
              <a:rPr lang="ja-JP" altLang="en-US" sz="1050" dirty="0">
                <a:latin typeface="メイリオ" panose="020B0604030504040204" pitchFamily="50" charset="-128"/>
                <a:ea typeface="メイリオ" panose="020B0604030504040204" pitchFamily="50" charset="-128"/>
              </a:rPr>
              <a:t>名　</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新型コロナウイルス感染症拡大防止のためお問い合わせください</a:t>
            </a:r>
          </a:p>
          <a:p>
            <a:r>
              <a:rPr lang="ja-JP" altLang="en-US" sz="1050" dirty="0">
                <a:latin typeface="メイリオ" panose="020B0604030504040204" pitchFamily="50" charset="-128"/>
                <a:ea typeface="メイリオ" panose="020B0604030504040204" pitchFamily="50" charset="-128"/>
              </a:rPr>
              <a:t>対　　象：半日コース／小学生以上</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日・宿泊コース／小学校</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年生以上          　　</a:t>
            </a:r>
          </a:p>
          <a:p>
            <a:r>
              <a:rPr lang="ja-JP" altLang="en-US" sz="1050" dirty="0">
                <a:latin typeface="メイリオ" panose="020B0604030504040204" pitchFamily="50" charset="-128"/>
                <a:ea typeface="メイリオ" panose="020B0604030504040204" pitchFamily="50" charset="-128"/>
              </a:rPr>
              <a:t>開催時間： 各コースによる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料　　金： お問い合わせ下さい</a:t>
            </a:r>
          </a:p>
        </p:txBody>
      </p:sp>
      <p:sp>
        <p:nvSpPr>
          <p:cNvPr id="112" name="テキスト ボックス 111">
            <a:extLst>
              <a:ext uri="{FF2B5EF4-FFF2-40B4-BE49-F238E27FC236}">
                <a16:creationId xmlns:a16="http://schemas.microsoft.com/office/drawing/2014/main" id="{25D9EB37-281D-4F9F-B34B-F651A86F447E}"/>
              </a:ext>
            </a:extLst>
          </p:cNvPr>
          <p:cNvSpPr txBox="1"/>
          <p:nvPr/>
        </p:nvSpPr>
        <p:spPr>
          <a:xfrm>
            <a:off x="5990218" y="5148375"/>
            <a:ext cx="4121920" cy="600164"/>
          </a:xfrm>
          <a:prstGeom prst="rect">
            <a:avLst/>
          </a:prstGeom>
          <a:noFill/>
        </p:spPr>
        <p:txBody>
          <a:bodyPr wrap="square">
            <a:spAutoFit/>
          </a:bodyPr>
          <a:lstStyle/>
          <a:p>
            <a:r>
              <a:rPr lang="ja-JP" altLang="en-US" sz="11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歴史と暮らしのなかの横浜港がテーマの博物館。常設展のほか、企画展も開催。柳原良平アートミュージアムを併設し、イラストレーションや油彩画など多くの作品を展示しています。</a:t>
            </a:r>
            <a:endParaRPr lang="en-US" altLang="ja-JP" sz="11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115" name="正方形/長方形 114">
            <a:extLst>
              <a:ext uri="{FF2B5EF4-FFF2-40B4-BE49-F238E27FC236}">
                <a16:creationId xmlns:a16="http://schemas.microsoft.com/office/drawing/2014/main" id="{625F3665-DD49-4AB2-9367-DF7B526FB560}"/>
              </a:ext>
            </a:extLst>
          </p:cNvPr>
          <p:cNvSpPr/>
          <p:nvPr/>
        </p:nvSpPr>
        <p:spPr>
          <a:xfrm>
            <a:off x="5996234" y="5721987"/>
            <a:ext cx="4059307" cy="888037"/>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8" name="テキスト ボックス 117">
            <a:extLst>
              <a:ext uri="{FF2B5EF4-FFF2-40B4-BE49-F238E27FC236}">
                <a16:creationId xmlns:a16="http://schemas.microsoft.com/office/drawing/2014/main" id="{524050D1-1BCC-4F51-B577-87FB929D2BBB}"/>
              </a:ext>
            </a:extLst>
          </p:cNvPr>
          <p:cNvSpPr txBox="1"/>
          <p:nvPr/>
        </p:nvSpPr>
        <p:spPr>
          <a:xfrm>
            <a:off x="6030377" y="6592041"/>
            <a:ext cx="3839486" cy="6463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045-221-0280</a:t>
            </a:r>
          </a:p>
          <a:p>
            <a:r>
              <a:rPr lang="ja-JP" altLang="en-US" sz="900" dirty="0">
                <a:latin typeface="メイリオ" panose="020B0604030504040204" pitchFamily="50" charset="-128"/>
                <a:ea typeface="メイリオ" panose="020B0604030504040204" pitchFamily="50" charset="-128"/>
              </a:rPr>
              <a:t>予約：団体見学要予約（お問い合わせ下さい）</a:t>
            </a: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：団体バスは要予約（有料）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住所：横浜市西区みなとみらい</a:t>
            </a:r>
            <a:r>
              <a:rPr lang="en-US" altLang="ja-JP" sz="900" dirty="0">
                <a:latin typeface="メイリオ" panose="020B0604030504040204" pitchFamily="50" charset="-128"/>
                <a:ea typeface="メイリオ" panose="020B0604030504040204" pitchFamily="50" charset="-128"/>
              </a:rPr>
              <a:t>2-1-1</a:t>
            </a:r>
          </a:p>
        </p:txBody>
      </p:sp>
      <p:sp>
        <p:nvSpPr>
          <p:cNvPr id="119" name="テキスト ボックス 118">
            <a:extLst>
              <a:ext uri="{FF2B5EF4-FFF2-40B4-BE49-F238E27FC236}">
                <a16:creationId xmlns:a16="http://schemas.microsoft.com/office/drawing/2014/main" id="{08A6D772-AF8C-47C8-8484-BDA9AA41DB6A}"/>
              </a:ext>
            </a:extLst>
          </p:cNvPr>
          <p:cNvSpPr txBox="1"/>
          <p:nvPr/>
        </p:nvSpPr>
        <p:spPr>
          <a:xfrm>
            <a:off x="6064243" y="5870774"/>
            <a:ext cx="3516427" cy="561692"/>
          </a:xfrm>
          <a:prstGeom prst="rect">
            <a:avLst/>
          </a:prstGeom>
          <a:noFill/>
        </p:spPr>
        <p:txBody>
          <a:bodyPr wrap="square">
            <a:spAutoFit/>
          </a:bodyPr>
          <a:lstStyle/>
          <a:p>
            <a:r>
              <a:rPr lang="ja-JP" altLang="en-US" sz="1400" b="1" dirty="0">
                <a:solidFill>
                  <a:srgbClr val="F96767"/>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体験メニュー</a:t>
            </a:r>
            <a:endParaRPr lang="en-US" altLang="ja-JP" sz="1400" b="1" dirty="0">
              <a:solidFill>
                <a:srgbClr val="F96767"/>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endParaRPr lang="en-US" altLang="ja-JP" sz="600" dirty="0">
              <a:latin typeface="メイリオ" panose="020B0604030504040204" pitchFamily="50" charset="-128"/>
              <a:ea typeface="メイリオ" panose="020B0604030504040204" pitchFamily="50" charset="-128"/>
            </a:endParaRPr>
          </a:p>
          <a:p>
            <a:r>
              <a:rPr lang="en-US" altLang="ja-JP" sz="1050" dirty="0">
                <a:solidFill>
                  <a:schemeClr val="bg2">
                    <a:lumMod val="10000"/>
                  </a:schemeClr>
                </a:solidFill>
                <a:latin typeface="メイリオ" panose="020B0604030504040204" pitchFamily="50" charset="-128"/>
                <a:ea typeface="メイリオ" panose="020B0604030504040204" pitchFamily="50" charset="-128"/>
              </a:rPr>
              <a:t>2022</a:t>
            </a:r>
            <a:r>
              <a:rPr lang="ja-JP" altLang="en-US" sz="1050" dirty="0">
                <a:solidFill>
                  <a:schemeClr val="bg2">
                    <a:lumMod val="10000"/>
                  </a:schemeClr>
                </a:solidFill>
                <a:latin typeface="メイリオ" panose="020B0604030504040204" pitchFamily="50" charset="-128"/>
                <a:ea typeface="メイリオ" panose="020B0604030504040204" pitchFamily="50" charset="-128"/>
              </a:rPr>
              <a:t>年春以降、リニューアルオープン予定</a:t>
            </a:r>
            <a:endParaRPr lang="en-US" altLang="ja-JP" sz="1050" dirty="0">
              <a:solidFill>
                <a:schemeClr val="bg2">
                  <a:lumMod val="10000"/>
                </a:schemeClr>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6613DAD3-F904-427A-AE10-29E86D79C0B6}"/>
              </a:ext>
            </a:extLst>
          </p:cNvPr>
          <p:cNvGrpSpPr/>
          <p:nvPr/>
        </p:nvGrpSpPr>
        <p:grpSpPr>
          <a:xfrm>
            <a:off x="392458" y="326960"/>
            <a:ext cx="792000" cy="792000"/>
            <a:chOff x="392458" y="241235"/>
            <a:chExt cx="792000" cy="792000"/>
          </a:xfrm>
        </p:grpSpPr>
        <p:sp>
          <p:nvSpPr>
            <p:cNvPr id="73" name="楕円 72">
              <a:extLst>
                <a:ext uri="{FF2B5EF4-FFF2-40B4-BE49-F238E27FC236}">
                  <a16:creationId xmlns:a16="http://schemas.microsoft.com/office/drawing/2014/main" id="{931B5A64-7B91-4838-8AD6-77F7F23CCB00}"/>
                </a:ext>
              </a:extLst>
            </p:cNvPr>
            <p:cNvSpPr/>
            <p:nvPr/>
          </p:nvSpPr>
          <p:spPr>
            <a:xfrm>
              <a:off x="462074" y="317458"/>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4" name="楕円 73">
              <a:extLst>
                <a:ext uri="{FF2B5EF4-FFF2-40B4-BE49-F238E27FC236}">
                  <a16:creationId xmlns:a16="http://schemas.microsoft.com/office/drawing/2014/main" id="{BBBCF3BE-C2CC-4D0A-A976-141D4C58E3A8}"/>
                </a:ext>
              </a:extLst>
            </p:cNvPr>
            <p:cNvSpPr/>
            <p:nvPr/>
          </p:nvSpPr>
          <p:spPr>
            <a:xfrm>
              <a:off x="392458" y="241235"/>
              <a:ext cx="792000" cy="792000"/>
            </a:xfrm>
            <a:prstGeom prst="ellipse">
              <a:avLst/>
            </a:prstGeom>
            <a:solidFill>
              <a:srgbClr val="F96767">
                <a:alpha val="65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8B70571A-75E4-43DB-805C-121C6CF1CB94}"/>
                </a:ext>
              </a:extLst>
            </p:cNvPr>
            <p:cNvSpPr txBox="1"/>
            <p:nvPr/>
          </p:nvSpPr>
          <p:spPr>
            <a:xfrm>
              <a:off x="482144" y="357305"/>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grpSp>
        <p:nvGrpSpPr>
          <p:cNvPr id="84" name="グループ化 83">
            <a:extLst>
              <a:ext uri="{FF2B5EF4-FFF2-40B4-BE49-F238E27FC236}">
                <a16:creationId xmlns:a16="http://schemas.microsoft.com/office/drawing/2014/main" id="{DD656481-83AD-463B-BF7D-1C14245BF224}"/>
              </a:ext>
            </a:extLst>
          </p:cNvPr>
          <p:cNvGrpSpPr/>
          <p:nvPr/>
        </p:nvGrpSpPr>
        <p:grpSpPr>
          <a:xfrm>
            <a:off x="5954737" y="1466755"/>
            <a:ext cx="792000" cy="792000"/>
            <a:chOff x="392458" y="241235"/>
            <a:chExt cx="792000" cy="792000"/>
          </a:xfrm>
        </p:grpSpPr>
        <p:sp>
          <p:nvSpPr>
            <p:cNvPr id="85" name="楕円 84">
              <a:extLst>
                <a:ext uri="{FF2B5EF4-FFF2-40B4-BE49-F238E27FC236}">
                  <a16:creationId xmlns:a16="http://schemas.microsoft.com/office/drawing/2014/main" id="{74881DF6-52F6-4525-B698-5D6876163AA2}"/>
                </a:ext>
              </a:extLst>
            </p:cNvPr>
            <p:cNvSpPr/>
            <p:nvPr/>
          </p:nvSpPr>
          <p:spPr>
            <a:xfrm>
              <a:off x="462074" y="317458"/>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6" name="楕円 85">
              <a:extLst>
                <a:ext uri="{FF2B5EF4-FFF2-40B4-BE49-F238E27FC236}">
                  <a16:creationId xmlns:a16="http://schemas.microsoft.com/office/drawing/2014/main" id="{B3E373C4-2C69-452D-97DC-2A98C6958666}"/>
                </a:ext>
              </a:extLst>
            </p:cNvPr>
            <p:cNvSpPr/>
            <p:nvPr/>
          </p:nvSpPr>
          <p:spPr>
            <a:xfrm>
              <a:off x="392458" y="241235"/>
              <a:ext cx="792000" cy="792000"/>
            </a:xfrm>
            <a:prstGeom prst="ellipse">
              <a:avLst/>
            </a:prstGeom>
            <a:solidFill>
              <a:srgbClr val="F96767">
                <a:alpha val="65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1746D574-0128-4A31-A1D5-5A5E6FD864B1}"/>
                </a:ext>
              </a:extLst>
            </p:cNvPr>
            <p:cNvSpPr txBox="1"/>
            <p:nvPr/>
          </p:nvSpPr>
          <p:spPr>
            <a:xfrm>
              <a:off x="482144" y="357305"/>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
        <p:nvSpPr>
          <p:cNvPr id="3" name="四角形: 角を丸くする 2">
            <a:extLst>
              <a:ext uri="{FF2B5EF4-FFF2-40B4-BE49-F238E27FC236}">
                <a16:creationId xmlns:a16="http://schemas.microsoft.com/office/drawing/2014/main" id="{6C1C9A95-3C91-42FB-ADB2-910CBBD0F193}"/>
              </a:ext>
            </a:extLst>
          </p:cNvPr>
          <p:cNvSpPr/>
          <p:nvPr/>
        </p:nvSpPr>
        <p:spPr>
          <a:xfrm>
            <a:off x="4500884" y="744851"/>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有料</a:t>
            </a:r>
          </a:p>
        </p:txBody>
      </p:sp>
      <p:sp>
        <p:nvSpPr>
          <p:cNvPr id="88" name="四角形: 角を丸くする 87">
            <a:extLst>
              <a:ext uri="{FF2B5EF4-FFF2-40B4-BE49-F238E27FC236}">
                <a16:creationId xmlns:a16="http://schemas.microsoft.com/office/drawing/2014/main" id="{5A97F257-C2C6-412D-A21D-97EC512A63B2}"/>
              </a:ext>
            </a:extLst>
          </p:cNvPr>
          <p:cNvSpPr/>
          <p:nvPr/>
        </p:nvSpPr>
        <p:spPr>
          <a:xfrm>
            <a:off x="9321558" y="1894948"/>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有料</a:t>
            </a:r>
          </a:p>
        </p:txBody>
      </p:sp>
      <p:pic>
        <p:nvPicPr>
          <p:cNvPr id="8" name="図 7">
            <a:extLst>
              <a:ext uri="{FF2B5EF4-FFF2-40B4-BE49-F238E27FC236}">
                <a16:creationId xmlns:a16="http://schemas.microsoft.com/office/drawing/2014/main" id="{1FAD40AB-1964-40B3-922A-51F0221B4BC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2687" y="1187989"/>
            <a:ext cx="2483865" cy="2015915"/>
          </a:xfrm>
          <a:prstGeom prst="rect">
            <a:avLst/>
          </a:prstGeom>
        </p:spPr>
      </p:pic>
    </p:spTree>
    <p:extLst>
      <p:ext uri="{BB962C8B-B14F-4D97-AF65-F5344CB8AC3E}">
        <p14:creationId xmlns:p14="http://schemas.microsoft.com/office/powerpoint/2010/main" val="3267290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A6F3DAD5-89CF-469B-B31F-CA7CC38ED96E}"/>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610DE435-7F55-474F-9D1A-77218EE18E1A}"/>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50164217-3B40-4D87-A5BA-596CE1132981}"/>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8536CFF4-E0B7-41F7-BDB7-3514CA346E87}"/>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7EAB83F7-CA98-466B-9759-C1A9515A38C9}"/>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15361519-14AA-4E11-8DF4-0867FB435157}"/>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BDA9B0D2-A07F-4BDE-AE75-39A7ACCFB393}"/>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56" name="テキスト ボックス 55">
            <a:extLst>
              <a:ext uri="{FF2B5EF4-FFF2-40B4-BE49-F238E27FC236}">
                <a16:creationId xmlns:a16="http://schemas.microsoft.com/office/drawing/2014/main" id="{547A0368-D5F6-4D5A-AF14-AE498A55ABE9}"/>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57" name="テキスト ボックス 56">
            <a:extLst>
              <a:ext uri="{FF2B5EF4-FFF2-40B4-BE49-F238E27FC236}">
                <a16:creationId xmlns:a16="http://schemas.microsoft.com/office/drawing/2014/main" id="{C85CEA49-19C9-46A5-8B0C-8C873D0BB9F4}"/>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58" name="テキスト ボックス 57">
            <a:extLst>
              <a:ext uri="{FF2B5EF4-FFF2-40B4-BE49-F238E27FC236}">
                <a16:creationId xmlns:a16="http://schemas.microsoft.com/office/drawing/2014/main" id="{9A348288-D1D1-4A52-89A1-A690D9ABE982}"/>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60" name="テキスト ボックス 59">
            <a:extLst>
              <a:ext uri="{FF2B5EF4-FFF2-40B4-BE49-F238E27FC236}">
                <a16:creationId xmlns:a16="http://schemas.microsoft.com/office/drawing/2014/main" id="{797AFE4C-A026-4223-8B1A-142BF2DE67A8}"/>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62" name="正方形/長方形 61">
            <a:extLst>
              <a:ext uri="{FF2B5EF4-FFF2-40B4-BE49-F238E27FC236}">
                <a16:creationId xmlns:a16="http://schemas.microsoft.com/office/drawing/2014/main" id="{DF8BE790-F5C1-4567-871F-494117D0D725}"/>
              </a:ext>
            </a:extLst>
          </p:cNvPr>
          <p:cNvSpPr/>
          <p:nvPr/>
        </p:nvSpPr>
        <p:spPr>
          <a:xfrm>
            <a:off x="10212411" y="21014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8356A1F3-402C-486A-8C0C-8D39AFD7A8A9}"/>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59" name="正方形/長方形 58">
            <a:extLst>
              <a:ext uri="{FF2B5EF4-FFF2-40B4-BE49-F238E27FC236}">
                <a16:creationId xmlns:a16="http://schemas.microsoft.com/office/drawing/2014/main" id="{5201E24E-6DB6-4F38-8E44-C5AE0C83F30D}"/>
              </a:ext>
            </a:extLst>
          </p:cNvPr>
          <p:cNvSpPr/>
          <p:nvPr/>
        </p:nvSpPr>
        <p:spPr>
          <a:xfrm>
            <a:off x="10205075" y="3147709"/>
            <a:ext cx="448231" cy="1044000"/>
          </a:xfrm>
          <a:prstGeom prst="rect">
            <a:avLst/>
          </a:prstGeom>
          <a:solidFill>
            <a:srgbClr val="7030A0"/>
          </a:solidFill>
          <a:ln>
            <a:solidFill>
              <a:srgbClr val="6600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C5476EDB-0A9D-49B9-9E5F-A55D6D5EC4C3}"/>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博物館</a:t>
            </a:r>
          </a:p>
        </p:txBody>
      </p:sp>
      <p:sp>
        <p:nvSpPr>
          <p:cNvPr id="63" name="正方形/長方形 62">
            <a:extLst>
              <a:ext uri="{FF2B5EF4-FFF2-40B4-BE49-F238E27FC236}">
                <a16:creationId xmlns:a16="http://schemas.microsoft.com/office/drawing/2014/main" id="{25C46979-5E70-4DE7-A581-0C4C7613726B}"/>
              </a:ext>
            </a:extLst>
          </p:cNvPr>
          <p:cNvSpPr/>
          <p:nvPr/>
        </p:nvSpPr>
        <p:spPr>
          <a:xfrm>
            <a:off x="274629" y="80744"/>
            <a:ext cx="9887327"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E5C89E3A-B132-4C2E-8958-5C0D36B521D0}"/>
              </a:ext>
            </a:extLst>
          </p:cNvPr>
          <p:cNvSpPr txBox="1"/>
          <p:nvPr/>
        </p:nvSpPr>
        <p:spPr>
          <a:xfrm>
            <a:off x="457254" y="6911418"/>
            <a:ext cx="4848144"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045-640-6699</a:t>
            </a:r>
            <a:r>
              <a:rPr lang="ja-JP" altLang="en-US" sz="900" dirty="0">
                <a:latin typeface="メイリオ" panose="020B0604030504040204" pitchFamily="50" charset="-128"/>
                <a:ea typeface="メイリオ" panose="020B0604030504040204" pitchFamily="50" charset="-128"/>
              </a:rPr>
              <a:t>　　駐車場：</a:t>
            </a:r>
            <a:r>
              <a:rPr lang="ja-JP" altLang="ja-JP" sz="900" kern="1200" dirty="0">
                <a:solidFill>
                  <a:srgbClr val="000000"/>
                </a:solidFill>
                <a:effectLst>
                  <a:outerShdw blurRad="50800" dist="38100" dir="5400000" algn="t">
                    <a:schemeClr val="tx1">
                      <a:lumMod val="50000"/>
                      <a:lumOff val="50000"/>
                      <a:alpha val="40000"/>
                    </a:schemeClr>
                  </a:outerShdw>
                </a:effectLst>
                <a:latin typeface="游明朝" panose="02020400000000000000" pitchFamily="18" charset="-128"/>
                <a:ea typeface="メイリオ" panose="020B0604030504040204" pitchFamily="50" charset="-128"/>
                <a:cs typeface="Times New Roman" panose="02020603050405020304" pitchFamily="18" charset="0"/>
              </a:rPr>
              <a:t>横浜三井ビルディング駐車場（専用ではありません）</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住所：横浜市西区高島一丁目</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番</a:t>
            </a:r>
            <a:r>
              <a:rPr lang="en-US" altLang="ja-JP" sz="900" dirty="0">
                <a:latin typeface="メイリオ" panose="020B0604030504040204" pitchFamily="50" charset="-128"/>
                <a:ea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rPr>
              <a:t>号横浜三井ビルディング</a:t>
            </a:r>
            <a:r>
              <a:rPr lang="en-US" altLang="ja-JP" sz="900" dirty="0">
                <a:latin typeface="メイリオ" panose="020B0604030504040204" pitchFamily="50" charset="-128"/>
                <a:ea typeface="メイリオ" panose="020B0604030504040204" pitchFamily="50" charset="-128"/>
              </a:rPr>
              <a:t>2</a:t>
            </a:r>
            <a:r>
              <a:rPr lang="ja-JP" altLang="en-US" sz="900" dirty="0">
                <a:latin typeface="メイリオ" panose="020B0604030504040204" pitchFamily="50" charset="-128"/>
                <a:ea typeface="メイリオ" panose="020B0604030504040204" pitchFamily="50" charset="-128"/>
              </a:rPr>
              <a:t>階</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事前予約：要（詳しくは博物館公式サイトにてご確認ください）</a:t>
            </a:r>
          </a:p>
        </p:txBody>
      </p:sp>
      <p:pic>
        <p:nvPicPr>
          <p:cNvPr id="7" name="図 6" descr="テーブル, 建物, ケーキ, 椅子 が含まれている画像&#10;&#10;自動的に生成された説明">
            <a:extLst>
              <a:ext uri="{FF2B5EF4-FFF2-40B4-BE49-F238E27FC236}">
                <a16:creationId xmlns:a16="http://schemas.microsoft.com/office/drawing/2014/main" id="{068F5456-6FD7-4D3F-94A8-D9EE883341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473" y="4412082"/>
            <a:ext cx="2306239" cy="1538051"/>
          </a:xfrm>
          <a:prstGeom prst="rect">
            <a:avLst/>
          </a:prstGeom>
          <a:effectLst>
            <a:outerShdw blurRad="50800" dist="38100" dir="5400000" algn="t" rotWithShape="0">
              <a:prstClr val="black">
                <a:alpha val="40000"/>
              </a:prstClr>
            </a:outerShdw>
          </a:effectLst>
        </p:spPr>
      </p:pic>
      <p:pic>
        <p:nvPicPr>
          <p:cNvPr id="11" name="図 10" descr="屋外, 電車, 跡, 建物 が含まれている画像&#10;&#10;自動的に生成された説明">
            <a:extLst>
              <a:ext uri="{FF2B5EF4-FFF2-40B4-BE49-F238E27FC236}">
                <a16:creationId xmlns:a16="http://schemas.microsoft.com/office/drawing/2014/main" id="{74B6F51E-152D-4242-927E-087D890E71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9557" y="4423040"/>
            <a:ext cx="2193254" cy="1543813"/>
          </a:xfrm>
          <a:prstGeom prst="rect">
            <a:avLst/>
          </a:prstGeom>
          <a:effectLst>
            <a:outerShdw blurRad="50800" dist="38100" dir="5400000" algn="t" rotWithShape="0">
              <a:prstClr val="black">
                <a:alpha val="40000"/>
              </a:prstClr>
            </a:outerShdw>
          </a:effectLst>
        </p:spPr>
      </p:pic>
      <p:grpSp>
        <p:nvGrpSpPr>
          <p:cNvPr id="82" name="グループ化 81">
            <a:extLst>
              <a:ext uri="{FF2B5EF4-FFF2-40B4-BE49-F238E27FC236}">
                <a16:creationId xmlns:a16="http://schemas.microsoft.com/office/drawing/2014/main" id="{A89316CE-D713-4898-AC57-46B21285457A}"/>
              </a:ext>
            </a:extLst>
          </p:cNvPr>
          <p:cNvGrpSpPr/>
          <p:nvPr/>
        </p:nvGrpSpPr>
        <p:grpSpPr>
          <a:xfrm>
            <a:off x="3287838" y="3451055"/>
            <a:ext cx="1758496" cy="616762"/>
            <a:chOff x="2909658" y="478397"/>
            <a:chExt cx="2602314" cy="981451"/>
          </a:xfrm>
        </p:grpSpPr>
        <p:sp>
          <p:nvSpPr>
            <p:cNvPr id="83" name="楕円 82">
              <a:extLst>
                <a:ext uri="{FF2B5EF4-FFF2-40B4-BE49-F238E27FC236}">
                  <a16:creationId xmlns:a16="http://schemas.microsoft.com/office/drawing/2014/main" id="{7A53C1D4-773F-4EBB-8154-717FC4A501AC}"/>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4" name="楕円 83">
              <a:extLst>
                <a:ext uri="{FF2B5EF4-FFF2-40B4-BE49-F238E27FC236}">
                  <a16:creationId xmlns:a16="http://schemas.microsoft.com/office/drawing/2014/main" id="{738AD2A9-488D-4E39-9754-425097D77E09}"/>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85" name="グループ化 84">
              <a:extLst>
                <a:ext uri="{FF2B5EF4-FFF2-40B4-BE49-F238E27FC236}">
                  <a16:creationId xmlns:a16="http://schemas.microsoft.com/office/drawing/2014/main" id="{A88B380F-FB46-4FA1-BF68-8EEA77CE4697}"/>
                </a:ext>
              </a:extLst>
            </p:cNvPr>
            <p:cNvGrpSpPr/>
            <p:nvPr/>
          </p:nvGrpSpPr>
          <p:grpSpPr>
            <a:xfrm>
              <a:off x="2981173" y="478397"/>
              <a:ext cx="2530799" cy="914400"/>
              <a:chOff x="441001" y="231405"/>
              <a:chExt cx="2530799" cy="914400"/>
            </a:xfrm>
          </p:grpSpPr>
          <p:sp>
            <p:nvSpPr>
              <p:cNvPr id="88" name="楕円 87">
                <a:extLst>
                  <a:ext uri="{FF2B5EF4-FFF2-40B4-BE49-F238E27FC236}">
                    <a16:creationId xmlns:a16="http://schemas.microsoft.com/office/drawing/2014/main" id="{3E18E42D-5FE0-448D-AEB5-EE3F18C89B47}"/>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9" name="楕円 88">
                <a:extLst>
                  <a:ext uri="{FF2B5EF4-FFF2-40B4-BE49-F238E27FC236}">
                    <a16:creationId xmlns:a16="http://schemas.microsoft.com/office/drawing/2014/main" id="{394C452C-572E-4831-BE55-BAFD49CF44F2}"/>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0" name="楕円 89">
                <a:extLst>
                  <a:ext uri="{FF2B5EF4-FFF2-40B4-BE49-F238E27FC236}">
                    <a16:creationId xmlns:a16="http://schemas.microsoft.com/office/drawing/2014/main" id="{EDD2DB0A-6FC3-4574-BA74-4348EB9FB875}"/>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6" name="楕円 85">
              <a:extLst>
                <a:ext uri="{FF2B5EF4-FFF2-40B4-BE49-F238E27FC236}">
                  <a16:creationId xmlns:a16="http://schemas.microsoft.com/office/drawing/2014/main" id="{7A9B6A7D-E4C0-405A-8436-E57DC6232708}"/>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7" name="楕円 86">
              <a:extLst>
                <a:ext uri="{FF2B5EF4-FFF2-40B4-BE49-F238E27FC236}">
                  <a16:creationId xmlns:a16="http://schemas.microsoft.com/office/drawing/2014/main" id="{0FA224F8-99E6-41A2-901F-982CEBC09807}"/>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1" name="テキスト ボックス 90">
            <a:extLst>
              <a:ext uri="{FF2B5EF4-FFF2-40B4-BE49-F238E27FC236}">
                <a16:creationId xmlns:a16="http://schemas.microsoft.com/office/drawing/2014/main" id="{4E6C07CC-D118-473F-991D-CB505B06BEA8}"/>
              </a:ext>
            </a:extLst>
          </p:cNvPr>
          <p:cNvSpPr txBox="1"/>
          <p:nvPr/>
        </p:nvSpPr>
        <p:spPr>
          <a:xfrm>
            <a:off x="1854339" y="3561767"/>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世界最大級の鉄道ジオラマ</a:t>
            </a:r>
          </a:p>
        </p:txBody>
      </p:sp>
      <p:sp>
        <p:nvSpPr>
          <p:cNvPr id="108" name="テキスト ボックス 107">
            <a:extLst>
              <a:ext uri="{FF2B5EF4-FFF2-40B4-BE49-F238E27FC236}">
                <a16:creationId xmlns:a16="http://schemas.microsoft.com/office/drawing/2014/main" id="{CAE256F2-E04A-4F48-B51D-B9D4796136A2}"/>
              </a:ext>
            </a:extLst>
          </p:cNvPr>
          <p:cNvSpPr txBox="1"/>
          <p:nvPr/>
        </p:nvSpPr>
        <p:spPr>
          <a:xfrm>
            <a:off x="5639313" y="6509051"/>
            <a:ext cx="4555754"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045-641-4362</a:t>
            </a:r>
            <a:r>
              <a:rPr lang="ja-JP" altLang="en-US" sz="900" dirty="0">
                <a:latin typeface="メイリオ" panose="020B0604030504040204" pitchFamily="50" charset="-128"/>
                <a:ea typeface="メイリオ" panose="020B0604030504040204" pitchFamily="50" charset="-128"/>
              </a:rPr>
              <a:t>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横浜市中区山下町山下公園地先</a:t>
            </a:r>
            <a:endParaRPr lang="ja-JP" altLang="en-US" sz="900" dirty="0">
              <a:latin typeface="メイリオ" panose="020B0604030504040204" pitchFamily="50" charset="-128"/>
              <a:ea typeface="メイリオ" panose="020B0604030504040204" pitchFamily="50" charset="-128"/>
            </a:endParaRPr>
          </a:p>
        </p:txBody>
      </p:sp>
      <p:pic>
        <p:nvPicPr>
          <p:cNvPr id="110" name="図 109" descr="屋内, 窓, テーブル, 木製 が含まれている画像&#10;&#10;自動的に生成された説明">
            <a:extLst>
              <a:ext uri="{FF2B5EF4-FFF2-40B4-BE49-F238E27FC236}">
                <a16:creationId xmlns:a16="http://schemas.microsoft.com/office/drawing/2014/main" id="{D3F05AC1-BDED-422D-A7C0-D033B7D8569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10004" y="1963362"/>
            <a:ext cx="1364440" cy="2249325"/>
          </a:xfrm>
          <a:prstGeom prst="rect">
            <a:avLst/>
          </a:prstGeom>
          <a:effectLst>
            <a:outerShdw blurRad="50800" dist="38100" dir="5400000" algn="t" rotWithShape="0">
              <a:prstClr val="black">
                <a:alpha val="40000"/>
              </a:prstClr>
            </a:outerShdw>
          </a:effectLst>
        </p:spPr>
      </p:pic>
      <p:pic>
        <p:nvPicPr>
          <p:cNvPr id="111" name="図 110" descr="港に停泊している船&#10;&#10;自動的に生成された説明">
            <a:extLst>
              <a:ext uri="{FF2B5EF4-FFF2-40B4-BE49-F238E27FC236}">
                <a16:creationId xmlns:a16="http://schemas.microsoft.com/office/drawing/2014/main" id="{6228E661-B0AA-4067-A0F8-D0815A3468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2047" y="1958795"/>
            <a:ext cx="3015146" cy="2249325"/>
          </a:xfrm>
          <a:prstGeom prst="rect">
            <a:avLst/>
          </a:prstGeom>
          <a:effectLst>
            <a:outerShdw blurRad="50800" dist="38100" dir="5400000" algn="t" rotWithShape="0">
              <a:prstClr val="black">
                <a:alpha val="40000"/>
              </a:prstClr>
            </a:outerShdw>
          </a:effectLst>
        </p:spPr>
      </p:pic>
      <p:grpSp>
        <p:nvGrpSpPr>
          <p:cNvPr id="115" name="グループ化 114">
            <a:extLst>
              <a:ext uri="{FF2B5EF4-FFF2-40B4-BE49-F238E27FC236}">
                <a16:creationId xmlns:a16="http://schemas.microsoft.com/office/drawing/2014/main" id="{143FB565-16AA-4FCD-8E34-4D7307365934}"/>
              </a:ext>
            </a:extLst>
          </p:cNvPr>
          <p:cNvGrpSpPr/>
          <p:nvPr/>
        </p:nvGrpSpPr>
        <p:grpSpPr>
          <a:xfrm>
            <a:off x="8109556" y="922400"/>
            <a:ext cx="1818766" cy="650800"/>
            <a:chOff x="2909658" y="478397"/>
            <a:chExt cx="2602314" cy="981451"/>
          </a:xfrm>
        </p:grpSpPr>
        <p:sp>
          <p:nvSpPr>
            <p:cNvPr id="116" name="楕円 115">
              <a:extLst>
                <a:ext uri="{FF2B5EF4-FFF2-40B4-BE49-F238E27FC236}">
                  <a16:creationId xmlns:a16="http://schemas.microsoft.com/office/drawing/2014/main" id="{BB620F2A-0831-413D-B517-EA5F677A55EB}"/>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7" name="楕円 116">
              <a:extLst>
                <a:ext uri="{FF2B5EF4-FFF2-40B4-BE49-F238E27FC236}">
                  <a16:creationId xmlns:a16="http://schemas.microsoft.com/office/drawing/2014/main" id="{FA98B003-782E-49F6-93F5-8D78D094B99F}"/>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18" name="グループ化 117">
              <a:extLst>
                <a:ext uri="{FF2B5EF4-FFF2-40B4-BE49-F238E27FC236}">
                  <a16:creationId xmlns:a16="http://schemas.microsoft.com/office/drawing/2014/main" id="{1A5F36B9-515C-460D-90D1-31DF9654DFEB}"/>
                </a:ext>
              </a:extLst>
            </p:cNvPr>
            <p:cNvGrpSpPr/>
            <p:nvPr/>
          </p:nvGrpSpPr>
          <p:grpSpPr>
            <a:xfrm>
              <a:off x="2981173" y="478397"/>
              <a:ext cx="2530799" cy="914400"/>
              <a:chOff x="441001" y="231405"/>
              <a:chExt cx="2530799" cy="914400"/>
            </a:xfrm>
          </p:grpSpPr>
          <p:sp>
            <p:nvSpPr>
              <p:cNvPr id="121" name="楕円 120">
                <a:extLst>
                  <a:ext uri="{FF2B5EF4-FFF2-40B4-BE49-F238E27FC236}">
                    <a16:creationId xmlns:a16="http://schemas.microsoft.com/office/drawing/2014/main" id="{76E34699-AFAE-429F-8E69-AEC42C2FA145}"/>
                  </a:ext>
                </a:extLst>
              </p:cNvPr>
              <p:cNvSpPr/>
              <p:nvPr/>
            </p:nvSpPr>
            <p:spPr>
              <a:xfrm>
                <a:off x="441001" y="231405"/>
                <a:ext cx="914400" cy="914400"/>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2" name="楕円 121">
                <a:extLst>
                  <a:ext uri="{FF2B5EF4-FFF2-40B4-BE49-F238E27FC236}">
                    <a16:creationId xmlns:a16="http://schemas.microsoft.com/office/drawing/2014/main" id="{6E8219FF-9F9C-450B-A7E7-2D856683DDD6}"/>
                  </a:ext>
                </a:extLst>
              </p:cNvPr>
              <p:cNvSpPr/>
              <p:nvPr/>
            </p:nvSpPr>
            <p:spPr>
              <a:xfrm>
                <a:off x="2378601" y="276529"/>
                <a:ext cx="593199" cy="594056"/>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3" name="楕円 122">
                <a:extLst>
                  <a:ext uri="{FF2B5EF4-FFF2-40B4-BE49-F238E27FC236}">
                    <a16:creationId xmlns:a16="http://schemas.microsoft.com/office/drawing/2014/main" id="{1807F06B-B2A0-4FCE-BDA8-49423CD695D1}"/>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19" name="楕円 118">
              <a:extLst>
                <a:ext uri="{FF2B5EF4-FFF2-40B4-BE49-F238E27FC236}">
                  <a16:creationId xmlns:a16="http://schemas.microsoft.com/office/drawing/2014/main" id="{5F872D3B-4172-48CF-BA26-E6FA799A389E}"/>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0" name="楕円 119">
              <a:extLst>
                <a:ext uri="{FF2B5EF4-FFF2-40B4-BE49-F238E27FC236}">
                  <a16:creationId xmlns:a16="http://schemas.microsoft.com/office/drawing/2014/main" id="{290B2434-B600-4F9B-A0B6-D079F9579A61}"/>
                </a:ext>
              </a:extLst>
            </p:cNvPr>
            <p:cNvSpPr/>
            <p:nvPr/>
          </p:nvSpPr>
          <p:spPr>
            <a:xfrm>
              <a:off x="3778075" y="974389"/>
              <a:ext cx="480331" cy="474591"/>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24" name="テキスト ボックス 123">
            <a:extLst>
              <a:ext uri="{FF2B5EF4-FFF2-40B4-BE49-F238E27FC236}">
                <a16:creationId xmlns:a16="http://schemas.microsoft.com/office/drawing/2014/main" id="{C9BB58F6-BEBA-4693-8C01-2FCFA901280F}"/>
              </a:ext>
            </a:extLst>
          </p:cNvPr>
          <p:cNvSpPr txBox="1"/>
          <p:nvPr/>
        </p:nvSpPr>
        <p:spPr>
          <a:xfrm>
            <a:off x="6736327" y="1138174"/>
            <a:ext cx="3191995" cy="253916"/>
          </a:xfrm>
          <a:prstGeom prst="rect">
            <a:avLst/>
          </a:prstGeom>
          <a:noFill/>
        </p:spPr>
        <p:txBody>
          <a:bodyPr wrap="square">
            <a:spAutoFit/>
          </a:bodyPr>
          <a:lstStyle/>
          <a:p>
            <a:pPr algn="r"/>
            <a:r>
              <a:rPr lang="ja-JP" altLang="en-US" sz="1050" dirty="0">
                <a:ln w="3175">
                  <a:solidFill>
                    <a:srgbClr val="00B050"/>
                  </a:solidFill>
                </a:ln>
                <a:solidFill>
                  <a:srgbClr val="00B050"/>
                </a:solidFill>
                <a:effectLst>
                  <a:outerShdw blurRad="50800" dist="38100" dir="5400000" algn="t" rotWithShape="0">
                    <a:schemeClr val="accent2">
                      <a:lumMod val="60000"/>
                      <a:lumOff val="40000"/>
                      <a:alpha val="40000"/>
                    </a:schemeClr>
                  </a:outerShdw>
                </a:effectLst>
                <a:latin typeface="メイリオ" panose="020B0604030504040204" pitchFamily="50" charset="-128"/>
                <a:ea typeface="メイリオ" panose="020B0604030504040204" pitchFamily="50" charset="-128"/>
              </a:rPr>
              <a:t>有史以来、世界と日本を結びつける数々の船</a:t>
            </a:r>
            <a:endParaRPr lang="en-US" altLang="ja-JP" sz="1050" dirty="0">
              <a:ln w="3175">
                <a:solidFill>
                  <a:srgbClr val="00B050"/>
                </a:solidFill>
              </a:ln>
              <a:solidFill>
                <a:srgbClr val="00B050"/>
              </a:solidFill>
              <a:effectLst>
                <a:outerShdw blurRad="50800" dist="38100" dir="5400000" algn="t" rotWithShape="0">
                  <a:schemeClr val="accent2">
                    <a:lumMod val="60000"/>
                    <a:lumOff val="40000"/>
                    <a:alpha val="40000"/>
                  </a:schemeClr>
                </a:outerShdw>
              </a:effectLst>
              <a:latin typeface="メイリオ" panose="020B0604030504040204" pitchFamily="50" charset="-128"/>
              <a:ea typeface="メイリオ" panose="020B0604030504040204" pitchFamily="50" charset="-128"/>
            </a:endParaRPr>
          </a:p>
        </p:txBody>
      </p:sp>
      <p:grpSp>
        <p:nvGrpSpPr>
          <p:cNvPr id="72" name="グループ化 71">
            <a:extLst>
              <a:ext uri="{FF2B5EF4-FFF2-40B4-BE49-F238E27FC236}">
                <a16:creationId xmlns:a16="http://schemas.microsoft.com/office/drawing/2014/main" id="{A660E8F3-6D9C-4D0F-A8BF-9B85DC5352F0}"/>
              </a:ext>
            </a:extLst>
          </p:cNvPr>
          <p:cNvGrpSpPr/>
          <p:nvPr/>
        </p:nvGrpSpPr>
        <p:grpSpPr>
          <a:xfrm>
            <a:off x="400669" y="3803929"/>
            <a:ext cx="4692157" cy="542020"/>
            <a:chOff x="857230" y="161300"/>
            <a:chExt cx="5136484" cy="884137"/>
          </a:xfrm>
          <a:solidFill>
            <a:srgbClr val="7862FA"/>
          </a:solidFill>
          <a:effectLst>
            <a:outerShdw blurRad="50800" dist="38100" dir="5400000" algn="t" rotWithShape="0">
              <a:prstClr val="black">
                <a:alpha val="40000"/>
              </a:prstClr>
            </a:outerShdw>
          </a:effectLst>
        </p:grpSpPr>
        <p:sp>
          <p:nvSpPr>
            <p:cNvPr id="73" name="四角形: 角を丸くする 72">
              <a:extLst>
                <a:ext uri="{FF2B5EF4-FFF2-40B4-BE49-F238E27FC236}">
                  <a16:creationId xmlns:a16="http://schemas.microsoft.com/office/drawing/2014/main" id="{6D256B67-57F5-498F-A86E-FCF28C14AD91}"/>
                </a:ext>
              </a:extLst>
            </p:cNvPr>
            <p:cNvSpPr/>
            <p:nvPr/>
          </p:nvSpPr>
          <p:spPr>
            <a:xfrm>
              <a:off x="857230" y="161300"/>
              <a:ext cx="5136484" cy="849756"/>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4" name="テキスト ボックス 73">
              <a:extLst>
                <a:ext uri="{FF2B5EF4-FFF2-40B4-BE49-F238E27FC236}">
                  <a16:creationId xmlns:a16="http://schemas.microsoft.com/office/drawing/2014/main" id="{2EADC0CB-24E6-4C1D-9F11-D8FA20BED7FE}"/>
                </a:ext>
              </a:extLst>
            </p:cNvPr>
            <p:cNvSpPr txBox="1"/>
            <p:nvPr/>
          </p:nvSpPr>
          <p:spPr>
            <a:xfrm>
              <a:off x="1501465" y="342579"/>
              <a:ext cx="4164253" cy="702858"/>
            </a:xfrm>
            <a:prstGeom prst="rect">
              <a:avLst/>
            </a:prstGeom>
            <a:noFill/>
          </p:spPr>
          <p:txBody>
            <a:bodyPr wrap="square">
              <a:spAutoFit/>
            </a:bodyPr>
            <a:lstStyle/>
            <a:p>
              <a:pPr algn="ctr"/>
              <a:r>
                <a:rPr kumimoji="1" lang="zh-TW"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原鉄道模型博物館</a:t>
              </a:r>
            </a:p>
          </p:txBody>
        </p:sp>
      </p:grpSp>
      <p:sp>
        <p:nvSpPr>
          <p:cNvPr id="130" name="テキスト ボックス 129">
            <a:extLst>
              <a:ext uri="{FF2B5EF4-FFF2-40B4-BE49-F238E27FC236}">
                <a16:creationId xmlns:a16="http://schemas.microsoft.com/office/drawing/2014/main" id="{30AEDB16-71A4-476D-BC99-F49429785C70}"/>
              </a:ext>
            </a:extLst>
          </p:cNvPr>
          <p:cNvSpPr txBox="1"/>
          <p:nvPr/>
        </p:nvSpPr>
        <p:spPr>
          <a:xfrm>
            <a:off x="421466" y="6082240"/>
            <a:ext cx="4692158" cy="969496"/>
          </a:xfrm>
          <a:prstGeom prst="rect">
            <a:avLst/>
          </a:prstGeom>
          <a:noFill/>
        </p:spPr>
        <p:txBody>
          <a:bodyPr wrap="square">
            <a:spAutoFit/>
          </a:bodyPr>
          <a:lstStyle/>
          <a:p>
            <a:r>
              <a:rPr lang="ja-JP" altLang="ja-JP" sz="1100"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鉄道模型製作・収集家として世界的に著名な原信太郎のコレクションを展示・走行しています。</a:t>
            </a:r>
            <a:r>
              <a:rPr lang="ja-JP" altLang="ja-JP" sz="1100" kern="1200" dirty="0">
                <a:solidFill>
                  <a:srgbClr val="00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鉄道模型を通じて「物作りの楽しさ」「好奇心を抱くことの大切さ」「探求心を持ち続けることの素晴らしさ」を広く伝える施設です。鉄道の技術力・歴史・文化などを感じていただけます。</a:t>
            </a:r>
            <a:endParaRPr lang="ja-JP" altLang="ja-JP" sz="1100"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grpSp>
        <p:nvGrpSpPr>
          <p:cNvPr id="112" name="グループ化 111">
            <a:extLst>
              <a:ext uri="{FF2B5EF4-FFF2-40B4-BE49-F238E27FC236}">
                <a16:creationId xmlns:a16="http://schemas.microsoft.com/office/drawing/2014/main" id="{ABC0ADCC-008E-437A-A9B7-F3849EAA02D9}"/>
              </a:ext>
            </a:extLst>
          </p:cNvPr>
          <p:cNvGrpSpPr/>
          <p:nvPr/>
        </p:nvGrpSpPr>
        <p:grpSpPr>
          <a:xfrm>
            <a:off x="5554507" y="1370806"/>
            <a:ext cx="4431600" cy="529012"/>
            <a:chOff x="860101" y="303195"/>
            <a:chExt cx="5136484" cy="862918"/>
          </a:xfrm>
          <a:solidFill>
            <a:srgbClr val="7862FA"/>
          </a:solidFill>
          <a:effectLst>
            <a:outerShdw blurRad="50800" dist="38100" dir="5400000" algn="t" rotWithShape="0">
              <a:prstClr val="black">
                <a:alpha val="40000"/>
              </a:prstClr>
            </a:outerShdw>
          </a:effectLst>
        </p:grpSpPr>
        <p:sp>
          <p:nvSpPr>
            <p:cNvPr id="113" name="四角形: 角を丸くする 112">
              <a:extLst>
                <a:ext uri="{FF2B5EF4-FFF2-40B4-BE49-F238E27FC236}">
                  <a16:creationId xmlns:a16="http://schemas.microsoft.com/office/drawing/2014/main" id="{CE6527C5-C583-4573-80CC-4937BA05189E}"/>
                </a:ext>
              </a:extLst>
            </p:cNvPr>
            <p:cNvSpPr/>
            <p:nvPr/>
          </p:nvSpPr>
          <p:spPr>
            <a:xfrm>
              <a:off x="860101" y="303195"/>
              <a:ext cx="5136484" cy="849756"/>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14" name="テキスト ボックス 113">
              <a:extLst>
                <a:ext uri="{FF2B5EF4-FFF2-40B4-BE49-F238E27FC236}">
                  <a16:creationId xmlns:a16="http://schemas.microsoft.com/office/drawing/2014/main" id="{C5DA2E6A-AD32-4BEC-80A5-3235FDB889F7}"/>
                </a:ext>
              </a:extLst>
            </p:cNvPr>
            <p:cNvSpPr txBox="1"/>
            <p:nvPr/>
          </p:nvSpPr>
          <p:spPr>
            <a:xfrm>
              <a:off x="1500466" y="463255"/>
              <a:ext cx="4164253" cy="702858"/>
            </a:xfrm>
            <a:prstGeom prst="rect">
              <a:avLst/>
            </a:prstGeom>
            <a:noFill/>
          </p:spPr>
          <p:txBody>
            <a:bodyPr wrap="square">
              <a:spAutoFit/>
            </a:bodyPr>
            <a:lstStyle/>
            <a:p>
              <a:pPr algn="ctr"/>
              <a:r>
                <a:rPr kumimoji="1" lang="zh-TW"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日本郵船氷川丸</a:t>
              </a:r>
              <a:endPar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131" name="テキスト ボックス 130">
            <a:extLst>
              <a:ext uri="{FF2B5EF4-FFF2-40B4-BE49-F238E27FC236}">
                <a16:creationId xmlns:a16="http://schemas.microsoft.com/office/drawing/2014/main" id="{EEBB6339-018F-4677-B2CE-6057B981D1B3}"/>
              </a:ext>
            </a:extLst>
          </p:cNvPr>
          <p:cNvSpPr txBox="1"/>
          <p:nvPr/>
        </p:nvSpPr>
        <p:spPr>
          <a:xfrm>
            <a:off x="5501274" y="4296072"/>
            <a:ext cx="4458900" cy="892552"/>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北太平洋を横断していたかつての大型貨客船。昭和</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5</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年から</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30</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年間就航し、チャップリンも乗船しました。現在は、貴重な産業遺産として高く評価され、重要文化財の指定を受け山下公園前に係留されています。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pic>
        <p:nvPicPr>
          <p:cNvPr id="8" name="図 7" descr="椅子のある部屋&#10;&#10;自動的に生成された説明">
            <a:extLst>
              <a:ext uri="{FF2B5EF4-FFF2-40B4-BE49-F238E27FC236}">
                <a16:creationId xmlns:a16="http://schemas.microsoft.com/office/drawing/2014/main" id="{17A6D5C3-BA36-4891-B87A-4542FD6588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1282" y="5176056"/>
            <a:ext cx="1537040" cy="1153337"/>
          </a:xfrm>
          <a:prstGeom prst="rect">
            <a:avLst/>
          </a:prstGeom>
        </p:spPr>
      </p:pic>
      <p:sp>
        <p:nvSpPr>
          <p:cNvPr id="161" name="テキスト ボックス 160">
            <a:extLst>
              <a:ext uri="{FF2B5EF4-FFF2-40B4-BE49-F238E27FC236}">
                <a16:creationId xmlns:a16="http://schemas.microsoft.com/office/drawing/2014/main" id="{3861C203-8AE6-49B5-B38E-09486835F6CC}"/>
              </a:ext>
            </a:extLst>
          </p:cNvPr>
          <p:cNvSpPr txBox="1"/>
          <p:nvPr/>
        </p:nvSpPr>
        <p:spPr>
          <a:xfrm>
            <a:off x="5530660" y="5200435"/>
            <a:ext cx="2899219" cy="69249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船内は船客エリア、乗組員エリア、氷川丸の波乱に富んだ歴史をお伝えする展示エリアからなっています。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170" name="テキスト ボックス 169">
            <a:extLst>
              <a:ext uri="{FF2B5EF4-FFF2-40B4-BE49-F238E27FC236}">
                <a16:creationId xmlns:a16="http://schemas.microsoft.com/office/drawing/2014/main" id="{11FFDD1C-CA8F-4995-8683-1CE81684AF27}"/>
              </a:ext>
            </a:extLst>
          </p:cNvPr>
          <p:cNvSpPr txBox="1"/>
          <p:nvPr/>
        </p:nvSpPr>
        <p:spPr>
          <a:xfrm>
            <a:off x="331130" y="2765818"/>
            <a:ext cx="4848145" cy="492443"/>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横浜と絹の歴史、絹の製造過程、絹の装飾工芸品などを展示。</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機織体験</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無料</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やかいこの観察もできます。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pic>
        <p:nvPicPr>
          <p:cNvPr id="171" name="図 170" descr="屋内, 冷蔵庫, テーブル, 座る が含まれている画像&#10;&#10;自動的に生成された説明">
            <a:extLst>
              <a:ext uri="{FF2B5EF4-FFF2-40B4-BE49-F238E27FC236}">
                <a16:creationId xmlns:a16="http://schemas.microsoft.com/office/drawing/2014/main" id="{70C6DF14-32C0-41FB-A087-3CC2EFBF10F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28174" y="1160886"/>
            <a:ext cx="2293068" cy="1529267"/>
          </a:xfrm>
          <a:prstGeom prst="rect">
            <a:avLst/>
          </a:prstGeom>
          <a:effectLst>
            <a:outerShdw blurRad="50800" dist="38100" dir="5400000" algn="t" rotWithShape="0">
              <a:prstClr val="black">
                <a:alpha val="40000"/>
              </a:prstClr>
            </a:outerShdw>
          </a:effectLst>
        </p:spPr>
      </p:pic>
      <p:pic>
        <p:nvPicPr>
          <p:cNvPr id="172" name="図 171" descr="建物, 屋外, ストリート, フロント が含まれている画像&#10;&#10;自動的に生成された説明">
            <a:extLst>
              <a:ext uri="{FF2B5EF4-FFF2-40B4-BE49-F238E27FC236}">
                <a16:creationId xmlns:a16="http://schemas.microsoft.com/office/drawing/2014/main" id="{3B672329-8E2F-4FFD-A4FE-0C9368114EA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0669" y="1164053"/>
            <a:ext cx="2262818" cy="1517419"/>
          </a:xfrm>
          <a:prstGeom prst="rect">
            <a:avLst/>
          </a:prstGeom>
          <a:effectLst>
            <a:outerShdw blurRad="50800" dist="38100" dir="5400000" algn="t" rotWithShape="0">
              <a:prstClr val="black">
                <a:alpha val="40000"/>
              </a:prstClr>
            </a:outerShdw>
          </a:effectLst>
        </p:spPr>
      </p:pic>
      <p:grpSp>
        <p:nvGrpSpPr>
          <p:cNvPr id="173" name="グループ化 172">
            <a:extLst>
              <a:ext uri="{FF2B5EF4-FFF2-40B4-BE49-F238E27FC236}">
                <a16:creationId xmlns:a16="http://schemas.microsoft.com/office/drawing/2014/main" id="{B9281FF4-C87A-4B38-8F7A-910B7E490BBC}"/>
              </a:ext>
            </a:extLst>
          </p:cNvPr>
          <p:cNvGrpSpPr/>
          <p:nvPr/>
        </p:nvGrpSpPr>
        <p:grpSpPr>
          <a:xfrm>
            <a:off x="3360509" y="158342"/>
            <a:ext cx="1818766" cy="650800"/>
            <a:chOff x="2909658" y="478397"/>
            <a:chExt cx="2602314" cy="981451"/>
          </a:xfrm>
        </p:grpSpPr>
        <p:sp>
          <p:nvSpPr>
            <p:cNvPr id="174" name="楕円 173">
              <a:extLst>
                <a:ext uri="{FF2B5EF4-FFF2-40B4-BE49-F238E27FC236}">
                  <a16:creationId xmlns:a16="http://schemas.microsoft.com/office/drawing/2014/main" id="{1A93E526-5E12-4B58-A5F6-B188E7C9A8FF}"/>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75" name="楕円 174">
              <a:extLst>
                <a:ext uri="{FF2B5EF4-FFF2-40B4-BE49-F238E27FC236}">
                  <a16:creationId xmlns:a16="http://schemas.microsoft.com/office/drawing/2014/main" id="{60348BCE-19EF-4E0B-90ED-4425DF65096C}"/>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76" name="グループ化 175">
              <a:extLst>
                <a:ext uri="{FF2B5EF4-FFF2-40B4-BE49-F238E27FC236}">
                  <a16:creationId xmlns:a16="http://schemas.microsoft.com/office/drawing/2014/main" id="{520EC1F2-727B-4228-B6F3-52B7E2DAFFDF}"/>
                </a:ext>
              </a:extLst>
            </p:cNvPr>
            <p:cNvGrpSpPr/>
            <p:nvPr/>
          </p:nvGrpSpPr>
          <p:grpSpPr>
            <a:xfrm>
              <a:off x="2981173" y="478397"/>
              <a:ext cx="2530799" cy="914400"/>
              <a:chOff x="441001" y="231405"/>
              <a:chExt cx="2530799" cy="914400"/>
            </a:xfrm>
          </p:grpSpPr>
          <p:sp>
            <p:nvSpPr>
              <p:cNvPr id="179" name="楕円 178">
                <a:extLst>
                  <a:ext uri="{FF2B5EF4-FFF2-40B4-BE49-F238E27FC236}">
                    <a16:creationId xmlns:a16="http://schemas.microsoft.com/office/drawing/2014/main" id="{DDE7E762-A62C-4E62-891E-FD82019DC1AF}"/>
                  </a:ext>
                </a:extLst>
              </p:cNvPr>
              <p:cNvSpPr/>
              <p:nvPr/>
            </p:nvSpPr>
            <p:spPr>
              <a:xfrm>
                <a:off x="441001" y="231405"/>
                <a:ext cx="914400" cy="914400"/>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80" name="楕円 179">
                <a:extLst>
                  <a:ext uri="{FF2B5EF4-FFF2-40B4-BE49-F238E27FC236}">
                    <a16:creationId xmlns:a16="http://schemas.microsoft.com/office/drawing/2014/main" id="{E9070A0D-4A92-4776-AB20-1154E1358E85}"/>
                  </a:ext>
                </a:extLst>
              </p:cNvPr>
              <p:cNvSpPr/>
              <p:nvPr/>
            </p:nvSpPr>
            <p:spPr>
              <a:xfrm>
                <a:off x="2378601" y="276529"/>
                <a:ext cx="593199" cy="594056"/>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81" name="楕円 180">
                <a:extLst>
                  <a:ext uri="{FF2B5EF4-FFF2-40B4-BE49-F238E27FC236}">
                    <a16:creationId xmlns:a16="http://schemas.microsoft.com/office/drawing/2014/main" id="{10C5E7B6-3557-43C0-97E6-0836D736B50C}"/>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77" name="楕円 176">
              <a:extLst>
                <a:ext uri="{FF2B5EF4-FFF2-40B4-BE49-F238E27FC236}">
                  <a16:creationId xmlns:a16="http://schemas.microsoft.com/office/drawing/2014/main" id="{92BE5068-C19C-4AEE-90D2-FE0B61775D4A}"/>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78" name="楕円 177">
              <a:extLst>
                <a:ext uri="{FF2B5EF4-FFF2-40B4-BE49-F238E27FC236}">
                  <a16:creationId xmlns:a16="http://schemas.microsoft.com/office/drawing/2014/main" id="{D506192E-97A7-45A6-B415-BE8CA074B3FF}"/>
                </a:ext>
              </a:extLst>
            </p:cNvPr>
            <p:cNvSpPr/>
            <p:nvPr/>
          </p:nvSpPr>
          <p:spPr>
            <a:xfrm>
              <a:off x="3778075" y="974389"/>
              <a:ext cx="480331" cy="474591"/>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82" name="テキスト ボックス 181">
            <a:extLst>
              <a:ext uri="{FF2B5EF4-FFF2-40B4-BE49-F238E27FC236}">
                <a16:creationId xmlns:a16="http://schemas.microsoft.com/office/drawing/2014/main" id="{7015E683-267B-46B4-9B30-02EF1FFA90A5}"/>
              </a:ext>
            </a:extLst>
          </p:cNvPr>
          <p:cNvSpPr txBox="1"/>
          <p:nvPr/>
        </p:nvSpPr>
        <p:spPr>
          <a:xfrm>
            <a:off x="1987280" y="301546"/>
            <a:ext cx="3191995" cy="253916"/>
          </a:xfrm>
          <a:prstGeom prst="rect">
            <a:avLst/>
          </a:prstGeom>
          <a:noFill/>
        </p:spPr>
        <p:txBody>
          <a:bodyPr wrap="square">
            <a:spAutoFit/>
          </a:bodyPr>
          <a:lstStyle/>
          <a:p>
            <a:pPr algn="r"/>
            <a:r>
              <a:rPr lang="ja-JP" altLang="en-US" sz="1050" dirty="0">
                <a:ln w="3175">
                  <a:solidFill>
                    <a:srgbClr val="00B050"/>
                  </a:solidFill>
                </a:ln>
                <a:solidFill>
                  <a:srgbClr val="00B050"/>
                </a:solidFill>
                <a:effectLst>
                  <a:outerShdw blurRad="50800" dist="38100" dir="5400000" algn="t" rotWithShape="0">
                    <a:schemeClr val="accent2">
                      <a:lumMod val="60000"/>
                      <a:lumOff val="40000"/>
                      <a:alpha val="40000"/>
                    </a:schemeClr>
                  </a:outerShdw>
                </a:effectLst>
                <a:latin typeface="メイリオ" panose="020B0604030504040204" pitchFamily="50" charset="-128"/>
                <a:ea typeface="メイリオ" panose="020B0604030504040204" pitchFamily="50" charset="-128"/>
              </a:rPr>
              <a:t>貿易の主人公、生糸を学ぶ</a:t>
            </a:r>
          </a:p>
        </p:txBody>
      </p:sp>
      <p:grpSp>
        <p:nvGrpSpPr>
          <p:cNvPr id="183" name="グループ化 182">
            <a:extLst>
              <a:ext uri="{FF2B5EF4-FFF2-40B4-BE49-F238E27FC236}">
                <a16:creationId xmlns:a16="http://schemas.microsoft.com/office/drawing/2014/main" id="{85DC6810-AC1E-4097-B386-46862E6660A2}"/>
              </a:ext>
            </a:extLst>
          </p:cNvPr>
          <p:cNvGrpSpPr/>
          <p:nvPr/>
        </p:nvGrpSpPr>
        <p:grpSpPr>
          <a:xfrm>
            <a:off x="380602" y="581680"/>
            <a:ext cx="4743996" cy="529012"/>
            <a:chOff x="860101" y="303195"/>
            <a:chExt cx="5136484" cy="862918"/>
          </a:xfrm>
          <a:solidFill>
            <a:srgbClr val="7862FA"/>
          </a:solidFill>
          <a:effectLst>
            <a:outerShdw blurRad="50800" dist="38100" dir="5400000" algn="t" rotWithShape="0">
              <a:prstClr val="black">
                <a:alpha val="40000"/>
              </a:prstClr>
            </a:outerShdw>
          </a:effectLst>
        </p:grpSpPr>
        <p:sp>
          <p:nvSpPr>
            <p:cNvPr id="184" name="四角形: 角を丸くする 183">
              <a:extLst>
                <a:ext uri="{FF2B5EF4-FFF2-40B4-BE49-F238E27FC236}">
                  <a16:creationId xmlns:a16="http://schemas.microsoft.com/office/drawing/2014/main" id="{20B150CB-CA1F-4943-912F-FDFB7B8AC041}"/>
                </a:ext>
              </a:extLst>
            </p:cNvPr>
            <p:cNvSpPr/>
            <p:nvPr/>
          </p:nvSpPr>
          <p:spPr>
            <a:xfrm>
              <a:off x="860101" y="303195"/>
              <a:ext cx="5136484" cy="849756"/>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85" name="テキスト ボックス 184">
              <a:extLst>
                <a:ext uri="{FF2B5EF4-FFF2-40B4-BE49-F238E27FC236}">
                  <a16:creationId xmlns:a16="http://schemas.microsoft.com/office/drawing/2014/main" id="{1F83C49D-043E-4C94-A5C9-E0751CC0A178}"/>
                </a:ext>
              </a:extLst>
            </p:cNvPr>
            <p:cNvSpPr txBox="1"/>
            <p:nvPr/>
          </p:nvSpPr>
          <p:spPr>
            <a:xfrm>
              <a:off x="1500466" y="463255"/>
              <a:ext cx="4164253" cy="702858"/>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シルク博物館</a:t>
              </a:r>
            </a:p>
          </p:txBody>
        </p:sp>
      </p:grpSp>
      <p:sp>
        <p:nvSpPr>
          <p:cNvPr id="191" name="テキスト ボックス 190">
            <a:extLst>
              <a:ext uri="{FF2B5EF4-FFF2-40B4-BE49-F238E27FC236}">
                <a16:creationId xmlns:a16="http://schemas.microsoft.com/office/drawing/2014/main" id="{815DCF4B-74BA-4446-B9FD-4F4F25471606}"/>
              </a:ext>
            </a:extLst>
          </p:cNvPr>
          <p:cNvSpPr txBox="1"/>
          <p:nvPr/>
        </p:nvSpPr>
        <p:spPr>
          <a:xfrm>
            <a:off x="336014" y="3273575"/>
            <a:ext cx="3760234"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045-641-0841</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住所：横浜市中区山下町</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シルクセンター</a:t>
            </a:r>
            <a:r>
              <a:rPr lang="en-US" altLang="ja-JP" sz="900" dirty="0">
                <a:latin typeface="メイリオ" panose="020B0604030504040204" pitchFamily="50" charset="-128"/>
                <a:ea typeface="メイリオ" panose="020B0604030504040204" pitchFamily="50" charset="-128"/>
              </a:rPr>
              <a:t>2F</a:t>
            </a:r>
            <a:endParaRPr lang="ja-JP" altLang="en-US" sz="900" dirty="0">
              <a:latin typeface="メイリオ" panose="020B0604030504040204" pitchFamily="50" charset="-128"/>
              <a:ea typeface="メイリオ" panose="020B0604030504040204" pitchFamily="50" charset="-128"/>
            </a:endParaRPr>
          </a:p>
        </p:txBody>
      </p:sp>
      <p:grpSp>
        <p:nvGrpSpPr>
          <p:cNvPr id="97" name="グループ化 96">
            <a:extLst>
              <a:ext uri="{FF2B5EF4-FFF2-40B4-BE49-F238E27FC236}">
                <a16:creationId xmlns:a16="http://schemas.microsoft.com/office/drawing/2014/main" id="{1137BE96-1E90-4ABD-96EC-433EFA07A0CB}"/>
              </a:ext>
            </a:extLst>
          </p:cNvPr>
          <p:cNvGrpSpPr/>
          <p:nvPr/>
        </p:nvGrpSpPr>
        <p:grpSpPr>
          <a:xfrm>
            <a:off x="5566904" y="1078843"/>
            <a:ext cx="792000" cy="792000"/>
            <a:chOff x="5764324" y="2401085"/>
            <a:chExt cx="792000" cy="792000"/>
          </a:xfrm>
        </p:grpSpPr>
        <p:sp>
          <p:nvSpPr>
            <p:cNvPr id="98" name="楕円 97">
              <a:extLst>
                <a:ext uri="{FF2B5EF4-FFF2-40B4-BE49-F238E27FC236}">
                  <a16:creationId xmlns:a16="http://schemas.microsoft.com/office/drawing/2014/main" id="{85FAA134-2DB6-4729-84DC-D399ACD81AA8}"/>
                </a:ext>
              </a:extLst>
            </p:cNvPr>
            <p:cNvSpPr/>
            <p:nvPr/>
          </p:nvSpPr>
          <p:spPr>
            <a:xfrm>
              <a:off x="5849676" y="2478373"/>
              <a:ext cx="648000" cy="64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9" name="楕円 98">
              <a:extLst>
                <a:ext uri="{FF2B5EF4-FFF2-40B4-BE49-F238E27FC236}">
                  <a16:creationId xmlns:a16="http://schemas.microsoft.com/office/drawing/2014/main" id="{20B745F8-81CC-443B-979E-CC0DD73D4DF1}"/>
                </a:ext>
              </a:extLst>
            </p:cNvPr>
            <p:cNvSpPr/>
            <p:nvPr/>
          </p:nvSpPr>
          <p:spPr>
            <a:xfrm>
              <a:off x="5764324" y="2401085"/>
              <a:ext cx="792000" cy="792000"/>
            </a:xfrm>
            <a:prstGeom prst="ellipse">
              <a:avLst/>
            </a:prstGeom>
            <a:solidFill>
              <a:srgbClr val="00B050">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0" name="テキスト ボックス 99">
              <a:extLst>
                <a:ext uri="{FF2B5EF4-FFF2-40B4-BE49-F238E27FC236}">
                  <a16:creationId xmlns:a16="http://schemas.microsoft.com/office/drawing/2014/main" id="{9965AA05-EEBC-4343-A1B6-2617CF677183}"/>
                </a:ext>
              </a:extLst>
            </p:cNvPr>
            <p:cNvSpPr txBox="1"/>
            <p:nvPr/>
          </p:nvSpPr>
          <p:spPr>
            <a:xfrm>
              <a:off x="5937295" y="2697853"/>
              <a:ext cx="466794" cy="261609"/>
            </a:xfrm>
            <a:prstGeom prst="rect">
              <a:avLst/>
            </a:prstGeom>
            <a:noFill/>
          </p:spPr>
          <p:txBody>
            <a:bodyPr wrap="none" rtlCol="0">
              <a:spAutoFit/>
            </a:bodyPr>
            <a:lstStyle/>
            <a:p>
              <a:pPr algn="ctr"/>
              <a:r>
                <a:rPr kumimoji="1" lang="ja-JP" altLang="en-US" sz="11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山下</a:t>
              </a:r>
            </a:p>
          </p:txBody>
        </p:sp>
      </p:grpSp>
      <p:grpSp>
        <p:nvGrpSpPr>
          <p:cNvPr id="101" name="グループ化 100">
            <a:extLst>
              <a:ext uri="{FF2B5EF4-FFF2-40B4-BE49-F238E27FC236}">
                <a16:creationId xmlns:a16="http://schemas.microsoft.com/office/drawing/2014/main" id="{E12B671A-24F9-4C7F-8C16-AE9E90E1CD93}"/>
              </a:ext>
            </a:extLst>
          </p:cNvPr>
          <p:cNvGrpSpPr/>
          <p:nvPr/>
        </p:nvGrpSpPr>
        <p:grpSpPr>
          <a:xfrm>
            <a:off x="386723" y="305360"/>
            <a:ext cx="792000" cy="792000"/>
            <a:chOff x="5764324" y="2401085"/>
            <a:chExt cx="792000" cy="792000"/>
          </a:xfrm>
        </p:grpSpPr>
        <p:sp>
          <p:nvSpPr>
            <p:cNvPr id="102" name="楕円 101">
              <a:extLst>
                <a:ext uri="{FF2B5EF4-FFF2-40B4-BE49-F238E27FC236}">
                  <a16:creationId xmlns:a16="http://schemas.microsoft.com/office/drawing/2014/main" id="{7045EF2C-0319-428F-9DBD-143630C5BE2D}"/>
                </a:ext>
              </a:extLst>
            </p:cNvPr>
            <p:cNvSpPr/>
            <p:nvPr/>
          </p:nvSpPr>
          <p:spPr>
            <a:xfrm>
              <a:off x="5849676" y="2478373"/>
              <a:ext cx="648000" cy="64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3" name="楕円 102">
              <a:extLst>
                <a:ext uri="{FF2B5EF4-FFF2-40B4-BE49-F238E27FC236}">
                  <a16:creationId xmlns:a16="http://schemas.microsoft.com/office/drawing/2014/main" id="{D5B7158E-6A60-452D-ABB6-05B984F6E80D}"/>
                </a:ext>
              </a:extLst>
            </p:cNvPr>
            <p:cNvSpPr/>
            <p:nvPr/>
          </p:nvSpPr>
          <p:spPr>
            <a:xfrm>
              <a:off x="5764324" y="2401085"/>
              <a:ext cx="792000" cy="792000"/>
            </a:xfrm>
            <a:prstGeom prst="ellipse">
              <a:avLst/>
            </a:prstGeom>
            <a:solidFill>
              <a:srgbClr val="00B050">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4" name="テキスト ボックス 103">
              <a:extLst>
                <a:ext uri="{FF2B5EF4-FFF2-40B4-BE49-F238E27FC236}">
                  <a16:creationId xmlns:a16="http://schemas.microsoft.com/office/drawing/2014/main" id="{0E7F1DE8-95D3-43DA-9C1A-8B8A354EB4EE}"/>
                </a:ext>
              </a:extLst>
            </p:cNvPr>
            <p:cNvSpPr txBox="1"/>
            <p:nvPr/>
          </p:nvSpPr>
          <p:spPr>
            <a:xfrm>
              <a:off x="5937295" y="2697853"/>
              <a:ext cx="466794" cy="261609"/>
            </a:xfrm>
            <a:prstGeom prst="rect">
              <a:avLst/>
            </a:prstGeom>
            <a:noFill/>
          </p:spPr>
          <p:txBody>
            <a:bodyPr wrap="none" rtlCol="0">
              <a:spAutoFit/>
            </a:bodyPr>
            <a:lstStyle/>
            <a:p>
              <a:pPr algn="ctr"/>
              <a:r>
                <a:rPr kumimoji="1" lang="ja-JP" altLang="en-US" sz="11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山下</a:t>
              </a:r>
            </a:p>
          </p:txBody>
        </p:sp>
      </p:grpSp>
      <p:grpSp>
        <p:nvGrpSpPr>
          <p:cNvPr id="2" name="グループ化 1">
            <a:extLst>
              <a:ext uri="{FF2B5EF4-FFF2-40B4-BE49-F238E27FC236}">
                <a16:creationId xmlns:a16="http://schemas.microsoft.com/office/drawing/2014/main" id="{E28EFA78-5EA3-4644-A97A-4003A0FA960C}"/>
              </a:ext>
            </a:extLst>
          </p:cNvPr>
          <p:cNvGrpSpPr/>
          <p:nvPr/>
        </p:nvGrpSpPr>
        <p:grpSpPr>
          <a:xfrm>
            <a:off x="362210" y="3624377"/>
            <a:ext cx="792000" cy="792000"/>
            <a:chOff x="362210" y="3624377"/>
            <a:chExt cx="792000" cy="792000"/>
          </a:xfrm>
        </p:grpSpPr>
        <p:sp>
          <p:nvSpPr>
            <p:cNvPr id="105" name="楕円 104">
              <a:extLst>
                <a:ext uri="{FF2B5EF4-FFF2-40B4-BE49-F238E27FC236}">
                  <a16:creationId xmlns:a16="http://schemas.microsoft.com/office/drawing/2014/main" id="{444520C2-B193-4CD9-9CA3-27750383A694}"/>
                </a:ext>
              </a:extLst>
            </p:cNvPr>
            <p:cNvSpPr/>
            <p:nvPr/>
          </p:nvSpPr>
          <p:spPr>
            <a:xfrm>
              <a:off x="431826" y="3700600"/>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6" name="楕円 105">
              <a:extLst>
                <a:ext uri="{FF2B5EF4-FFF2-40B4-BE49-F238E27FC236}">
                  <a16:creationId xmlns:a16="http://schemas.microsoft.com/office/drawing/2014/main" id="{730A49FE-E47D-4A72-B5B6-25F040EA751A}"/>
                </a:ext>
              </a:extLst>
            </p:cNvPr>
            <p:cNvSpPr/>
            <p:nvPr/>
          </p:nvSpPr>
          <p:spPr>
            <a:xfrm>
              <a:off x="362210" y="3624377"/>
              <a:ext cx="792000" cy="792000"/>
            </a:xfrm>
            <a:prstGeom prst="ellipse">
              <a:avLst/>
            </a:prstGeom>
            <a:solidFill>
              <a:srgbClr val="F96767">
                <a:alpha val="65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7" name="テキスト ボックス 106">
              <a:extLst>
                <a:ext uri="{FF2B5EF4-FFF2-40B4-BE49-F238E27FC236}">
                  <a16:creationId xmlns:a16="http://schemas.microsoft.com/office/drawing/2014/main" id="{BEB08A7C-482F-411F-8E4D-6BB8D610CFF5}"/>
                </a:ext>
              </a:extLst>
            </p:cNvPr>
            <p:cNvSpPr txBox="1"/>
            <p:nvPr/>
          </p:nvSpPr>
          <p:spPr>
            <a:xfrm>
              <a:off x="451896" y="3740447"/>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
        <p:nvSpPr>
          <p:cNvPr id="109" name="四角形: 角を丸くする 108">
            <a:extLst>
              <a:ext uri="{FF2B5EF4-FFF2-40B4-BE49-F238E27FC236}">
                <a16:creationId xmlns:a16="http://schemas.microsoft.com/office/drawing/2014/main" id="{FE08A30A-64A4-4CCD-BF4A-46D40920FF42}"/>
              </a:ext>
            </a:extLst>
          </p:cNvPr>
          <p:cNvSpPr/>
          <p:nvPr/>
        </p:nvSpPr>
        <p:spPr>
          <a:xfrm>
            <a:off x="4319551" y="754440"/>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有料</a:t>
            </a:r>
          </a:p>
        </p:txBody>
      </p:sp>
      <p:sp>
        <p:nvSpPr>
          <p:cNvPr id="132" name="四角形: 角を丸くする 131">
            <a:extLst>
              <a:ext uri="{FF2B5EF4-FFF2-40B4-BE49-F238E27FC236}">
                <a16:creationId xmlns:a16="http://schemas.microsoft.com/office/drawing/2014/main" id="{7765E378-EA25-4C4F-87C9-C5D75B89C5E9}"/>
              </a:ext>
            </a:extLst>
          </p:cNvPr>
          <p:cNvSpPr/>
          <p:nvPr/>
        </p:nvSpPr>
        <p:spPr>
          <a:xfrm>
            <a:off x="9140244" y="1552125"/>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有料</a:t>
            </a:r>
          </a:p>
        </p:txBody>
      </p:sp>
      <p:sp>
        <p:nvSpPr>
          <p:cNvPr id="133" name="四角形: 角を丸くする 132">
            <a:extLst>
              <a:ext uri="{FF2B5EF4-FFF2-40B4-BE49-F238E27FC236}">
                <a16:creationId xmlns:a16="http://schemas.microsoft.com/office/drawing/2014/main" id="{515868E4-B792-4638-A9CC-3E6D3F68D519}"/>
              </a:ext>
            </a:extLst>
          </p:cNvPr>
          <p:cNvSpPr/>
          <p:nvPr/>
        </p:nvSpPr>
        <p:spPr>
          <a:xfrm>
            <a:off x="4274287" y="3972584"/>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有料</a:t>
            </a:r>
          </a:p>
        </p:txBody>
      </p:sp>
    </p:spTree>
    <p:extLst>
      <p:ext uri="{BB962C8B-B14F-4D97-AF65-F5344CB8AC3E}">
        <p14:creationId xmlns:p14="http://schemas.microsoft.com/office/powerpoint/2010/main" val="4192340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2CA37E0-5D1D-4A7D-9D91-7A46C3A8B48D}"/>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FF988334-7870-4798-A02B-9A51912D0AB8}"/>
              </a:ext>
            </a:extLst>
          </p:cNvPr>
          <p:cNvSpPr/>
          <p:nvPr/>
        </p:nvSpPr>
        <p:spPr>
          <a:xfrm>
            <a:off x="259773" y="255797"/>
            <a:ext cx="9879991"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pic>
        <p:nvPicPr>
          <p:cNvPr id="3" name="図 2" descr="窓ガラスに貼られた紙&#10;&#10;低い精度で自動的に生成された説明">
            <a:extLst>
              <a:ext uri="{FF2B5EF4-FFF2-40B4-BE49-F238E27FC236}">
                <a16:creationId xmlns:a16="http://schemas.microsoft.com/office/drawing/2014/main" id="{FBDC6813-1029-468B-A7C1-277778CAAE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1280" y="1536140"/>
            <a:ext cx="2478799" cy="1859099"/>
          </a:xfrm>
          <a:prstGeom prst="rect">
            <a:avLst/>
          </a:prstGeom>
          <a:effectLst>
            <a:outerShdw blurRad="50800" dist="38100" dir="5400000" algn="t" rotWithShape="0">
              <a:prstClr val="black">
                <a:alpha val="40000"/>
              </a:prstClr>
            </a:outerShdw>
          </a:effectLst>
        </p:spPr>
      </p:pic>
      <p:grpSp>
        <p:nvGrpSpPr>
          <p:cNvPr id="86" name="グループ化 85">
            <a:extLst>
              <a:ext uri="{FF2B5EF4-FFF2-40B4-BE49-F238E27FC236}">
                <a16:creationId xmlns:a16="http://schemas.microsoft.com/office/drawing/2014/main" id="{BF742D51-5874-4F17-AED7-5B87A9AA3772}"/>
              </a:ext>
            </a:extLst>
          </p:cNvPr>
          <p:cNvGrpSpPr/>
          <p:nvPr/>
        </p:nvGrpSpPr>
        <p:grpSpPr>
          <a:xfrm>
            <a:off x="2881533" y="431753"/>
            <a:ext cx="1818766" cy="650800"/>
            <a:chOff x="2909658" y="478397"/>
            <a:chExt cx="2602314" cy="981451"/>
          </a:xfrm>
        </p:grpSpPr>
        <p:sp>
          <p:nvSpPr>
            <p:cNvPr id="87" name="楕円 86">
              <a:extLst>
                <a:ext uri="{FF2B5EF4-FFF2-40B4-BE49-F238E27FC236}">
                  <a16:creationId xmlns:a16="http://schemas.microsoft.com/office/drawing/2014/main" id="{ECC49F6A-D3F4-4AE9-BFE0-2796BAB8FCF9}"/>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8" name="楕円 87">
              <a:extLst>
                <a:ext uri="{FF2B5EF4-FFF2-40B4-BE49-F238E27FC236}">
                  <a16:creationId xmlns:a16="http://schemas.microsoft.com/office/drawing/2014/main" id="{E0EE8E2E-AF56-4C79-9891-299439D1C077}"/>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89" name="グループ化 88">
              <a:extLst>
                <a:ext uri="{FF2B5EF4-FFF2-40B4-BE49-F238E27FC236}">
                  <a16:creationId xmlns:a16="http://schemas.microsoft.com/office/drawing/2014/main" id="{305FEA5F-5F17-4A5F-92BA-8A94E6C7C7C9}"/>
                </a:ext>
              </a:extLst>
            </p:cNvPr>
            <p:cNvGrpSpPr/>
            <p:nvPr/>
          </p:nvGrpSpPr>
          <p:grpSpPr>
            <a:xfrm>
              <a:off x="2981173" y="478397"/>
              <a:ext cx="2530799" cy="914400"/>
              <a:chOff x="441001" y="231405"/>
              <a:chExt cx="2530799" cy="914400"/>
            </a:xfrm>
          </p:grpSpPr>
          <p:sp>
            <p:nvSpPr>
              <p:cNvPr id="92" name="楕円 91">
                <a:extLst>
                  <a:ext uri="{FF2B5EF4-FFF2-40B4-BE49-F238E27FC236}">
                    <a16:creationId xmlns:a16="http://schemas.microsoft.com/office/drawing/2014/main" id="{51B607DE-F550-4DAC-9C02-0EACF7F87F45}"/>
                  </a:ext>
                </a:extLst>
              </p:cNvPr>
              <p:cNvSpPr/>
              <p:nvPr/>
            </p:nvSpPr>
            <p:spPr>
              <a:xfrm>
                <a:off x="441001" y="231405"/>
                <a:ext cx="914400" cy="914400"/>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3" name="楕円 92">
                <a:extLst>
                  <a:ext uri="{FF2B5EF4-FFF2-40B4-BE49-F238E27FC236}">
                    <a16:creationId xmlns:a16="http://schemas.microsoft.com/office/drawing/2014/main" id="{D4DE954D-20C5-4F0F-B75B-BA744EEBE708}"/>
                  </a:ext>
                </a:extLst>
              </p:cNvPr>
              <p:cNvSpPr/>
              <p:nvPr/>
            </p:nvSpPr>
            <p:spPr>
              <a:xfrm>
                <a:off x="2378601" y="276529"/>
                <a:ext cx="593199" cy="594056"/>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4" name="楕円 93">
                <a:extLst>
                  <a:ext uri="{FF2B5EF4-FFF2-40B4-BE49-F238E27FC236}">
                    <a16:creationId xmlns:a16="http://schemas.microsoft.com/office/drawing/2014/main" id="{59649131-7FFB-4EC0-ACF6-D74E87BC5636}"/>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0" name="楕円 89">
              <a:extLst>
                <a:ext uri="{FF2B5EF4-FFF2-40B4-BE49-F238E27FC236}">
                  <a16:creationId xmlns:a16="http://schemas.microsoft.com/office/drawing/2014/main" id="{96662993-5995-4632-98CB-C1F9BE16DE5A}"/>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1" name="楕円 90">
              <a:extLst>
                <a:ext uri="{FF2B5EF4-FFF2-40B4-BE49-F238E27FC236}">
                  <a16:creationId xmlns:a16="http://schemas.microsoft.com/office/drawing/2014/main" id="{DA2F9131-7BE3-4612-AF83-99E1EB54343B}"/>
                </a:ext>
              </a:extLst>
            </p:cNvPr>
            <p:cNvSpPr/>
            <p:nvPr/>
          </p:nvSpPr>
          <p:spPr>
            <a:xfrm>
              <a:off x="3778075" y="974389"/>
              <a:ext cx="480331" cy="474591"/>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5" name="テキスト ボックス 94">
            <a:extLst>
              <a:ext uri="{FF2B5EF4-FFF2-40B4-BE49-F238E27FC236}">
                <a16:creationId xmlns:a16="http://schemas.microsoft.com/office/drawing/2014/main" id="{9CC50D1E-2364-414A-8B21-910319FE4C31}"/>
              </a:ext>
            </a:extLst>
          </p:cNvPr>
          <p:cNvSpPr txBox="1"/>
          <p:nvPr/>
        </p:nvSpPr>
        <p:spPr>
          <a:xfrm>
            <a:off x="1508304" y="647527"/>
            <a:ext cx="3191995" cy="253916"/>
          </a:xfrm>
          <a:prstGeom prst="rect">
            <a:avLst/>
          </a:prstGeom>
          <a:noFill/>
        </p:spPr>
        <p:txBody>
          <a:bodyPr wrap="square">
            <a:spAutoFit/>
          </a:bodyPr>
          <a:lstStyle/>
          <a:p>
            <a:pPr algn="r"/>
            <a:r>
              <a:rPr lang="ja-JP" altLang="en-US" sz="1050" dirty="0">
                <a:ln w="3175">
                  <a:solidFill>
                    <a:srgbClr val="00B050"/>
                  </a:solidFill>
                </a:ln>
                <a:solidFill>
                  <a:srgbClr val="00B050"/>
                </a:solidFill>
                <a:effectLst>
                  <a:outerShdw blurRad="50800" dist="38100" dir="5400000" algn="t" rotWithShape="0">
                    <a:schemeClr val="accent2">
                      <a:lumMod val="60000"/>
                      <a:lumOff val="40000"/>
                      <a:alpha val="40000"/>
                    </a:schemeClr>
                  </a:outerShdw>
                </a:effectLst>
                <a:latin typeface="メイリオ" panose="020B0604030504040204" pitchFamily="50" charset="-128"/>
                <a:ea typeface="メイリオ" panose="020B0604030504040204" pitchFamily="50" charset="-128"/>
              </a:rPr>
              <a:t>わが国唯一の放送番組専門のアーカイブ施設</a:t>
            </a:r>
          </a:p>
        </p:txBody>
      </p:sp>
      <p:grpSp>
        <p:nvGrpSpPr>
          <p:cNvPr id="59" name="グループ化 58">
            <a:extLst>
              <a:ext uri="{FF2B5EF4-FFF2-40B4-BE49-F238E27FC236}">
                <a16:creationId xmlns:a16="http://schemas.microsoft.com/office/drawing/2014/main" id="{BD29D232-9FB5-4134-9585-4EBC1398BFE4}"/>
              </a:ext>
            </a:extLst>
          </p:cNvPr>
          <p:cNvGrpSpPr/>
          <p:nvPr/>
        </p:nvGrpSpPr>
        <p:grpSpPr>
          <a:xfrm>
            <a:off x="410882" y="889851"/>
            <a:ext cx="4441302" cy="520943"/>
            <a:chOff x="860101" y="303195"/>
            <a:chExt cx="5136484" cy="849756"/>
          </a:xfrm>
          <a:solidFill>
            <a:srgbClr val="7862FA"/>
          </a:solidFill>
          <a:effectLst>
            <a:outerShdw blurRad="50800" dist="38100" dir="5400000" algn="t" rotWithShape="0">
              <a:prstClr val="black">
                <a:alpha val="40000"/>
              </a:prstClr>
            </a:outerShdw>
          </a:effectLst>
        </p:grpSpPr>
        <p:sp>
          <p:nvSpPr>
            <p:cNvPr id="60" name="四角形: 角を丸くする 59">
              <a:extLst>
                <a:ext uri="{FF2B5EF4-FFF2-40B4-BE49-F238E27FC236}">
                  <a16:creationId xmlns:a16="http://schemas.microsoft.com/office/drawing/2014/main" id="{9587858F-B200-4AF7-A442-AF20174E756E}"/>
                </a:ext>
              </a:extLst>
            </p:cNvPr>
            <p:cNvSpPr/>
            <p:nvPr/>
          </p:nvSpPr>
          <p:spPr>
            <a:xfrm>
              <a:off x="860101" y="303195"/>
              <a:ext cx="5136484" cy="849756"/>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61" name="テキスト ボックス 60">
              <a:extLst>
                <a:ext uri="{FF2B5EF4-FFF2-40B4-BE49-F238E27FC236}">
                  <a16:creationId xmlns:a16="http://schemas.microsoft.com/office/drawing/2014/main" id="{D4B422C8-8BEA-4174-8619-0315201209A1}"/>
                </a:ext>
              </a:extLst>
            </p:cNvPr>
            <p:cNvSpPr txBox="1"/>
            <p:nvPr/>
          </p:nvSpPr>
          <p:spPr>
            <a:xfrm>
              <a:off x="1402638" y="431529"/>
              <a:ext cx="4164253" cy="702858"/>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放送ライブラリー</a:t>
              </a:r>
            </a:p>
          </p:txBody>
        </p:sp>
      </p:grpSp>
      <p:sp>
        <p:nvSpPr>
          <p:cNvPr id="101" name="正方形/長方形 100">
            <a:extLst>
              <a:ext uri="{FF2B5EF4-FFF2-40B4-BE49-F238E27FC236}">
                <a16:creationId xmlns:a16="http://schemas.microsoft.com/office/drawing/2014/main" id="{A5E6418C-DC97-4B0E-A2CF-F8D2759275AD}"/>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2" name="正方形/長方形 101">
            <a:extLst>
              <a:ext uri="{FF2B5EF4-FFF2-40B4-BE49-F238E27FC236}">
                <a16:creationId xmlns:a16="http://schemas.microsoft.com/office/drawing/2014/main" id="{CCB0C0CE-ECD5-4F2A-AF48-3A024914E14D}"/>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3" name="正方形/長方形 102">
            <a:extLst>
              <a:ext uri="{FF2B5EF4-FFF2-40B4-BE49-F238E27FC236}">
                <a16:creationId xmlns:a16="http://schemas.microsoft.com/office/drawing/2014/main" id="{5B7ABF2D-9B49-473C-BC00-97E673BA0F5A}"/>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4" name="正方形/長方形 103">
            <a:extLst>
              <a:ext uri="{FF2B5EF4-FFF2-40B4-BE49-F238E27FC236}">
                <a16:creationId xmlns:a16="http://schemas.microsoft.com/office/drawing/2014/main" id="{2B4EED3C-3E3E-4F86-AF9B-7F2A09C0ECBC}"/>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5" name="正方形/長方形 104">
            <a:extLst>
              <a:ext uri="{FF2B5EF4-FFF2-40B4-BE49-F238E27FC236}">
                <a16:creationId xmlns:a16="http://schemas.microsoft.com/office/drawing/2014/main" id="{8AC60A60-9D80-4B49-B80E-9F9B018EEB33}"/>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6" name="テキスト ボックス 105">
            <a:extLst>
              <a:ext uri="{FF2B5EF4-FFF2-40B4-BE49-F238E27FC236}">
                <a16:creationId xmlns:a16="http://schemas.microsoft.com/office/drawing/2014/main" id="{282C0335-DDF8-4262-89DB-423C9BC4BD75}"/>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107" name="テキスト ボックス 106">
            <a:extLst>
              <a:ext uri="{FF2B5EF4-FFF2-40B4-BE49-F238E27FC236}">
                <a16:creationId xmlns:a16="http://schemas.microsoft.com/office/drawing/2014/main" id="{48EA3B46-0903-48F1-A5BA-9E2954057B4C}"/>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108" name="テキスト ボックス 107">
            <a:extLst>
              <a:ext uri="{FF2B5EF4-FFF2-40B4-BE49-F238E27FC236}">
                <a16:creationId xmlns:a16="http://schemas.microsoft.com/office/drawing/2014/main" id="{1308928D-45D4-4BD3-A435-6B04C78E594A}"/>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109" name="テキスト ボックス 108">
            <a:extLst>
              <a:ext uri="{FF2B5EF4-FFF2-40B4-BE49-F238E27FC236}">
                <a16:creationId xmlns:a16="http://schemas.microsoft.com/office/drawing/2014/main" id="{8EC85B6D-25D4-4F2C-9595-1A0719721794}"/>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110" name="テキスト ボックス 109">
            <a:extLst>
              <a:ext uri="{FF2B5EF4-FFF2-40B4-BE49-F238E27FC236}">
                <a16:creationId xmlns:a16="http://schemas.microsoft.com/office/drawing/2014/main" id="{F47CEF48-9F1E-4597-A4A7-C0294A367051}"/>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111" name="正方形/長方形 110">
            <a:extLst>
              <a:ext uri="{FF2B5EF4-FFF2-40B4-BE49-F238E27FC236}">
                <a16:creationId xmlns:a16="http://schemas.microsoft.com/office/drawing/2014/main" id="{3E7004AF-16D6-4836-B030-C89C41842D1A}"/>
              </a:ext>
            </a:extLst>
          </p:cNvPr>
          <p:cNvSpPr/>
          <p:nvPr/>
        </p:nvSpPr>
        <p:spPr>
          <a:xfrm>
            <a:off x="10212411" y="21014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67DBC427-6425-4529-8CA5-A23A2433E162}"/>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113" name="正方形/長方形 112">
            <a:extLst>
              <a:ext uri="{FF2B5EF4-FFF2-40B4-BE49-F238E27FC236}">
                <a16:creationId xmlns:a16="http://schemas.microsoft.com/office/drawing/2014/main" id="{A2774E43-DD81-4D72-B211-6F6EABC3E0FB}"/>
              </a:ext>
            </a:extLst>
          </p:cNvPr>
          <p:cNvSpPr/>
          <p:nvPr/>
        </p:nvSpPr>
        <p:spPr>
          <a:xfrm>
            <a:off x="10205075" y="3147709"/>
            <a:ext cx="448231" cy="1044000"/>
          </a:xfrm>
          <a:prstGeom prst="rect">
            <a:avLst/>
          </a:prstGeom>
          <a:solidFill>
            <a:srgbClr val="7030A0"/>
          </a:solidFill>
          <a:ln>
            <a:solidFill>
              <a:srgbClr val="6600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4" name="テキスト ボックス 113">
            <a:extLst>
              <a:ext uri="{FF2B5EF4-FFF2-40B4-BE49-F238E27FC236}">
                <a16:creationId xmlns:a16="http://schemas.microsoft.com/office/drawing/2014/main" id="{5467E370-CF9E-4EDF-B5E8-023AA41F4ED6}"/>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博物館</a:t>
            </a:r>
          </a:p>
        </p:txBody>
      </p:sp>
      <p:grpSp>
        <p:nvGrpSpPr>
          <p:cNvPr id="11" name="グループ化 10">
            <a:extLst>
              <a:ext uri="{FF2B5EF4-FFF2-40B4-BE49-F238E27FC236}">
                <a16:creationId xmlns:a16="http://schemas.microsoft.com/office/drawing/2014/main" id="{86D629AA-D843-48E3-84B2-5F704D3260E0}"/>
              </a:ext>
            </a:extLst>
          </p:cNvPr>
          <p:cNvGrpSpPr/>
          <p:nvPr/>
        </p:nvGrpSpPr>
        <p:grpSpPr>
          <a:xfrm>
            <a:off x="5458013" y="365582"/>
            <a:ext cx="4431600" cy="1148487"/>
            <a:chOff x="5516630" y="-1580561"/>
            <a:chExt cx="4431600" cy="1148487"/>
          </a:xfrm>
        </p:grpSpPr>
        <p:grpSp>
          <p:nvGrpSpPr>
            <p:cNvPr id="71" name="グループ化 70">
              <a:extLst>
                <a:ext uri="{FF2B5EF4-FFF2-40B4-BE49-F238E27FC236}">
                  <a16:creationId xmlns:a16="http://schemas.microsoft.com/office/drawing/2014/main" id="{C79BD90E-9BE1-41C5-9F39-FC710442BFBD}"/>
                </a:ext>
              </a:extLst>
            </p:cNvPr>
            <p:cNvGrpSpPr/>
            <p:nvPr/>
          </p:nvGrpSpPr>
          <p:grpSpPr>
            <a:xfrm>
              <a:off x="8114846" y="-1580561"/>
              <a:ext cx="1818766" cy="650800"/>
              <a:chOff x="2909658" y="478397"/>
              <a:chExt cx="2602314" cy="981451"/>
            </a:xfrm>
          </p:grpSpPr>
          <p:sp>
            <p:nvSpPr>
              <p:cNvPr id="72" name="楕円 71">
                <a:extLst>
                  <a:ext uri="{FF2B5EF4-FFF2-40B4-BE49-F238E27FC236}">
                    <a16:creationId xmlns:a16="http://schemas.microsoft.com/office/drawing/2014/main" id="{E7C20BA1-4476-47F0-BA59-C4E8BEEBEDFE}"/>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3" name="楕円 72">
                <a:extLst>
                  <a:ext uri="{FF2B5EF4-FFF2-40B4-BE49-F238E27FC236}">
                    <a16:creationId xmlns:a16="http://schemas.microsoft.com/office/drawing/2014/main" id="{972B148A-6546-4ABC-85A9-727C03536274}"/>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74" name="グループ化 73">
                <a:extLst>
                  <a:ext uri="{FF2B5EF4-FFF2-40B4-BE49-F238E27FC236}">
                    <a16:creationId xmlns:a16="http://schemas.microsoft.com/office/drawing/2014/main" id="{DB6D16F0-4846-4D3D-A121-CE3D545A1A02}"/>
                  </a:ext>
                </a:extLst>
              </p:cNvPr>
              <p:cNvGrpSpPr/>
              <p:nvPr/>
            </p:nvGrpSpPr>
            <p:grpSpPr>
              <a:xfrm>
                <a:off x="2981173" y="478397"/>
                <a:ext cx="2530799" cy="914400"/>
                <a:chOff x="441001" y="231405"/>
                <a:chExt cx="2530799" cy="914400"/>
              </a:xfrm>
            </p:grpSpPr>
            <p:sp>
              <p:nvSpPr>
                <p:cNvPr id="77" name="楕円 76">
                  <a:extLst>
                    <a:ext uri="{FF2B5EF4-FFF2-40B4-BE49-F238E27FC236}">
                      <a16:creationId xmlns:a16="http://schemas.microsoft.com/office/drawing/2014/main" id="{2F4FECBC-F655-436D-B424-494E5F4DB573}"/>
                    </a:ext>
                  </a:extLst>
                </p:cNvPr>
                <p:cNvSpPr/>
                <p:nvPr/>
              </p:nvSpPr>
              <p:spPr>
                <a:xfrm>
                  <a:off x="441001" y="231405"/>
                  <a:ext cx="914400" cy="914400"/>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楕円 77">
                  <a:extLst>
                    <a:ext uri="{FF2B5EF4-FFF2-40B4-BE49-F238E27FC236}">
                      <a16:creationId xmlns:a16="http://schemas.microsoft.com/office/drawing/2014/main" id="{B33B0BFD-0BAB-4E65-8BCA-34D8ED4FAFA4}"/>
                    </a:ext>
                  </a:extLst>
                </p:cNvPr>
                <p:cNvSpPr/>
                <p:nvPr/>
              </p:nvSpPr>
              <p:spPr>
                <a:xfrm>
                  <a:off x="2378601" y="276529"/>
                  <a:ext cx="593199" cy="594056"/>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9" name="楕円 78">
                  <a:extLst>
                    <a:ext uri="{FF2B5EF4-FFF2-40B4-BE49-F238E27FC236}">
                      <a16:creationId xmlns:a16="http://schemas.microsoft.com/office/drawing/2014/main" id="{DDB0535B-7031-40F6-B715-DC898E91B469}"/>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5" name="楕円 74">
                <a:extLst>
                  <a:ext uri="{FF2B5EF4-FFF2-40B4-BE49-F238E27FC236}">
                    <a16:creationId xmlns:a16="http://schemas.microsoft.com/office/drawing/2014/main" id="{A962168C-D120-4E2A-B158-D101F30C6D81}"/>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6" name="楕円 75">
                <a:extLst>
                  <a:ext uri="{FF2B5EF4-FFF2-40B4-BE49-F238E27FC236}">
                    <a16:creationId xmlns:a16="http://schemas.microsoft.com/office/drawing/2014/main" id="{4F1FBCA4-534F-4B7B-B9D8-E3AB26F2EE54}"/>
                  </a:ext>
                </a:extLst>
              </p:cNvPr>
              <p:cNvSpPr/>
              <p:nvPr/>
            </p:nvSpPr>
            <p:spPr>
              <a:xfrm>
                <a:off x="3778075" y="974389"/>
                <a:ext cx="480331" cy="474591"/>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0" name="テキスト ボックス 79">
              <a:extLst>
                <a:ext uri="{FF2B5EF4-FFF2-40B4-BE49-F238E27FC236}">
                  <a16:creationId xmlns:a16="http://schemas.microsoft.com/office/drawing/2014/main" id="{A34E3E09-2893-4EF5-8D6B-4FDD52D4F9B9}"/>
                </a:ext>
              </a:extLst>
            </p:cNvPr>
            <p:cNvSpPr txBox="1"/>
            <p:nvPr/>
          </p:nvSpPr>
          <p:spPr>
            <a:xfrm>
              <a:off x="6741617" y="-1437358"/>
              <a:ext cx="3191995" cy="253916"/>
            </a:xfrm>
            <a:prstGeom prst="rect">
              <a:avLst/>
            </a:prstGeom>
            <a:noFill/>
          </p:spPr>
          <p:txBody>
            <a:bodyPr wrap="square">
              <a:spAutoFit/>
            </a:bodyPr>
            <a:lstStyle/>
            <a:p>
              <a:pPr algn="r"/>
              <a:r>
                <a:rPr lang="ja-JP" altLang="en-US" sz="1050" dirty="0">
                  <a:ln w="3175">
                    <a:solidFill>
                      <a:srgbClr val="00B050"/>
                    </a:solidFill>
                  </a:ln>
                  <a:solidFill>
                    <a:srgbClr val="00B050"/>
                  </a:solidFill>
                  <a:effectLst>
                    <a:outerShdw blurRad="50800" dist="38100" dir="5400000" algn="t" rotWithShape="0">
                      <a:schemeClr val="accent2">
                        <a:lumMod val="60000"/>
                        <a:lumOff val="40000"/>
                        <a:alpha val="40000"/>
                      </a:schemeClr>
                    </a:outerShdw>
                  </a:effectLst>
                  <a:latin typeface="メイリオ" panose="020B0604030504040204" pitchFamily="50" charset="-128"/>
                  <a:ea typeface="メイリオ" panose="020B0604030504040204" pitchFamily="50" charset="-128"/>
                </a:rPr>
                <a:t>情報を見きわめる力を養う</a:t>
              </a:r>
            </a:p>
          </p:txBody>
        </p:sp>
        <p:grpSp>
          <p:nvGrpSpPr>
            <p:cNvPr id="56" name="グループ化 55">
              <a:extLst>
                <a:ext uri="{FF2B5EF4-FFF2-40B4-BE49-F238E27FC236}">
                  <a16:creationId xmlns:a16="http://schemas.microsoft.com/office/drawing/2014/main" id="{B68DF207-D3ED-47AD-AC47-C671E34578AF}"/>
                </a:ext>
              </a:extLst>
            </p:cNvPr>
            <p:cNvGrpSpPr/>
            <p:nvPr/>
          </p:nvGrpSpPr>
          <p:grpSpPr>
            <a:xfrm>
              <a:off x="5516630" y="-1106719"/>
              <a:ext cx="4431600" cy="674645"/>
              <a:chOff x="860101" y="303195"/>
              <a:chExt cx="5136484" cy="572771"/>
            </a:xfrm>
            <a:solidFill>
              <a:srgbClr val="7862FA"/>
            </a:solidFill>
            <a:effectLst>
              <a:outerShdw blurRad="50800" dist="38100" dir="5400000" algn="t" rotWithShape="0">
                <a:prstClr val="black">
                  <a:alpha val="40000"/>
                </a:prstClr>
              </a:outerShdw>
            </a:effectLst>
          </p:grpSpPr>
          <p:sp>
            <p:nvSpPr>
              <p:cNvPr id="57" name="四角形: 角を丸くする 56">
                <a:extLst>
                  <a:ext uri="{FF2B5EF4-FFF2-40B4-BE49-F238E27FC236}">
                    <a16:creationId xmlns:a16="http://schemas.microsoft.com/office/drawing/2014/main" id="{CB0A6A50-7CC8-4AE1-A534-F528021BE785}"/>
                  </a:ext>
                </a:extLst>
              </p:cNvPr>
              <p:cNvSpPr/>
              <p:nvPr/>
            </p:nvSpPr>
            <p:spPr>
              <a:xfrm>
                <a:off x="860101" y="303195"/>
                <a:ext cx="5136484" cy="536374"/>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8" name="テキスト ボックス 57">
                <a:extLst>
                  <a:ext uri="{FF2B5EF4-FFF2-40B4-BE49-F238E27FC236}">
                    <a16:creationId xmlns:a16="http://schemas.microsoft.com/office/drawing/2014/main" id="{3314B38E-B909-418A-A8E2-5A0C47A52E76}"/>
                  </a:ext>
                </a:extLst>
              </p:cNvPr>
              <p:cNvSpPr txBox="1"/>
              <p:nvPr/>
            </p:nvSpPr>
            <p:spPr>
              <a:xfrm>
                <a:off x="1412129" y="327233"/>
                <a:ext cx="4164253" cy="548733"/>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ニュースパーク</a:t>
                </a:r>
                <a:endParaRPr kumimoji="1" lang="en-US" altLang="ja-JP"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ja-JP" altLang="en-US" sz="1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（日本新聞博物館）</a:t>
                </a:r>
              </a:p>
            </p:txBody>
          </p:sp>
        </p:grpSp>
      </p:grpSp>
      <p:sp>
        <p:nvSpPr>
          <p:cNvPr id="131" name="テキスト ボックス 130">
            <a:extLst>
              <a:ext uri="{FF2B5EF4-FFF2-40B4-BE49-F238E27FC236}">
                <a16:creationId xmlns:a16="http://schemas.microsoft.com/office/drawing/2014/main" id="{AEAB0549-2F80-46E0-8422-77AF795D57F2}"/>
              </a:ext>
            </a:extLst>
          </p:cNvPr>
          <p:cNvSpPr txBox="1"/>
          <p:nvPr/>
        </p:nvSpPr>
        <p:spPr>
          <a:xfrm>
            <a:off x="315416" y="4547757"/>
            <a:ext cx="4620837" cy="892552"/>
          </a:xfrm>
          <a:prstGeom prst="rect">
            <a:avLst/>
          </a:prstGeom>
          <a:noFill/>
        </p:spPr>
        <p:txBody>
          <a:bodyPr wrap="square">
            <a:spAutoFit/>
          </a:bodyPr>
          <a:lstStyle/>
          <a:p>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NHK</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、民放で放送された貴重なテレビ・ラジオ番組や</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CM</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等約</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3</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万本を公開。</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自由に視聴できます。放送についてさらなる理解を深められる体験型施設です。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132" name="テキスト ボックス 131">
            <a:extLst>
              <a:ext uri="{FF2B5EF4-FFF2-40B4-BE49-F238E27FC236}">
                <a16:creationId xmlns:a16="http://schemas.microsoft.com/office/drawing/2014/main" id="{1213880D-8A17-41A5-8169-6D92234534E1}"/>
              </a:ext>
            </a:extLst>
          </p:cNvPr>
          <p:cNvSpPr txBox="1"/>
          <p:nvPr/>
        </p:nvSpPr>
        <p:spPr>
          <a:xfrm>
            <a:off x="281182" y="6766044"/>
            <a:ext cx="4713155"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045-222-2828</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：横浜情報文化センター駐車場</a:t>
            </a:r>
          </a:p>
          <a:p>
            <a:r>
              <a:rPr lang="ja-JP" altLang="en-US" sz="900" dirty="0">
                <a:latin typeface="メイリオ" panose="020B0604030504040204" pitchFamily="50" charset="-128"/>
                <a:ea typeface="メイリオ" panose="020B0604030504040204" pitchFamily="50" charset="-128"/>
              </a:rPr>
              <a:t>住所：横浜市中区日本大通</a:t>
            </a:r>
            <a:r>
              <a:rPr lang="en-US" altLang="ja-JP" sz="900" dirty="0">
                <a:latin typeface="メイリオ" panose="020B0604030504040204" pitchFamily="50" charset="-128"/>
                <a:ea typeface="メイリオ" panose="020B0604030504040204" pitchFamily="50" charset="-128"/>
              </a:rPr>
              <a:t>11</a:t>
            </a:r>
            <a:r>
              <a:rPr lang="ja-JP" altLang="en-US" sz="900" dirty="0">
                <a:latin typeface="メイリオ" panose="020B0604030504040204" pitchFamily="50" charset="-128"/>
                <a:ea typeface="メイリオ" panose="020B0604030504040204" pitchFamily="50" charset="-128"/>
              </a:rPr>
              <a:t>（日本情報文化センター内）</a:t>
            </a:r>
          </a:p>
        </p:txBody>
      </p:sp>
      <p:sp>
        <p:nvSpPr>
          <p:cNvPr id="133" name="正方形/長方形 132">
            <a:extLst>
              <a:ext uri="{FF2B5EF4-FFF2-40B4-BE49-F238E27FC236}">
                <a16:creationId xmlns:a16="http://schemas.microsoft.com/office/drawing/2014/main" id="{E28B4EC0-1A27-4093-96E7-B98D68698C14}"/>
              </a:ext>
            </a:extLst>
          </p:cNvPr>
          <p:cNvSpPr/>
          <p:nvPr/>
        </p:nvSpPr>
        <p:spPr>
          <a:xfrm>
            <a:off x="281182" y="5460718"/>
            <a:ext cx="4571001" cy="1190308"/>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4" name="テキスト ボックス 133">
            <a:extLst>
              <a:ext uri="{FF2B5EF4-FFF2-40B4-BE49-F238E27FC236}">
                <a16:creationId xmlns:a16="http://schemas.microsoft.com/office/drawing/2014/main" id="{8026B1DB-CA6C-49CA-80E3-219A35777B12}"/>
              </a:ext>
            </a:extLst>
          </p:cNvPr>
          <p:cNvSpPr txBox="1"/>
          <p:nvPr/>
        </p:nvSpPr>
        <p:spPr>
          <a:xfrm>
            <a:off x="442712" y="5612818"/>
            <a:ext cx="3516427" cy="900246"/>
          </a:xfrm>
          <a:prstGeom prst="rect">
            <a:avLst/>
          </a:prstGeom>
          <a:noFill/>
        </p:spPr>
        <p:txBody>
          <a:bodyPr wrap="square">
            <a:spAutoFit/>
          </a:bodyPr>
          <a:lstStyle/>
          <a:p>
            <a:r>
              <a:rPr lang="ja-JP" altLang="en-US" sz="1600" b="1" dirty="0">
                <a:solidFill>
                  <a:srgbClr val="00B050"/>
                </a:solidFill>
                <a:effectLst>
                  <a:outerShdw blurRad="50800" dist="38100" dir="5400000" algn="t" rotWithShape="0">
                    <a:schemeClr val="accent4">
                      <a:alpha val="40000"/>
                    </a:schemeClr>
                  </a:outerShdw>
                </a:effectLst>
                <a:latin typeface="メイリオ" panose="020B0604030504040204" pitchFamily="50" charset="-128"/>
                <a:ea typeface="メイリオ" panose="020B0604030504040204" pitchFamily="50" charset="-128"/>
              </a:rPr>
              <a:t>体験メニュー</a:t>
            </a:r>
            <a:endParaRPr lang="en-US" altLang="ja-JP" sz="600" dirty="0">
              <a:latin typeface="メイリオ" panose="020B0604030504040204" pitchFamily="50" charset="-128"/>
              <a:ea typeface="メイリオ" panose="020B0604030504040204" pitchFamily="50" charset="-128"/>
            </a:endParaRPr>
          </a:p>
          <a:p>
            <a:r>
              <a:rPr lang="ja-JP" altLang="en-US" sz="1050" dirty="0">
                <a:solidFill>
                  <a:schemeClr val="accent6">
                    <a:lumMod val="75000"/>
                  </a:schemeClr>
                </a:solidFill>
                <a:latin typeface="メイリオ" panose="020B0604030504040204" pitchFamily="50" charset="-128"/>
                <a:ea typeface="メイリオ" panose="020B0604030504040204" pitchFamily="50" charset="-128"/>
              </a:rPr>
              <a:t>テレビ番組の出演者や技術スタッフの体験をしよう！</a:t>
            </a:r>
            <a:endParaRPr lang="en-US" altLang="ja-JP" sz="1050" dirty="0">
              <a:solidFill>
                <a:schemeClr val="accent6">
                  <a:lumMod val="75000"/>
                </a:schemeClr>
              </a:solidFill>
              <a:latin typeface="メイリオ" panose="020B0604030504040204" pitchFamily="50" charset="-128"/>
              <a:ea typeface="メイリオ" panose="020B0604030504040204" pitchFamily="50" charset="-128"/>
            </a:endParaRPr>
          </a:p>
          <a:p>
            <a:endParaRPr lang="en-US" altLang="ja-JP" sz="400"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・ニューススタジオ</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アナウンサー・リポーター体験</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・きみはＴＶディレクター</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スイッチング体験</a:t>
            </a:r>
            <a:r>
              <a:rPr lang="en-US" altLang="ja-JP" sz="1050" dirty="0">
                <a:latin typeface="メイリオ" panose="020B0604030504040204" pitchFamily="50" charset="-128"/>
                <a:ea typeface="メイリオ" panose="020B0604030504040204" pitchFamily="50" charset="-128"/>
              </a:rPr>
              <a:t>)</a:t>
            </a:r>
            <a:endParaRPr lang="en-US" altLang="ja-JP" sz="105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135" name="テキスト ボックス 134">
            <a:extLst>
              <a:ext uri="{FF2B5EF4-FFF2-40B4-BE49-F238E27FC236}">
                <a16:creationId xmlns:a16="http://schemas.microsoft.com/office/drawing/2014/main" id="{18390BD7-2D45-45DE-A181-C55FF35DE503}"/>
              </a:ext>
            </a:extLst>
          </p:cNvPr>
          <p:cNvSpPr txBox="1"/>
          <p:nvPr/>
        </p:nvSpPr>
        <p:spPr>
          <a:xfrm>
            <a:off x="5373220" y="3641906"/>
            <a:ext cx="4766544" cy="109260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現在の情報社会の中で、新聞・ジャーナリズムの役割を体験しながら楽しく学べる博物館。製作工房では、記事を書いて写真入りのマイ新聞を作ることができます。</a:t>
            </a: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ワークシートを手に館内を探索する「取材クルーズ」など、団体向けの体験プログラムが複数用意されています。</a:t>
            </a:r>
          </a:p>
        </p:txBody>
      </p:sp>
      <p:sp>
        <p:nvSpPr>
          <p:cNvPr id="143" name="正方形/長方形 142">
            <a:extLst>
              <a:ext uri="{FF2B5EF4-FFF2-40B4-BE49-F238E27FC236}">
                <a16:creationId xmlns:a16="http://schemas.microsoft.com/office/drawing/2014/main" id="{32481D8C-0BBE-4BB9-9729-533AD11BDC2F}"/>
              </a:ext>
            </a:extLst>
          </p:cNvPr>
          <p:cNvSpPr/>
          <p:nvPr/>
        </p:nvSpPr>
        <p:spPr>
          <a:xfrm>
            <a:off x="5407977" y="4822355"/>
            <a:ext cx="4481635" cy="1869583"/>
          </a:xfrm>
          <a:prstGeom prst="rect">
            <a:avLst/>
          </a:prstGeom>
          <a:blipFill>
            <a:blip r:embed="rId5">
              <a:extLst>
                <a:ext uri="{28A0092B-C50C-407E-A947-70E740481C1C}">
                  <a14:useLocalDpi xmlns:a14="http://schemas.microsoft.com/office/drawing/2010/main"/>
                </a:ext>
              </a:extLst>
            </a:blip>
            <a:tile tx="0" ty="0" sx="100000" sy="100000" flip="none" algn="tl"/>
          </a:blipFill>
          <a:ln>
            <a:noFill/>
          </a:ln>
          <a:effectLst>
            <a:outerShdw blurRad="50800" dist="38100" dir="5400000" algn="t" rotWithShape="0">
              <a:schemeClr val="bg1">
                <a:lumMod val="95000"/>
                <a:alpha val="40000"/>
              </a:scheme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44" name="グラフィックス 143" descr="物語 枠線">
            <a:extLst>
              <a:ext uri="{FF2B5EF4-FFF2-40B4-BE49-F238E27FC236}">
                <a16:creationId xmlns:a16="http://schemas.microsoft.com/office/drawing/2014/main" id="{D0984E78-0F1E-44A9-ADEF-7D0A499208A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45288" y="5013740"/>
            <a:ext cx="751803" cy="705977"/>
          </a:xfrm>
          <a:prstGeom prst="rect">
            <a:avLst/>
          </a:prstGeom>
        </p:spPr>
      </p:pic>
      <p:sp>
        <p:nvSpPr>
          <p:cNvPr id="145" name="テキスト ボックス 144">
            <a:extLst>
              <a:ext uri="{FF2B5EF4-FFF2-40B4-BE49-F238E27FC236}">
                <a16:creationId xmlns:a16="http://schemas.microsoft.com/office/drawing/2014/main" id="{7C8935BC-8FB3-4DD4-9E74-0F4F63E72B69}"/>
              </a:ext>
            </a:extLst>
          </p:cNvPr>
          <p:cNvSpPr txBox="1"/>
          <p:nvPr/>
        </p:nvSpPr>
        <p:spPr>
          <a:xfrm>
            <a:off x="5597666" y="4955843"/>
            <a:ext cx="2600189" cy="307777"/>
          </a:xfrm>
          <a:prstGeom prst="rect">
            <a:avLst/>
          </a:prstGeom>
          <a:noFill/>
        </p:spPr>
        <p:txBody>
          <a:bodyPr wrap="square" rtlCol="0">
            <a:spAutoFit/>
          </a:bodyPr>
          <a:lstStyle/>
          <a:p>
            <a:r>
              <a:rPr kumimoji="1" lang="ja-JP" altLang="en-US" sz="1400" b="1" dirty="0">
                <a:solidFill>
                  <a:srgbClr val="00B05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キャリア教育体験プラン</a:t>
            </a:r>
          </a:p>
        </p:txBody>
      </p:sp>
      <p:pic>
        <p:nvPicPr>
          <p:cNvPr id="15" name="図 14" descr="屋内, 座る, フロント, 男 が含まれている画像&#10;&#10;自動的に生成された説明">
            <a:extLst>
              <a:ext uri="{FF2B5EF4-FFF2-40B4-BE49-F238E27FC236}">
                <a16:creationId xmlns:a16="http://schemas.microsoft.com/office/drawing/2014/main" id="{8A248341-86BD-4B9C-8C14-CFE3363094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02324" y="1534974"/>
            <a:ext cx="1866234" cy="1926040"/>
          </a:xfrm>
          <a:prstGeom prst="rect">
            <a:avLst/>
          </a:prstGeom>
        </p:spPr>
      </p:pic>
      <p:sp>
        <p:nvSpPr>
          <p:cNvPr id="146" name="テキスト ボックス 145">
            <a:extLst>
              <a:ext uri="{FF2B5EF4-FFF2-40B4-BE49-F238E27FC236}">
                <a16:creationId xmlns:a16="http://schemas.microsoft.com/office/drawing/2014/main" id="{B5F0FE12-74B8-4B02-B13F-8BD140E67E20}"/>
              </a:ext>
            </a:extLst>
          </p:cNvPr>
          <p:cNvSpPr txBox="1"/>
          <p:nvPr/>
        </p:nvSpPr>
        <p:spPr>
          <a:xfrm>
            <a:off x="5626084" y="5297790"/>
            <a:ext cx="1890459" cy="1431161"/>
          </a:xfrm>
          <a:prstGeom prst="rect">
            <a:avLst/>
          </a:prstGeom>
          <a:noFill/>
        </p:spPr>
        <p:txBody>
          <a:bodyPr wrap="square">
            <a:spAutoFit/>
          </a:bodyPr>
          <a:lstStyle/>
          <a:p>
            <a:r>
              <a:rPr lang="ja-JP" altLang="en-US" sz="1050" b="1" dirty="0">
                <a:latin typeface="メイリオ" panose="020B0604030504040204" pitchFamily="50" charset="-128"/>
                <a:ea typeface="メイリオ" panose="020B0604030504040204" pitchFamily="50" charset="-128"/>
              </a:rPr>
              <a:t>取材クルーズ</a:t>
            </a:r>
          </a:p>
          <a:p>
            <a:r>
              <a:rPr lang="ja-JP" altLang="en-US" sz="900" dirty="0">
                <a:latin typeface="メイリオ" panose="020B0604030504040204" pitchFamily="50" charset="-128"/>
                <a:ea typeface="メイリオ" panose="020B0604030504040204" pitchFamily="50" charset="-128"/>
              </a:rPr>
              <a:t>記者になって常設展示のポイントをグループで取材する「対話型」プログラム。答えを全て見つけたら、スタッフに取材報告しよう。</a:t>
            </a:r>
            <a:endParaRPr lang="en-US" altLang="ja-JP" sz="90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定　　員：</a:t>
            </a:r>
            <a:r>
              <a:rPr lang="en-US" altLang="ja-JP" sz="1050" dirty="0">
                <a:latin typeface="メイリオ" panose="020B0604030504040204" pitchFamily="50" charset="-128"/>
                <a:ea typeface="メイリオ" panose="020B0604030504040204" pitchFamily="50" charset="-128"/>
              </a:rPr>
              <a:t>40</a:t>
            </a:r>
            <a:r>
              <a:rPr lang="ja-JP" altLang="en-US" sz="1050" dirty="0">
                <a:latin typeface="メイリオ" panose="020B0604030504040204" pitchFamily="50" charset="-128"/>
                <a:ea typeface="メイリオ" panose="020B0604030504040204" pitchFamily="50" charset="-128"/>
              </a:rPr>
              <a:t>名</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所要時間：</a:t>
            </a:r>
            <a:r>
              <a:rPr lang="en-US" altLang="ja-JP" sz="1050" dirty="0">
                <a:latin typeface="メイリオ" panose="020B0604030504040204" pitchFamily="50" charset="-128"/>
                <a:ea typeface="メイリオ" panose="020B0604030504040204" pitchFamily="50" charset="-128"/>
              </a:rPr>
              <a:t>60</a:t>
            </a:r>
            <a:r>
              <a:rPr lang="ja-JP" altLang="en-US" sz="1050" dirty="0">
                <a:latin typeface="メイリオ" panose="020B0604030504040204" pitchFamily="50" charset="-128"/>
                <a:ea typeface="メイリオ" panose="020B0604030504040204" pitchFamily="50" charset="-128"/>
              </a:rPr>
              <a:t>分程度</a:t>
            </a:r>
            <a:endParaRPr lang="en-US" altLang="ja-JP" sz="1050"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p:txBody>
      </p:sp>
      <p:sp>
        <p:nvSpPr>
          <p:cNvPr id="147" name="テキスト ボックス 146">
            <a:extLst>
              <a:ext uri="{FF2B5EF4-FFF2-40B4-BE49-F238E27FC236}">
                <a16:creationId xmlns:a16="http://schemas.microsoft.com/office/drawing/2014/main" id="{E0222E29-C918-4598-A8C4-39ADCECFDCF7}"/>
              </a:ext>
            </a:extLst>
          </p:cNvPr>
          <p:cNvSpPr txBox="1"/>
          <p:nvPr/>
        </p:nvSpPr>
        <p:spPr>
          <a:xfrm>
            <a:off x="5407978" y="6847123"/>
            <a:ext cx="4612322"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045-661-2040</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：横浜情報文化センター駐車場</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横浜市中区日本大通</a:t>
            </a:r>
            <a:r>
              <a:rPr lang="en-US" altLang="zh-CN" sz="900" dirty="0">
                <a:latin typeface="メイリオ" panose="020B0604030504040204" pitchFamily="50" charset="-128"/>
                <a:ea typeface="メイリオ" panose="020B0604030504040204" pitchFamily="50" charset="-128"/>
              </a:rPr>
              <a:t>11</a:t>
            </a:r>
            <a:endParaRPr lang="ja-JP" altLang="en-US" sz="900" dirty="0">
              <a:latin typeface="メイリオ" panose="020B0604030504040204" pitchFamily="50" charset="-128"/>
              <a:ea typeface="メイリオ" panose="020B0604030504040204" pitchFamily="50" charset="-128"/>
            </a:endParaRPr>
          </a:p>
        </p:txBody>
      </p:sp>
      <p:grpSp>
        <p:nvGrpSpPr>
          <p:cNvPr id="68" name="グループ化 67">
            <a:extLst>
              <a:ext uri="{FF2B5EF4-FFF2-40B4-BE49-F238E27FC236}">
                <a16:creationId xmlns:a16="http://schemas.microsoft.com/office/drawing/2014/main" id="{9D11FC57-4584-4D5A-9D40-65C63BFEA595}"/>
              </a:ext>
            </a:extLst>
          </p:cNvPr>
          <p:cNvGrpSpPr/>
          <p:nvPr/>
        </p:nvGrpSpPr>
        <p:grpSpPr>
          <a:xfrm>
            <a:off x="5430408" y="745910"/>
            <a:ext cx="792000" cy="792000"/>
            <a:chOff x="5764324" y="2401085"/>
            <a:chExt cx="792000" cy="792000"/>
          </a:xfrm>
        </p:grpSpPr>
        <p:sp>
          <p:nvSpPr>
            <p:cNvPr id="69" name="楕円 68">
              <a:extLst>
                <a:ext uri="{FF2B5EF4-FFF2-40B4-BE49-F238E27FC236}">
                  <a16:creationId xmlns:a16="http://schemas.microsoft.com/office/drawing/2014/main" id="{ECCAACCC-E593-40F7-B1CE-AAB9881DAB30}"/>
                </a:ext>
              </a:extLst>
            </p:cNvPr>
            <p:cNvSpPr/>
            <p:nvPr/>
          </p:nvSpPr>
          <p:spPr>
            <a:xfrm>
              <a:off x="5849676" y="2478373"/>
              <a:ext cx="648000" cy="64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0" name="楕円 69">
              <a:extLst>
                <a:ext uri="{FF2B5EF4-FFF2-40B4-BE49-F238E27FC236}">
                  <a16:creationId xmlns:a16="http://schemas.microsoft.com/office/drawing/2014/main" id="{8ABF0778-517D-4831-B2F3-9D5C0617BE2A}"/>
                </a:ext>
              </a:extLst>
            </p:cNvPr>
            <p:cNvSpPr/>
            <p:nvPr/>
          </p:nvSpPr>
          <p:spPr>
            <a:xfrm>
              <a:off x="5764324" y="2401085"/>
              <a:ext cx="792000" cy="792000"/>
            </a:xfrm>
            <a:prstGeom prst="ellipse">
              <a:avLst/>
            </a:prstGeom>
            <a:solidFill>
              <a:srgbClr val="00B050">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64E8BD41-61C3-42D2-8173-6665324B504C}"/>
                </a:ext>
              </a:extLst>
            </p:cNvPr>
            <p:cNvSpPr txBox="1"/>
            <p:nvPr/>
          </p:nvSpPr>
          <p:spPr>
            <a:xfrm>
              <a:off x="5937295" y="2697853"/>
              <a:ext cx="466794" cy="261609"/>
            </a:xfrm>
            <a:prstGeom prst="rect">
              <a:avLst/>
            </a:prstGeom>
            <a:noFill/>
          </p:spPr>
          <p:txBody>
            <a:bodyPr wrap="none" rtlCol="0">
              <a:spAutoFit/>
            </a:bodyPr>
            <a:lstStyle/>
            <a:p>
              <a:pPr algn="ctr"/>
              <a:r>
                <a:rPr kumimoji="1" lang="ja-JP" altLang="en-US" sz="11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山下</a:t>
              </a:r>
            </a:p>
          </p:txBody>
        </p:sp>
      </p:grpSp>
      <p:grpSp>
        <p:nvGrpSpPr>
          <p:cNvPr id="82" name="グループ化 81">
            <a:extLst>
              <a:ext uri="{FF2B5EF4-FFF2-40B4-BE49-F238E27FC236}">
                <a16:creationId xmlns:a16="http://schemas.microsoft.com/office/drawing/2014/main" id="{E229269B-7047-4A44-9326-EF16E02217F4}"/>
              </a:ext>
            </a:extLst>
          </p:cNvPr>
          <p:cNvGrpSpPr/>
          <p:nvPr/>
        </p:nvGrpSpPr>
        <p:grpSpPr>
          <a:xfrm>
            <a:off x="401461" y="639709"/>
            <a:ext cx="792000" cy="792000"/>
            <a:chOff x="5764324" y="2401085"/>
            <a:chExt cx="792000" cy="792000"/>
          </a:xfrm>
        </p:grpSpPr>
        <p:sp>
          <p:nvSpPr>
            <p:cNvPr id="83" name="楕円 82">
              <a:extLst>
                <a:ext uri="{FF2B5EF4-FFF2-40B4-BE49-F238E27FC236}">
                  <a16:creationId xmlns:a16="http://schemas.microsoft.com/office/drawing/2014/main" id="{B138B8A3-33B2-4289-AAEC-9167184483D0}"/>
                </a:ext>
              </a:extLst>
            </p:cNvPr>
            <p:cNvSpPr/>
            <p:nvPr/>
          </p:nvSpPr>
          <p:spPr>
            <a:xfrm>
              <a:off x="5849676" y="2478373"/>
              <a:ext cx="648000" cy="64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4" name="楕円 83">
              <a:extLst>
                <a:ext uri="{FF2B5EF4-FFF2-40B4-BE49-F238E27FC236}">
                  <a16:creationId xmlns:a16="http://schemas.microsoft.com/office/drawing/2014/main" id="{779DF1CE-7035-4B00-8148-8BBCCA1F1AC0}"/>
                </a:ext>
              </a:extLst>
            </p:cNvPr>
            <p:cNvSpPr/>
            <p:nvPr/>
          </p:nvSpPr>
          <p:spPr>
            <a:xfrm>
              <a:off x="5764324" y="2401085"/>
              <a:ext cx="792000" cy="792000"/>
            </a:xfrm>
            <a:prstGeom prst="ellipse">
              <a:avLst/>
            </a:prstGeom>
            <a:solidFill>
              <a:srgbClr val="00B050">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5" name="テキスト ボックス 84">
              <a:extLst>
                <a:ext uri="{FF2B5EF4-FFF2-40B4-BE49-F238E27FC236}">
                  <a16:creationId xmlns:a16="http://schemas.microsoft.com/office/drawing/2014/main" id="{2155097A-F1BB-49D4-B50B-3602AD1B4165}"/>
                </a:ext>
              </a:extLst>
            </p:cNvPr>
            <p:cNvSpPr txBox="1"/>
            <p:nvPr/>
          </p:nvSpPr>
          <p:spPr>
            <a:xfrm>
              <a:off x="5937295" y="2697853"/>
              <a:ext cx="466794" cy="261609"/>
            </a:xfrm>
            <a:prstGeom prst="rect">
              <a:avLst/>
            </a:prstGeom>
            <a:noFill/>
          </p:spPr>
          <p:txBody>
            <a:bodyPr wrap="none" rtlCol="0">
              <a:spAutoFit/>
            </a:bodyPr>
            <a:lstStyle/>
            <a:p>
              <a:pPr algn="ctr"/>
              <a:r>
                <a:rPr kumimoji="1" lang="ja-JP" altLang="en-US" sz="11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山下</a:t>
              </a:r>
            </a:p>
          </p:txBody>
        </p:sp>
      </p:grpSp>
      <p:sp>
        <p:nvSpPr>
          <p:cNvPr id="96" name="四角形: 角を丸くする 95">
            <a:extLst>
              <a:ext uri="{FF2B5EF4-FFF2-40B4-BE49-F238E27FC236}">
                <a16:creationId xmlns:a16="http://schemas.microsoft.com/office/drawing/2014/main" id="{78AABD0E-FB46-4E3A-84FF-CE2ED8DFFCD0}"/>
              </a:ext>
            </a:extLst>
          </p:cNvPr>
          <p:cNvSpPr/>
          <p:nvPr/>
        </p:nvSpPr>
        <p:spPr>
          <a:xfrm>
            <a:off x="4043576" y="1078376"/>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無料</a:t>
            </a:r>
          </a:p>
        </p:txBody>
      </p:sp>
      <p:sp>
        <p:nvSpPr>
          <p:cNvPr id="97" name="四角形: 角を丸くする 96">
            <a:extLst>
              <a:ext uri="{FF2B5EF4-FFF2-40B4-BE49-F238E27FC236}">
                <a16:creationId xmlns:a16="http://schemas.microsoft.com/office/drawing/2014/main" id="{539C71CD-47B0-4BE2-B596-F6866DE9FA4E}"/>
              </a:ext>
            </a:extLst>
          </p:cNvPr>
          <p:cNvSpPr/>
          <p:nvPr/>
        </p:nvSpPr>
        <p:spPr>
          <a:xfrm>
            <a:off x="9062128" y="1116365"/>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有料</a:t>
            </a:r>
          </a:p>
        </p:txBody>
      </p:sp>
      <p:sp>
        <p:nvSpPr>
          <p:cNvPr id="98" name="テキスト ボックス 97">
            <a:extLst>
              <a:ext uri="{FF2B5EF4-FFF2-40B4-BE49-F238E27FC236}">
                <a16:creationId xmlns:a16="http://schemas.microsoft.com/office/drawing/2014/main" id="{383466B8-B308-416D-8FD9-FFD87DD457FB}"/>
              </a:ext>
            </a:extLst>
          </p:cNvPr>
          <p:cNvSpPr txBox="1"/>
          <p:nvPr/>
        </p:nvSpPr>
        <p:spPr>
          <a:xfrm>
            <a:off x="7554675" y="5297790"/>
            <a:ext cx="1642183" cy="1431161"/>
          </a:xfrm>
          <a:prstGeom prst="rect">
            <a:avLst/>
          </a:prstGeom>
          <a:noFill/>
        </p:spPr>
        <p:txBody>
          <a:bodyPr wrap="square">
            <a:spAutoFit/>
          </a:bodyPr>
          <a:lstStyle/>
          <a:p>
            <a:r>
              <a:rPr lang="ja-JP" altLang="en-US" sz="1050" b="1" dirty="0">
                <a:latin typeface="メイリオ" panose="020B0604030504040204" pitchFamily="50" charset="-128"/>
                <a:ea typeface="メイリオ" panose="020B0604030504040204" pitchFamily="50" charset="-128"/>
              </a:rPr>
              <a:t>パソコンで新聞づくり</a:t>
            </a:r>
            <a:endParaRPr lang="en-US" altLang="ja-JP" sz="1050" b="1"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パソコンを使って新聞を作るプログラム。刷り上がった新聞を記者出身の新聞製作マネージャーが講評します。</a:t>
            </a:r>
            <a:endParaRPr lang="en-US" altLang="ja-JP" sz="90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定　　員：</a:t>
            </a:r>
            <a:r>
              <a:rPr lang="en-US" altLang="ja-JP" sz="1050" dirty="0">
                <a:latin typeface="メイリオ" panose="020B0604030504040204" pitchFamily="50" charset="-128"/>
                <a:ea typeface="メイリオ" panose="020B0604030504040204" pitchFamily="50" charset="-128"/>
              </a:rPr>
              <a:t>20</a:t>
            </a:r>
            <a:r>
              <a:rPr lang="ja-JP" altLang="en-US" sz="1050" dirty="0">
                <a:latin typeface="メイリオ" panose="020B0604030504040204" pitchFamily="50" charset="-128"/>
                <a:ea typeface="メイリオ" panose="020B0604030504040204" pitchFamily="50" charset="-128"/>
              </a:rPr>
              <a:t>名</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所要時間：</a:t>
            </a:r>
            <a:r>
              <a:rPr lang="en-US" altLang="ja-JP" sz="1050" dirty="0">
                <a:latin typeface="メイリオ" panose="020B0604030504040204" pitchFamily="50" charset="-128"/>
                <a:ea typeface="メイリオ" panose="020B0604030504040204" pitchFamily="50" charset="-128"/>
              </a:rPr>
              <a:t>60</a:t>
            </a:r>
            <a:r>
              <a:rPr lang="ja-JP" altLang="en-US" sz="1050" dirty="0">
                <a:latin typeface="メイリオ" panose="020B0604030504040204" pitchFamily="50" charset="-128"/>
                <a:ea typeface="メイリオ" panose="020B0604030504040204" pitchFamily="50" charset="-128"/>
              </a:rPr>
              <a:t>分程度</a:t>
            </a:r>
            <a:endParaRPr lang="en-US" altLang="ja-JP" sz="1050"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F973B82A-6B37-4B4C-989C-AEE58D5D10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39403" y="2818128"/>
            <a:ext cx="1570671" cy="1413456"/>
          </a:xfrm>
          <a:prstGeom prst="rect">
            <a:avLst/>
          </a:prstGeom>
        </p:spPr>
      </p:pic>
      <p:pic>
        <p:nvPicPr>
          <p:cNvPr id="14" name="図 13" descr="屋内, テーブル, 部屋, コンピュータ が含まれている画像&#10;&#10;自動的に生成された説明">
            <a:extLst>
              <a:ext uri="{FF2B5EF4-FFF2-40B4-BE49-F238E27FC236}">
                <a16:creationId xmlns:a16="http://schemas.microsoft.com/office/drawing/2014/main" id="{5EF50BCE-5905-4B38-8479-9806F4B8539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3699" y="1619756"/>
            <a:ext cx="3308368" cy="261300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06758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2CA37E0-5D1D-4A7D-9D91-7A46C3A8B48D}"/>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FF988334-7870-4798-A02B-9A51912D0AB8}"/>
              </a:ext>
            </a:extLst>
          </p:cNvPr>
          <p:cNvSpPr/>
          <p:nvPr/>
        </p:nvSpPr>
        <p:spPr>
          <a:xfrm>
            <a:off x="259773" y="255797"/>
            <a:ext cx="9879991"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101" name="正方形/長方形 100">
            <a:extLst>
              <a:ext uri="{FF2B5EF4-FFF2-40B4-BE49-F238E27FC236}">
                <a16:creationId xmlns:a16="http://schemas.microsoft.com/office/drawing/2014/main" id="{A5E6418C-DC97-4B0E-A2CF-F8D2759275AD}"/>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2" name="正方形/長方形 101">
            <a:extLst>
              <a:ext uri="{FF2B5EF4-FFF2-40B4-BE49-F238E27FC236}">
                <a16:creationId xmlns:a16="http://schemas.microsoft.com/office/drawing/2014/main" id="{CCB0C0CE-ECD5-4F2A-AF48-3A024914E14D}"/>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3" name="正方形/長方形 102">
            <a:extLst>
              <a:ext uri="{FF2B5EF4-FFF2-40B4-BE49-F238E27FC236}">
                <a16:creationId xmlns:a16="http://schemas.microsoft.com/office/drawing/2014/main" id="{5B7ABF2D-9B49-473C-BC00-97E673BA0F5A}"/>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4" name="正方形/長方形 103">
            <a:extLst>
              <a:ext uri="{FF2B5EF4-FFF2-40B4-BE49-F238E27FC236}">
                <a16:creationId xmlns:a16="http://schemas.microsoft.com/office/drawing/2014/main" id="{2B4EED3C-3E3E-4F86-AF9B-7F2A09C0ECBC}"/>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5" name="正方形/長方形 104">
            <a:extLst>
              <a:ext uri="{FF2B5EF4-FFF2-40B4-BE49-F238E27FC236}">
                <a16:creationId xmlns:a16="http://schemas.microsoft.com/office/drawing/2014/main" id="{8AC60A60-9D80-4B49-B80E-9F9B018EEB33}"/>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6" name="テキスト ボックス 105">
            <a:extLst>
              <a:ext uri="{FF2B5EF4-FFF2-40B4-BE49-F238E27FC236}">
                <a16:creationId xmlns:a16="http://schemas.microsoft.com/office/drawing/2014/main" id="{282C0335-DDF8-4262-89DB-423C9BC4BD75}"/>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107" name="テキスト ボックス 106">
            <a:extLst>
              <a:ext uri="{FF2B5EF4-FFF2-40B4-BE49-F238E27FC236}">
                <a16:creationId xmlns:a16="http://schemas.microsoft.com/office/drawing/2014/main" id="{48EA3B46-0903-48F1-A5BA-9E2954057B4C}"/>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108" name="テキスト ボックス 107">
            <a:extLst>
              <a:ext uri="{FF2B5EF4-FFF2-40B4-BE49-F238E27FC236}">
                <a16:creationId xmlns:a16="http://schemas.microsoft.com/office/drawing/2014/main" id="{1308928D-45D4-4BD3-A435-6B04C78E594A}"/>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109" name="テキスト ボックス 108">
            <a:extLst>
              <a:ext uri="{FF2B5EF4-FFF2-40B4-BE49-F238E27FC236}">
                <a16:creationId xmlns:a16="http://schemas.microsoft.com/office/drawing/2014/main" id="{8EC85B6D-25D4-4F2C-9595-1A0719721794}"/>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110" name="テキスト ボックス 109">
            <a:extLst>
              <a:ext uri="{FF2B5EF4-FFF2-40B4-BE49-F238E27FC236}">
                <a16:creationId xmlns:a16="http://schemas.microsoft.com/office/drawing/2014/main" id="{F47CEF48-9F1E-4597-A4A7-C0294A367051}"/>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111" name="正方形/長方形 110">
            <a:extLst>
              <a:ext uri="{FF2B5EF4-FFF2-40B4-BE49-F238E27FC236}">
                <a16:creationId xmlns:a16="http://schemas.microsoft.com/office/drawing/2014/main" id="{3E7004AF-16D6-4836-B030-C89C41842D1A}"/>
              </a:ext>
            </a:extLst>
          </p:cNvPr>
          <p:cNvSpPr/>
          <p:nvPr/>
        </p:nvSpPr>
        <p:spPr>
          <a:xfrm>
            <a:off x="10212411" y="21014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67DBC427-6425-4529-8CA5-A23A2433E162}"/>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113" name="正方形/長方形 112">
            <a:extLst>
              <a:ext uri="{FF2B5EF4-FFF2-40B4-BE49-F238E27FC236}">
                <a16:creationId xmlns:a16="http://schemas.microsoft.com/office/drawing/2014/main" id="{A2774E43-DD81-4D72-B211-6F6EABC3E0FB}"/>
              </a:ext>
            </a:extLst>
          </p:cNvPr>
          <p:cNvSpPr/>
          <p:nvPr/>
        </p:nvSpPr>
        <p:spPr>
          <a:xfrm>
            <a:off x="10205075" y="3147709"/>
            <a:ext cx="448231" cy="1044000"/>
          </a:xfrm>
          <a:prstGeom prst="rect">
            <a:avLst/>
          </a:prstGeom>
          <a:solidFill>
            <a:srgbClr val="7030A0"/>
          </a:solidFill>
          <a:ln>
            <a:solidFill>
              <a:srgbClr val="6600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4" name="テキスト ボックス 113">
            <a:extLst>
              <a:ext uri="{FF2B5EF4-FFF2-40B4-BE49-F238E27FC236}">
                <a16:creationId xmlns:a16="http://schemas.microsoft.com/office/drawing/2014/main" id="{5467E370-CF9E-4EDF-B5E8-023AA41F4ED6}"/>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博物館</a:t>
            </a:r>
          </a:p>
        </p:txBody>
      </p:sp>
      <p:pic>
        <p:nvPicPr>
          <p:cNvPr id="179" name="図 178" descr="歩道の上にある建物&#10;&#10;自動的に生成された説明">
            <a:extLst>
              <a:ext uri="{FF2B5EF4-FFF2-40B4-BE49-F238E27FC236}">
                <a16:creationId xmlns:a16="http://schemas.microsoft.com/office/drawing/2014/main" id="{80E58476-82F1-4F15-A763-B237FA7556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367" y="1392280"/>
            <a:ext cx="2394296" cy="1508163"/>
          </a:xfrm>
          <a:prstGeom prst="rect">
            <a:avLst/>
          </a:prstGeom>
          <a:effectLst>
            <a:outerShdw blurRad="50800" dist="38100" dir="5400000" algn="t" rotWithShape="0">
              <a:prstClr val="black">
                <a:alpha val="40000"/>
              </a:prstClr>
            </a:outerShdw>
          </a:effectLst>
        </p:spPr>
      </p:pic>
      <p:sp>
        <p:nvSpPr>
          <p:cNvPr id="184" name="テキスト ボックス 183">
            <a:extLst>
              <a:ext uri="{FF2B5EF4-FFF2-40B4-BE49-F238E27FC236}">
                <a16:creationId xmlns:a16="http://schemas.microsoft.com/office/drawing/2014/main" id="{946E6179-E876-4887-91C6-BE0C4C945CA1}"/>
              </a:ext>
            </a:extLst>
          </p:cNvPr>
          <p:cNvSpPr txBox="1"/>
          <p:nvPr/>
        </p:nvSpPr>
        <p:spPr>
          <a:xfrm>
            <a:off x="284455" y="3063182"/>
            <a:ext cx="5241092" cy="1492716"/>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私たちの暮らしは外国との貿易の上に成り立っており、エネルギーから食料品まで、そのほとんどが現在も船で運ばれています。当館では、明治以降の日本海運の歩みを映像と音声を中心とした展示パネル、精巧で迫力あるモデルシップ、戦前の貴重な文書や、美しいデザインの客船パンフレットなどを立体的に展示しています。各コーナーには学生向け解説シートを設置。</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15</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名様以上の団体でご来館の場合、割引があります。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187" name="正方形/長方形 186">
            <a:extLst>
              <a:ext uri="{FF2B5EF4-FFF2-40B4-BE49-F238E27FC236}">
                <a16:creationId xmlns:a16="http://schemas.microsoft.com/office/drawing/2014/main" id="{485467C3-9599-4DB8-B8FB-94065FD399ED}"/>
              </a:ext>
            </a:extLst>
          </p:cNvPr>
          <p:cNvSpPr/>
          <p:nvPr/>
        </p:nvSpPr>
        <p:spPr>
          <a:xfrm>
            <a:off x="249873" y="4678106"/>
            <a:ext cx="5096033" cy="1691226"/>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88" name="テキスト ボックス 187">
            <a:extLst>
              <a:ext uri="{FF2B5EF4-FFF2-40B4-BE49-F238E27FC236}">
                <a16:creationId xmlns:a16="http://schemas.microsoft.com/office/drawing/2014/main" id="{529EA8AD-1ED6-4DDD-A58D-605EC6F99FEC}"/>
              </a:ext>
            </a:extLst>
          </p:cNvPr>
          <p:cNvSpPr txBox="1"/>
          <p:nvPr/>
        </p:nvSpPr>
        <p:spPr>
          <a:xfrm>
            <a:off x="359521" y="4868602"/>
            <a:ext cx="1650254" cy="307777"/>
          </a:xfrm>
          <a:prstGeom prst="rect">
            <a:avLst/>
          </a:prstGeom>
          <a:noFill/>
        </p:spPr>
        <p:txBody>
          <a:bodyPr wrap="square">
            <a:spAutoFit/>
          </a:bodyPr>
          <a:lstStyle/>
          <a:p>
            <a:r>
              <a:rPr lang="ja-JP" altLang="en-US" sz="1400" b="1" dirty="0">
                <a:solidFill>
                  <a:srgbClr val="00B050"/>
                </a:solidFill>
                <a:effectLst>
                  <a:outerShdw blurRad="50800" dist="38100" dir="5400000" algn="t" rotWithShape="0">
                    <a:schemeClr val="accent4">
                      <a:alpha val="40000"/>
                    </a:schemeClr>
                  </a:outerShdw>
                </a:effectLst>
                <a:latin typeface="メイリオ" panose="020B0604030504040204" pitchFamily="50" charset="-128"/>
                <a:ea typeface="メイリオ" panose="020B0604030504040204" pitchFamily="50" charset="-128"/>
              </a:rPr>
              <a:t>見学プログラム</a:t>
            </a:r>
            <a:endParaRPr lang="en-US" altLang="ja-JP" sz="1400" dirty="0">
              <a:latin typeface="メイリオ" panose="020B0604030504040204" pitchFamily="50" charset="-128"/>
              <a:ea typeface="メイリオ" panose="020B0604030504040204" pitchFamily="50" charset="-128"/>
            </a:endParaRPr>
          </a:p>
        </p:txBody>
      </p:sp>
      <p:sp>
        <p:nvSpPr>
          <p:cNvPr id="189" name="テキスト ボックス 188">
            <a:extLst>
              <a:ext uri="{FF2B5EF4-FFF2-40B4-BE49-F238E27FC236}">
                <a16:creationId xmlns:a16="http://schemas.microsoft.com/office/drawing/2014/main" id="{921E338B-A8F0-43A7-8C3E-097509A4ED5F}"/>
              </a:ext>
            </a:extLst>
          </p:cNvPr>
          <p:cNvSpPr txBox="1"/>
          <p:nvPr/>
        </p:nvSpPr>
        <p:spPr>
          <a:xfrm>
            <a:off x="5669845" y="6505207"/>
            <a:ext cx="4060069" cy="6463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045-671-9361</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19</a:t>
            </a:r>
            <a:r>
              <a:rPr lang="ja-JP" altLang="en-US" sz="900" dirty="0">
                <a:latin typeface="メイリオ" panose="020B0604030504040204" pitchFamily="50" charset="-128"/>
                <a:ea typeface="メイリオ" panose="020B0604030504040204" pitchFamily="50" charset="-128"/>
              </a:rPr>
              <a:t>台</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横浜市中区山下町</a:t>
            </a:r>
            <a:r>
              <a:rPr lang="en-US" altLang="zh-CN" sz="900" dirty="0">
                <a:latin typeface="メイリオ" panose="020B0604030504040204" pitchFamily="50" charset="-128"/>
                <a:ea typeface="メイリオ" panose="020B0604030504040204" pitchFamily="50" charset="-128"/>
              </a:rPr>
              <a:t>18</a:t>
            </a:r>
          </a:p>
          <a:p>
            <a:r>
              <a:rPr lang="ja-JP" altLang="en-US" sz="900" dirty="0">
                <a:latin typeface="メイリオ" panose="020B0604030504040204" pitchFamily="50" charset="-128"/>
                <a:ea typeface="メイリオ" panose="020B0604030504040204" pitchFamily="50" charset="-128"/>
              </a:rPr>
              <a:t>その他：バス駐車場のみの利用も可。　バス専用予約</a:t>
            </a:r>
            <a:r>
              <a:rPr lang="en-US" altLang="ja-JP" sz="900" dirty="0">
                <a:latin typeface="メイリオ" panose="020B0604030504040204" pitchFamily="50" charset="-128"/>
                <a:ea typeface="メイリオ" panose="020B0604030504040204" pitchFamily="50" charset="-128"/>
                <a:hlinkClick r:id="rId5"/>
              </a:rPr>
              <a:t>TEL:045-664-2299</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団体（</a:t>
            </a:r>
            <a:r>
              <a:rPr lang="en-US" altLang="ja-JP" sz="900" dirty="0">
                <a:latin typeface="メイリオ" panose="020B0604030504040204" pitchFamily="50" charset="-128"/>
                <a:ea typeface="メイリオ" panose="020B0604030504040204" pitchFamily="50" charset="-128"/>
              </a:rPr>
              <a:t>20</a:t>
            </a:r>
            <a:r>
              <a:rPr lang="ja-JP" altLang="en-US" sz="900" dirty="0">
                <a:latin typeface="メイリオ" panose="020B0604030504040204" pitchFamily="50" charset="-128"/>
                <a:ea typeface="メイリオ" panose="020B0604030504040204" pitchFamily="50" charset="-128"/>
              </a:rPr>
              <a:t>名以上）で入館の場合、駐車場</a:t>
            </a:r>
            <a:r>
              <a:rPr lang="en-US" altLang="ja-JP" sz="900" dirty="0">
                <a:latin typeface="メイリオ" panose="020B0604030504040204" pitchFamily="50" charset="-128"/>
                <a:ea typeface="メイリオ" panose="020B0604030504040204" pitchFamily="50" charset="-128"/>
              </a:rPr>
              <a:t>1</a:t>
            </a:r>
            <a:r>
              <a:rPr lang="ja-JP" altLang="en-US" sz="900" dirty="0">
                <a:latin typeface="メイリオ" panose="020B0604030504040204" pitchFamily="50" charset="-128"/>
                <a:ea typeface="メイリオ" panose="020B0604030504040204" pitchFamily="50" charset="-128"/>
              </a:rPr>
              <a:t>時間無料サービスあり。</a:t>
            </a:r>
          </a:p>
        </p:txBody>
      </p:sp>
      <p:pic>
        <p:nvPicPr>
          <p:cNvPr id="190" name="図 189" descr="屋内, テーブル, 座る, 大きい が含まれている画像&#10;&#10;自動的に生成された説明">
            <a:extLst>
              <a:ext uri="{FF2B5EF4-FFF2-40B4-BE49-F238E27FC236}">
                <a16:creationId xmlns:a16="http://schemas.microsoft.com/office/drawing/2014/main" id="{DB214ED8-F374-4E55-A09F-5F6ABF3B1D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75397" y="1407284"/>
            <a:ext cx="2965127" cy="1977469"/>
          </a:xfrm>
          <a:prstGeom prst="rect">
            <a:avLst/>
          </a:prstGeom>
          <a:effectLst>
            <a:outerShdw blurRad="50800" dist="38100" dir="5400000" algn="t" rotWithShape="0">
              <a:prstClr val="black">
                <a:alpha val="40000"/>
              </a:prstClr>
            </a:outerShdw>
          </a:effectLst>
        </p:spPr>
      </p:pic>
      <p:pic>
        <p:nvPicPr>
          <p:cNvPr id="191" name="図 190" descr="駅のホームにいる列車と時計のある建物&#10;&#10;中程度の精度で自動的に生成された説明">
            <a:extLst>
              <a:ext uri="{FF2B5EF4-FFF2-40B4-BE49-F238E27FC236}">
                <a16:creationId xmlns:a16="http://schemas.microsoft.com/office/drawing/2014/main" id="{BE45F468-DF07-41C2-9BE1-1E6E406243C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59528" y="1411459"/>
            <a:ext cx="1355852" cy="2004987"/>
          </a:xfrm>
          <a:prstGeom prst="rect">
            <a:avLst/>
          </a:prstGeom>
          <a:effectLst>
            <a:outerShdw blurRad="50800" dist="38100" dir="5400000" algn="t" rotWithShape="0">
              <a:prstClr val="black">
                <a:alpha val="40000"/>
              </a:prstClr>
            </a:outerShdw>
          </a:effectLst>
        </p:spPr>
      </p:pic>
      <p:grpSp>
        <p:nvGrpSpPr>
          <p:cNvPr id="193" name="グループ化 192">
            <a:extLst>
              <a:ext uri="{FF2B5EF4-FFF2-40B4-BE49-F238E27FC236}">
                <a16:creationId xmlns:a16="http://schemas.microsoft.com/office/drawing/2014/main" id="{3D76C02B-709D-4C88-809F-BCC156889A1B}"/>
              </a:ext>
            </a:extLst>
          </p:cNvPr>
          <p:cNvGrpSpPr/>
          <p:nvPr/>
        </p:nvGrpSpPr>
        <p:grpSpPr>
          <a:xfrm>
            <a:off x="8236040" y="265515"/>
            <a:ext cx="1818766" cy="650800"/>
            <a:chOff x="2909658" y="478397"/>
            <a:chExt cx="2602314" cy="981451"/>
          </a:xfrm>
        </p:grpSpPr>
        <p:sp>
          <p:nvSpPr>
            <p:cNvPr id="194" name="楕円 193">
              <a:extLst>
                <a:ext uri="{FF2B5EF4-FFF2-40B4-BE49-F238E27FC236}">
                  <a16:creationId xmlns:a16="http://schemas.microsoft.com/office/drawing/2014/main" id="{95F7F698-93F7-4947-A8E8-E0512D9E4F05}"/>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95" name="楕円 194">
              <a:extLst>
                <a:ext uri="{FF2B5EF4-FFF2-40B4-BE49-F238E27FC236}">
                  <a16:creationId xmlns:a16="http://schemas.microsoft.com/office/drawing/2014/main" id="{A854539B-1C1B-4597-B605-0C9B7239B896}"/>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96" name="グループ化 195">
              <a:extLst>
                <a:ext uri="{FF2B5EF4-FFF2-40B4-BE49-F238E27FC236}">
                  <a16:creationId xmlns:a16="http://schemas.microsoft.com/office/drawing/2014/main" id="{7138EE77-23B4-4BF5-B8CB-3472D287592D}"/>
                </a:ext>
              </a:extLst>
            </p:cNvPr>
            <p:cNvGrpSpPr/>
            <p:nvPr/>
          </p:nvGrpSpPr>
          <p:grpSpPr>
            <a:xfrm>
              <a:off x="2981173" y="478397"/>
              <a:ext cx="2530799" cy="914400"/>
              <a:chOff x="441001" y="231405"/>
              <a:chExt cx="2530799" cy="914400"/>
            </a:xfrm>
          </p:grpSpPr>
          <p:sp>
            <p:nvSpPr>
              <p:cNvPr id="199" name="楕円 198">
                <a:extLst>
                  <a:ext uri="{FF2B5EF4-FFF2-40B4-BE49-F238E27FC236}">
                    <a16:creationId xmlns:a16="http://schemas.microsoft.com/office/drawing/2014/main" id="{0CA370C7-C80D-4E00-8517-E7E33D526382}"/>
                  </a:ext>
                </a:extLst>
              </p:cNvPr>
              <p:cNvSpPr/>
              <p:nvPr/>
            </p:nvSpPr>
            <p:spPr>
              <a:xfrm>
                <a:off x="441001" y="231405"/>
                <a:ext cx="914400" cy="914400"/>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0" name="楕円 199">
                <a:extLst>
                  <a:ext uri="{FF2B5EF4-FFF2-40B4-BE49-F238E27FC236}">
                    <a16:creationId xmlns:a16="http://schemas.microsoft.com/office/drawing/2014/main" id="{383D1D30-8867-4B4F-BB02-AFECEB8DB53F}"/>
                  </a:ext>
                </a:extLst>
              </p:cNvPr>
              <p:cNvSpPr/>
              <p:nvPr/>
            </p:nvSpPr>
            <p:spPr>
              <a:xfrm>
                <a:off x="2378601" y="276529"/>
                <a:ext cx="593199" cy="594056"/>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1" name="楕円 200">
                <a:extLst>
                  <a:ext uri="{FF2B5EF4-FFF2-40B4-BE49-F238E27FC236}">
                    <a16:creationId xmlns:a16="http://schemas.microsoft.com/office/drawing/2014/main" id="{4C140E18-2DDA-4ED4-B207-705BFC24C9B4}"/>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97" name="楕円 196">
              <a:extLst>
                <a:ext uri="{FF2B5EF4-FFF2-40B4-BE49-F238E27FC236}">
                  <a16:creationId xmlns:a16="http://schemas.microsoft.com/office/drawing/2014/main" id="{C0C30654-7372-4ADE-AA0E-1DF3EB9E435F}"/>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98" name="楕円 197">
              <a:extLst>
                <a:ext uri="{FF2B5EF4-FFF2-40B4-BE49-F238E27FC236}">
                  <a16:creationId xmlns:a16="http://schemas.microsoft.com/office/drawing/2014/main" id="{EA9D4546-02BA-46F5-81C1-DA5B3EE01514}"/>
                </a:ext>
              </a:extLst>
            </p:cNvPr>
            <p:cNvSpPr/>
            <p:nvPr/>
          </p:nvSpPr>
          <p:spPr>
            <a:xfrm>
              <a:off x="3778075" y="974389"/>
              <a:ext cx="480331" cy="474591"/>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202" name="テキスト ボックス 201">
            <a:extLst>
              <a:ext uri="{FF2B5EF4-FFF2-40B4-BE49-F238E27FC236}">
                <a16:creationId xmlns:a16="http://schemas.microsoft.com/office/drawing/2014/main" id="{24508B3C-D928-4BCE-BFC2-7DAF8BED7D23}"/>
              </a:ext>
            </a:extLst>
          </p:cNvPr>
          <p:cNvSpPr txBox="1"/>
          <p:nvPr/>
        </p:nvSpPr>
        <p:spPr>
          <a:xfrm>
            <a:off x="6799474" y="402955"/>
            <a:ext cx="3191995" cy="253916"/>
          </a:xfrm>
          <a:prstGeom prst="rect">
            <a:avLst/>
          </a:prstGeom>
          <a:noFill/>
        </p:spPr>
        <p:txBody>
          <a:bodyPr wrap="square">
            <a:spAutoFit/>
          </a:bodyPr>
          <a:lstStyle/>
          <a:p>
            <a:pPr algn="r"/>
            <a:r>
              <a:rPr lang="ja-JP" altLang="en-US" sz="1050" dirty="0">
                <a:ln w="3175">
                  <a:solidFill>
                    <a:srgbClr val="00B050"/>
                  </a:solidFill>
                </a:ln>
                <a:solidFill>
                  <a:srgbClr val="00B050"/>
                </a:solidFill>
                <a:effectLst>
                  <a:outerShdw blurRad="50800" dist="38100" dir="5400000" algn="t" rotWithShape="0">
                    <a:schemeClr val="accent2">
                      <a:lumMod val="75000"/>
                      <a:alpha val="40000"/>
                    </a:schemeClr>
                  </a:outerShdw>
                </a:effectLst>
                <a:latin typeface="メイリオ" panose="020B0604030504040204" pitchFamily="50" charset="-128"/>
                <a:ea typeface="メイリオ" panose="020B0604030504040204" pitchFamily="50" charset="-128"/>
              </a:rPr>
              <a:t>人形の専門博物館</a:t>
            </a:r>
          </a:p>
        </p:txBody>
      </p:sp>
      <p:grpSp>
        <p:nvGrpSpPr>
          <p:cNvPr id="203" name="グループ化 202">
            <a:extLst>
              <a:ext uri="{FF2B5EF4-FFF2-40B4-BE49-F238E27FC236}">
                <a16:creationId xmlns:a16="http://schemas.microsoft.com/office/drawing/2014/main" id="{A1A27951-F3AB-476D-9894-3ABD69931B22}"/>
              </a:ext>
            </a:extLst>
          </p:cNvPr>
          <p:cNvGrpSpPr/>
          <p:nvPr/>
        </p:nvGrpSpPr>
        <p:grpSpPr>
          <a:xfrm>
            <a:off x="5608924" y="793930"/>
            <a:ext cx="4431600" cy="529012"/>
            <a:chOff x="860101" y="303195"/>
            <a:chExt cx="5136484" cy="862918"/>
          </a:xfrm>
          <a:solidFill>
            <a:srgbClr val="7862FA"/>
          </a:solidFill>
          <a:effectLst>
            <a:outerShdw blurRad="50800" dist="38100" dir="5400000" algn="t" rotWithShape="0">
              <a:prstClr val="black">
                <a:alpha val="40000"/>
              </a:prstClr>
            </a:outerShdw>
          </a:effectLst>
        </p:grpSpPr>
        <p:sp>
          <p:nvSpPr>
            <p:cNvPr id="204" name="四角形: 角を丸くする 203">
              <a:extLst>
                <a:ext uri="{FF2B5EF4-FFF2-40B4-BE49-F238E27FC236}">
                  <a16:creationId xmlns:a16="http://schemas.microsoft.com/office/drawing/2014/main" id="{A8DD3C0C-7780-4ED0-804A-8FB7F59DFCE8}"/>
                </a:ext>
              </a:extLst>
            </p:cNvPr>
            <p:cNvSpPr/>
            <p:nvPr/>
          </p:nvSpPr>
          <p:spPr>
            <a:xfrm>
              <a:off x="860101" y="303195"/>
              <a:ext cx="5136484" cy="849756"/>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205" name="テキスト ボックス 204">
              <a:extLst>
                <a:ext uri="{FF2B5EF4-FFF2-40B4-BE49-F238E27FC236}">
                  <a16:creationId xmlns:a16="http://schemas.microsoft.com/office/drawing/2014/main" id="{80FF14BE-5D8A-4400-A686-03FCBE1E2E3D}"/>
                </a:ext>
              </a:extLst>
            </p:cNvPr>
            <p:cNvSpPr txBox="1"/>
            <p:nvPr/>
          </p:nvSpPr>
          <p:spPr>
            <a:xfrm>
              <a:off x="1500466" y="463255"/>
              <a:ext cx="4164253" cy="702858"/>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横浜人形の家</a:t>
              </a:r>
            </a:p>
          </p:txBody>
        </p:sp>
      </p:grpSp>
      <p:sp>
        <p:nvSpPr>
          <p:cNvPr id="211" name="テキスト ボックス 210">
            <a:extLst>
              <a:ext uri="{FF2B5EF4-FFF2-40B4-BE49-F238E27FC236}">
                <a16:creationId xmlns:a16="http://schemas.microsoft.com/office/drawing/2014/main" id="{2FEA9784-F3ED-44FF-B693-B98BB307088F}"/>
              </a:ext>
            </a:extLst>
          </p:cNvPr>
          <p:cNvSpPr txBox="1"/>
          <p:nvPr/>
        </p:nvSpPr>
        <p:spPr>
          <a:xfrm>
            <a:off x="5655118" y="3560596"/>
            <a:ext cx="4268869" cy="69249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世界</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100</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以上の国と地域の</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万点以上の人形を収蔵しています。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企画展やものづくり体験などのイベントも充実。</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219" name="正方形/長方形 218">
            <a:extLst>
              <a:ext uri="{FF2B5EF4-FFF2-40B4-BE49-F238E27FC236}">
                <a16:creationId xmlns:a16="http://schemas.microsoft.com/office/drawing/2014/main" id="{069FC821-705C-4D8A-97F4-FCFBF55690C7}"/>
              </a:ext>
            </a:extLst>
          </p:cNvPr>
          <p:cNvSpPr/>
          <p:nvPr/>
        </p:nvSpPr>
        <p:spPr>
          <a:xfrm>
            <a:off x="5619071" y="4344250"/>
            <a:ext cx="4421453" cy="2115719"/>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20" name="テキスト ボックス 219">
            <a:extLst>
              <a:ext uri="{FF2B5EF4-FFF2-40B4-BE49-F238E27FC236}">
                <a16:creationId xmlns:a16="http://schemas.microsoft.com/office/drawing/2014/main" id="{AACBE670-4134-4E2E-9C05-E834F93836B2}"/>
              </a:ext>
            </a:extLst>
          </p:cNvPr>
          <p:cNvSpPr txBox="1"/>
          <p:nvPr/>
        </p:nvSpPr>
        <p:spPr>
          <a:xfrm>
            <a:off x="5763653" y="4534021"/>
            <a:ext cx="3597517" cy="307777"/>
          </a:xfrm>
          <a:prstGeom prst="rect">
            <a:avLst/>
          </a:prstGeom>
          <a:noFill/>
        </p:spPr>
        <p:txBody>
          <a:bodyPr wrap="square">
            <a:spAutoFit/>
          </a:bodyPr>
          <a:lstStyle/>
          <a:p>
            <a:r>
              <a:rPr lang="ja-JP" altLang="en-US" sz="1400" b="1" dirty="0">
                <a:solidFill>
                  <a:srgbClr val="00B050"/>
                </a:solidFill>
                <a:effectLst>
                  <a:outerShdw blurRad="50800" dist="38100" dir="5400000" algn="t" rotWithShape="0">
                    <a:schemeClr val="accent4">
                      <a:alpha val="40000"/>
                    </a:schemeClr>
                  </a:outerShdw>
                </a:effectLst>
                <a:latin typeface="メイリオ" panose="020B0604030504040204" pitchFamily="50" charset="-128"/>
                <a:ea typeface="メイリオ" panose="020B0604030504040204" pitchFamily="50" charset="-128"/>
              </a:rPr>
              <a:t>体験メニュー</a:t>
            </a:r>
            <a:endParaRPr lang="en-US" altLang="ja-JP" sz="1400" dirty="0">
              <a:latin typeface="メイリオ" panose="020B0604030504040204" pitchFamily="50" charset="-128"/>
              <a:ea typeface="メイリオ" panose="020B0604030504040204" pitchFamily="50" charset="-128"/>
            </a:endParaRPr>
          </a:p>
        </p:txBody>
      </p:sp>
      <p:sp>
        <p:nvSpPr>
          <p:cNvPr id="218" name="テキスト ボックス 217">
            <a:extLst>
              <a:ext uri="{FF2B5EF4-FFF2-40B4-BE49-F238E27FC236}">
                <a16:creationId xmlns:a16="http://schemas.microsoft.com/office/drawing/2014/main" id="{97051862-7634-48F2-ABCB-850C7E6277B3}"/>
              </a:ext>
            </a:extLst>
          </p:cNvPr>
          <p:cNvSpPr txBox="1"/>
          <p:nvPr/>
        </p:nvSpPr>
        <p:spPr>
          <a:xfrm>
            <a:off x="5790202" y="4887036"/>
            <a:ext cx="3597516" cy="815608"/>
          </a:xfrm>
          <a:prstGeom prst="rect">
            <a:avLst/>
          </a:prstGeom>
          <a:noFill/>
        </p:spPr>
        <p:txBody>
          <a:bodyPr wrap="square">
            <a:spAutoFit/>
          </a:bodyPr>
          <a:lstStyle/>
          <a:p>
            <a:r>
              <a:rPr lang="ja-JP" altLang="en-US" sz="1050" b="1" dirty="0">
                <a:latin typeface="メイリオ" panose="020B0604030504040204" pitchFamily="50" charset="-128"/>
                <a:ea typeface="メイリオ" panose="020B0604030504040204" pitchFamily="50" charset="-128"/>
              </a:rPr>
              <a:t>展示室内の見学（約</a:t>
            </a:r>
            <a:r>
              <a:rPr lang="en-US" altLang="ja-JP" sz="1050" b="1" dirty="0">
                <a:latin typeface="メイリオ" panose="020B0604030504040204" pitchFamily="50" charset="-128"/>
                <a:ea typeface="メイリオ" panose="020B0604030504040204" pitchFamily="50" charset="-128"/>
              </a:rPr>
              <a:t>60</a:t>
            </a:r>
            <a:r>
              <a:rPr lang="ja-JP" altLang="en-US" sz="1050" b="1" dirty="0">
                <a:latin typeface="メイリオ" panose="020B0604030504040204" pitchFamily="50" charset="-128"/>
                <a:ea typeface="メイリオ" panose="020B0604030504040204" pitchFamily="50" charset="-128"/>
              </a:rPr>
              <a:t>分）</a:t>
            </a:r>
            <a:endParaRPr lang="en-US" altLang="ja-JP" sz="1050" b="1" dirty="0">
              <a:latin typeface="メイリオ" panose="020B0604030504040204" pitchFamily="50" charset="-128"/>
              <a:ea typeface="メイリオ" panose="020B0604030504040204" pitchFamily="50" charset="-128"/>
            </a:endParaRPr>
          </a:p>
          <a:p>
            <a:endParaRPr lang="ja-JP" altLang="en-US" sz="500" b="1" dirty="0"/>
          </a:p>
          <a:p>
            <a:r>
              <a:rPr lang="ja-JP" altLang="en-US" sz="1000" dirty="0">
                <a:latin typeface="メイリオ" panose="020B0604030504040204" pitchFamily="50" charset="-128"/>
                <a:ea typeface="メイリオ" panose="020B0604030504040204" pitchFamily="50" charset="-128"/>
              </a:rPr>
              <a:t>・世界の人形・日本の人形を鑑賞し、</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歴史や特色を学ぶ</a:t>
            </a:r>
          </a:p>
          <a:p>
            <a:r>
              <a:rPr lang="ja-JP" altLang="en-US" sz="1000" dirty="0">
                <a:latin typeface="メイリオ" panose="020B0604030504040204" pitchFamily="50" charset="-128"/>
                <a:ea typeface="メイリオ" panose="020B0604030504040204" pitchFamily="50" charset="-128"/>
              </a:rPr>
              <a:t>・人形制作の過程を知る</a:t>
            </a:r>
            <a:endParaRPr lang="en-US" altLang="ja-JP" sz="1000" dirty="0">
              <a:latin typeface="メイリオ" panose="020B0604030504040204" pitchFamily="50" charset="-128"/>
              <a:ea typeface="メイリオ" panose="020B0604030504040204" pitchFamily="50" charset="-128"/>
            </a:endParaRPr>
          </a:p>
        </p:txBody>
      </p:sp>
      <p:grpSp>
        <p:nvGrpSpPr>
          <p:cNvPr id="54" name="グループ化 53">
            <a:extLst>
              <a:ext uri="{FF2B5EF4-FFF2-40B4-BE49-F238E27FC236}">
                <a16:creationId xmlns:a16="http://schemas.microsoft.com/office/drawing/2014/main" id="{C9ED0EE8-CF02-4313-98CF-53158825C121}"/>
              </a:ext>
            </a:extLst>
          </p:cNvPr>
          <p:cNvGrpSpPr/>
          <p:nvPr/>
        </p:nvGrpSpPr>
        <p:grpSpPr>
          <a:xfrm>
            <a:off x="5595508" y="522873"/>
            <a:ext cx="792000" cy="792000"/>
            <a:chOff x="5764324" y="2401085"/>
            <a:chExt cx="792000" cy="792000"/>
          </a:xfrm>
        </p:grpSpPr>
        <p:sp>
          <p:nvSpPr>
            <p:cNvPr id="55" name="楕円 54">
              <a:extLst>
                <a:ext uri="{FF2B5EF4-FFF2-40B4-BE49-F238E27FC236}">
                  <a16:creationId xmlns:a16="http://schemas.microsoft.com/office/drawing/2014/main" id="{6CBFB65E-C7FF-4814-8B09-F68A5839A46C}"/>
                </a:ext>
              </a:extLst>
            </p:cNvPr>
            <p:cNvSpPr/>
            <p:nvPr/>
          </p:nvSpPr>
          <p:spPr>
            <a:xfrm>
              <a:off x="5849676" y="2478373"/>
              <a:ext cx="648000" cy="64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56" name="楕円 55">
              <a:extLst>
                <a:ext uri="{FF2B5EF4-FFF2-40B4-BE49-F238E27FC236}">
                  <a16:creationId xmlns:a16="http://schemas.microsoft.com/office/drawing/2014/main" id="{F0DC08B0-44F6-478E-BA24-DFCA96751613}"/>
                </a:ext>
              </a:extLst>
            </p:cNvPr>
            <p:cNvSpPr/>
            <p:nvPr/>
          </p:nvSpPr>
          <p:spPr>
            <a:xfrm>
              <a:off x="5764324" y="2401085"/>
              <a:ext cx="792000" cy="792000"/>
            </a:xfrm>
            <a:prstGeom prst="ellipse">
              <a:avLst/>
            </a:prstGeom>
            <a:solidFill>
              <a:srgbClr val="00B050">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71FB4856-8C5E-4502-AB23-019C713C5780}"/>
                </a:ext>
              </a:extLst>
            </p:cNvPr>
            <p:cNvSpPr txBox="1"/>
            <p:nvPr/>
          </p:nvSpPr>
          <p:spPr>
            <a:xfrm>
              <a:off x="5937295" y="2697853"/>
              <a:ext cx="466794" cy="261609"/>
            </a:xfrm>
            <a:prstGeom prst="rect">
              <a:avLst/>
            </a:prstGeom>
            <a:noFill/>
          </p:spPr>
          <p:txBody>
            <a:bodyPr wrap="none" rtlCol="0">
              <a:spAutoFit/>
            </a:bodyPr>
            <a:lstStyle/>
            <a:p>
              <a:pPr algn="ctr"/>
              <a:r>
                <a:rPr kumimoji="1" lang="ja-JP" altLang="en-US" sz="11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山下</a:t>
              </a:r>
            </a:p>
          </p:txBody>
        </p:sp>
      </p:grpSp>
      <p:sp>
        <p:nvSpPr>
          <p:cNvPr id="58" name="四角形: 角を丸くする 57">
            <a:extLst>
              <a:ext uri="{FF2B5EF4-FFF2-40B4-BE49-F238E27FC236}">
                <a16:creationId xmlns:a16="http://schemas.microsoft.com/office/drawing/2014/main" id="{D67D8F21-EFFD-4989-98F6-D639CFF2EB6C}"/>
              </a:ext>
            </a:extLst>
          </p:cNvPr>
          <p:cNvSpPr/>
          <p:nvPr/>
        </p:nvSpPr>
        <p:spPr>
          <a:xfrm>
            <a:off x="4500258" y="993379"/>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有料</a:t>
            </a:r>
          </a:p>
        </p:txBody>
      </p:sp>
      <p:sp>
        <p:nvSpPr>
          <p:cNvPr id="59" name="四角形: 角を丸くする 58">
            <a:extLst>
              <a:ext uri="{FF2B5EF4-FFF2-40B4-BE49-F238E27FC236}">
                <a16:creationId xmlns:a16="http://schemas.microsoft.com/office/drawing/2014/main" id="{09B7AE1D-0C8A-405E-A89A-32E583FED0CE}"/>
              </a:ext>
            </a:extLst>
          </p:cNvPr>
          <p:cNvSpPr/>
          <p:nvPr/>
        </p:nvSpPr>
        <p:spPr>
          <a:xfrm>
            <a:off x="9190004" y="982009"/>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有料</a:t>
            </a:r>
          </a:p>
        </p:txBody>
      </p:sp>
      <p:grpSp>
        <p:nvGrpSpPr>
          <p:cNvPr id="66" name="グループ化 65">
            <a:extLst>
              <a:ext uri="{FF2B5EF4-FFF2-40B4-BE49-F238E27FC236}">
                <a16:creationId xmlns:a16="http://schemas.microsoft.com/office/drawing/2014/main" id="{DC1C5B09-3609-42C1-B53F-ACD0B9F8CEBA}"/>
              </a:ext>
            </a:extLst>
          </p:cNvPr>
          <p:cNvGrpSpPr/>
          <p:nvPr/>
        </p:nvGrpSpPr>
        <p:grpSpPr>
          <a:xfrm>
            <a:off x="3513642" y="312578"/>
            <a:ext cx="1818766" cy="650800"/>
            <a:chOff x="2909658" y="478397"/>
            <a:chExt cx="2602314" cy="981451"/>
          </a:xfrm>
        </p:grpSpPr>
        <p:sp>
          <p:nvSpPr>
            <p:cNvPr id="67" name="楕円 66">
              <a:extLst>
                <a:ext uri="{FF2B5EF4-FFF2-40B4-BE49-F238E27FC236}">
                  <a16:creationId xmlns:a16="http://schemas.microsoft.com/office/drawing/2014/main" id="{43AAC2F5-0DB0-448C-B6CE-C0073BF20EAC}"/>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8" name="楕円 67">
              <a:extLst>
                <a:ext uri="{FF2B5EF4-FFF2-40B4-BE49-F238E27FC236}">
                  <a16:creationId xmlns:a16="http://schemas.microsoft.com/office/drawing/2014/main" id="{A1CA5020-5AA6-4025-B76B-BD96A65F2482}"/>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69" name="グループ化 68">
              <a:extLst>
                <a:ext uri="{FF2B5EF4-FFF2-40B4-BE49-F238E27FC236}">
                  <a16:creationId xmlns:a16="http://schemas.microsoft.com/office/drawing/2014/main" id="{893A5A20-3999-4980-8477-36A03570398F}"/>
                </a:ext>
              </a:extLst>
            </p:cNvPr>
            <p:cNvGrpSpPr/>
            <p:nvPr/>
          </p:nvGrpSpPr>
          <p:grpSpPr>
            <a:xfrm>
              <a:off x="2981173" y="478397"/>
              <a:ext cx="2530799" cy="914400"/>
              <a:chOff x="441001" y="231405"/>
              <a:chExt cx="2530799" cy="914400"/>
            </a:xfrm>
          </p:grpSpPr>
          <p:sp>
            <p:nvSpPr>
              <p:cNvPr id="72" name="楕円 71">
                <a:extLst>
                  <a:ext uri="{FF2B5EF4-FFF2-40B4-BE49-F238E27FC236}">
                    <a16:creationId xmlns:a16="http://schemas.microsoft.com/office/drawing/2014/main" id="{65C489FB-02AA-4A43-8503-96FCF6384A6D}"/>
                  </a:ext>
                </a:extLst>
              </p:cNvPr>
              <p:cNvSpPr/>
              <p:nvPr/>
            </p:nvSpPr>
            <p:spPr>
              <a:xfrm>
                <a:off x="441001" y="231405"/>
                <a:ext cx="914400" cy="914400"/>
              </a:xfrm>
              <a:prstGeom prst="ellipse">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3" name="楕円 72">
                <a:extLst>
                  <a:ext uri="{FF2B5EF4-FFF2-40B4-BE49-F238E27FC236}">
                    <a16:creationId xmlns:a16="http://schemas.microsoft.com/office/drawing/2014/main" id="{E692EF26-9FF2-4303-B6D9-6535CC3C4235}"/>
                  </a:ext>
                </a:extLst>
              </p:cNvPr>
              <p:cNvSpPr/>
              <p:nvPr/>
            </p:nvSpPr>
            <p:spPr>
              <a:xfrm>
                <a:off x="2378601" y="276529"/>
                <a:ext cx="593199" cy="594056"/>
              </a:xfrm>
              <a:prstGeom prst="ellipse">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4" name="楕円 73">
                <a:extLst>
                  <a:ext uri="{FF2B5EF4-FFF2-40B4-BE49-F238E27FC236}">
                    <a16:creationId xmlns:a16="http://schemas.microsoft.com/office/drawing/2014/main" id="{73DC4DB7-437C-4F4F-B40E-913ED32187D4}"/>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0" name="楕円 69">
              <a:extLst>
                <a:ext uri="{FF2B5EF4-FFF2-40B4-BE49-F238E27FC236}">
                  <a16:creationId xmlns:a16="http://schemas.microsoft.com/office/drawing/2014/main" id="{9EE90412-B63B-48A7-B90D-4B2B987C531F}"/>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1" name="楕円 70">
              <a:extLst>
                <a:ext uri="{FF2B5EF4-FFF2-40B4-BE49-F238E27FC236}">
                  <a16:creationId xmlns:a16="http://schemas.microsoft.com/office/drawing/2014/main" id="{3B875E38-9203-4D9B-9A3F-B0E861B874C6}"/>
                </a:ext>
              </a:extLst>
            </p:cNvPr>
            <p:cNvSpPr/>
            <p:nvPr/>
          </p:nvSpPr>
          <p:spPr>
            <a:xfrm>
              <a:off x="3778075" y="974389"/>
              <a:ext cx="480331" cy="474591"/>
            </a:xfrm>
            <a:prstGeom prst="ellipse">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5" name="テキスト ボックス 74">
            <a:extLst>
              <a:ext uri="{FF2B5EF4-FFF2-40B4-BE49-F238E27FC236}">
                <a16:creationId xmlns:a16="http://schemas.microsoft.com/office/drawing/2014/main" id="{26004C2E-9E33-4FA1-B76A-4E161C35EA6F}"/>
              </a:ext>
            </a:extLst>
          </p:cNvPr>
          <p:cNvSpPr txBox="1"/>
          <p:nvPr/>
        </p:nvSpPr>
        <p:spPr>
          <a:xfrm>
            <a:off x="2077076" y="450018"/>
            <a:ext cx="3191995" cy="253916"/>
          </a:xfrm>
          <a:prstGeom prst="rect">
            <a:avLst/>
          </a:prstGeom>
          <a:noFill/>
        </p:spPr>
        <p:txBody>
          <a:bodyPr wrap="square">
            <a:spAutoFit/>
          </a:bodyPr>
          <a:lstStyle/>
          <a:p>
            <a:pPr algn="r"/>
            <a:r>
              <a:rPr lang="ja-JP" altLang="en-US" sz="1050" dirty="0">
                <a:ln w="3175">
                  <a:solidFill>
                    <a:srgbClr val="7030A0"/>
                  </a:solidFill>
                </a:ln>
                <a:solidFill>
                  <a:srgbClr val="7030A0"/>
                </a:solidFill>
                <a:effectLst>
                  <a:outerShdw blurRad="50800" dist="38100" dir="5400000" algn="t" rotWithShape="0">
                    <a:schemeClr val="bg1">
                      <a:alpha val="40000"/>
                    </a:schemeClr>
                  </a:outerShdw>
                </a:effectLst>
                <a:latin typeface="メイリオ" panose="020B0604030504040204" pitchFamily="50" charset="-128"/>
                <a:ea typeface="メイリオ" panose="020B0604030504040204" pitchFamily="50" charset="-128"/>
              </a:rPr>
              <a:t>有史以来、世界と日本を結びつける数々の船</a:t>
            </a:r>
          </a:p>
        </p:txBody>
      </p:sp>
      <p:grpSp>
        <p:nvGrpSpPr>
          <p:cNvPr id="181" name="グループ化 180">
            <a:extLst>
              <a:ext uri="{FF2B5EF4-FFF2-40B4-BE49-F238E27FC236}">
                <a16:creationId xmlns:a16="http://schemas.microsoft.com/office/drawing/2014/main" id="{FB31CEA3-853B-4875-8BFD-C1E4EF582822}"/>
              </a:ext>
            </a:extLst>
          </p:cNvPr>
          <p:cNvGrpSpPr/>
          <p:nvPr/>
        </p:nvGrpSpPr>
        <p:grpSpPr>
          <a:xfrm>
            <a:off x="359521" y="804371"/>
            <a:ext cx="4933558" cy="529160"/>
            <a:chOff x="860101" y="303195"/>
            <a:chExt cx="5136484" cy="863160"/>
          </a:xfrm>
          <a:solidFill>
            <a:srgbClr val="7030A0"/>
          </a:solidFill>
          <a:effectLst>
            <a:outerShdw blurRad="50800" dist="38100" dir="5400000" algn="t" rotWithShape="0">
              <a:prstClr val="black">
                <a:alpha val="40000"/>
              </a:prstClr>
            </a:outerShdw>
          </a:effectLst>
        </p:grpSpPr>
        <p:sp>
          <p:nvSpPr>
            <p:cNvPr id="182" name="四角形: 角を丸くする 181">
              <a:extLst>
                <a:ext uri="{FF2B5EF4-FFF2-40B4-BE49-F238E27FC236}">
                  <a16:creationId xmlns:a16="http://schemas.microsoft.com/office/drawing/2014/main" id="{DF912A68-8AC9-4999-9CFF-4337F9400125}"/>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83" name="テキスト ボックス 182">
              <a:extLst>
                <a:ext uri="{FF2B5EF4-FFF2-40B4-BE49-F238E27FC236}">
                  <a16:creationId xmlns:a16="http://schemas.microsoft.com/office/drawing/2014/main" id="{67E62FD9-E676-4E9D-8DB2-A53DAEA3E9C7}"/>
                </a:ext>
              </a:extLst>
            </p:cNvPr>
            <p:cNvSpPr txBox="1"/>
            <p:nvPr/>
          </p:nvSpPr>
          <p:spPr>
            <a:xfrm>
              <a:off x="1346216" y="463497"/>
              <a:ext cx="4164253" cy="702858"/>
            </a:xfrm>
            <a:prstGeom prst="rect">
              <a:avLst/>
            </a:prstGeom>
            <a:noFill/>
          </p:spPr>
          <p:txBody>
            <a:bodyPr wrap="square">
              <a:spAutoFit/>
            </a:bodyPr>
            <a:lstStyle/>
            <a:p>
              <a:pPr algn="ctr"/>
              <a:r>
                <a:rPr kumimoji="1" lang="zh-TW"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日本郵船歴史博物館</a:t>
              </a:r>
              <a:endPar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grpSp>
        <p:nvGrpSpPr>
          <p:cNvPr id="3" name="グループ化 2">
            <a:extLst>
              <a:ext uri="{FF2B5EF4-FFF2-40B4-BE49-F238E27FC236}">
                <a16:creationId xmlns:a16="http://schemas.microsoft.com/office/drawing/2014/main" id="{A17AC3BE-FD68-4403-8F4E-0F94A9FCB02F}"/>
              </a:ext>
            </a:extLst>
          </p:cNvPr>
          <p:cNvGrpSpPr/>
          <p:nvPr/>
        </p:nvGrpSpPr>
        <p:grpSpPr>
          <a:xfrm>
            <a:off x="344023" y="533314"/>
            <a:ext cx="792000" cy="792000"/>
            <a:chOff x="-1155346" y="5323490"/>
            <a:chExt cx="792000" cy="792000"/>
          </a:xfrm>
        </p:grpSpPr>
        <p:sp>
          <p:nvSpPr>
            <p:cNvPr id="62" name="楕円 61">
              <a:extLst>
                <a:ext uri="{FF2B5EF4-FFF2-40B4-BE49-F238E27FC236}">
                  <a16:creationId xmlns:a16="http://schemas.microsoft.com/office/drawing/2014/main" id="{D6925F31-FE81-4553-B501-BEF3BDC723DF}"/>
                </a:ext>
              </a:extLst>
            </p:cNvPr>
            <p:cNvSpPr/>
            <p:nvPr/>
          </p:nvSpPr>
          <p:spPr>
            <a:xfrm>
              <a:off x="-1069994" y="5400778"/>
              <a:ext cx="648000" cy="64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3" name="楕円 62">
              <a:extLst>
                <a:ext uri="{FF2B5EF4-FFF2-40B4-BE49-F238E27FC236}">
                  <a16:creationId xmlns:a16="http://schemas.microsoft.com/office/drawing/2014/main" id="{E0B55000-3DA4-4400-86A9-91669FE67747}"/>
                </a:ext>
              </a:extLst>
            </p:cNvPr>
            <p:cNvSpPr/>
            <p:nvPr/>
          </p:nvSpPr>
          <p:spPr>
            <a:xfrm>
              <a:off x="-1155346" y="5323490"/>
              <a:ext cx="792000" cy="792000"/>
            </a:xfrm>
            <a:prstGeom prst="ellipse">
              <a:avLst/>
            </a:prstGeom>
            <a:solidFill>
              <a:srgbClr val="7862FA">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36B18433-43D8-4985-B502-612320B8BC04}"/>
                </a:ext>
              </a:extLst>
            </p:cNvPr>
            <p:cNvSpPr txBox="1"/>
            <p:nvPr/>
          </p:nvSpPr>
          <p:spPr>
            <a:xfrm>
              <a:off x="-1049924" y="5521566"/>
              <a:ext cx="607859" cy="430887"/>
            </a:xfrm>
            <a:prstGeom prst="rect">
              <a:avLst/>
            </a:prstGeom>
            <a:noFill/>
          </p:spPr>
          <p:txBody>
            <a:bodyPr wrap="none" rtlCol="0">
              <a:spAutoFit/>
            </a:bodyPr>
            <a:lstStyle/>
            <a:p>
              <a:pPr algn="ctr"/>
              <a:r>
                <a:rPr kumimoji="1" lang="ja-JP" altLang="en-US" sz="1100" b="1" dirty="0">
                  <a:ln w="3175">
                    <a:solidFill>
                      <a:schemeClr val="bg1">
                        <a:lumMod val="8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関内</a:t>
              </a:r>
              <a:endParaRPr kumimoji="1" lang="en-US" altLang="ja-JP" sz="1100" b="1" dirty="0">
                <a:ln w="3175">
                  <a:solidFill>
                    <a:schemeClr val="bg1">
                      <a:lumMod val="8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b="1" dirty="0">
                  <a:ln w="3175">
                    <a:solidFill>
                      <a:schemeClr val="bg1">
                        <a:lumMod val="8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馬車道</a:t>
              </a:r>
            </a:p>
          </p:txBody>
        </p:sp>
      </p:grpSp>
      <p:pic>
        <p:nvPicPr>
          <p:cNvPr id="5" name="図 4" descr="空港のロビー&#10;&#10;自動的に生成された説明">
            <a:extLst>
              <a:ext uri="{FF2B5EF4-FFF2-40B4-BE49-F238E27FC236}">
                <a16:creationId xmlns:a16="http://schemas.microsoft.com/office/drawing/2014/main" id="{7B999BE3-207A-4C41-8402-23B32B9C4B1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74510" y="5105843"/>
            <a:ext cx="1772566" cy="1136203"/>
          </a:xfrm>
          <a:prstGeom prst="rect">
            <a:avLst/>
          </a:prstGeom>
        </p:spPr>
      </p:pic>
      <p:pic>
        <p:nvPicPr>
          <p:cNvPr id="180" name="図 179" descr="テーブル, 屋内, 建物, 窓 が含まれている画像&#10;&#10;自動的に生成された説明">
            <a:extLst>
              <a:ext uri="{FF2B5EF4-FFF2-40B4-BE49-F238E27FC236}">
                <a16:creationId xmlns:a16="http://schemas.microsoft.com/office/drawing/2014/main" id="{725C8388-A7B8-4AAD-A1CB-C2D559EFF6A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63999" y="1396399"/>
            <a:ext cx="2523932" cy="1487252"/>
          </a:xfrm>
          <a:prstGeom prst="rect">
            <a:avLst/>
          </a:prstGeom>
          <a:effectLst>
            <a:outerShdw blurRad="50800" dist="38100" dir="5400000" algn="t" rotWithShape="0">
              <a:prstClr val="black">
                <a:alpha val="40000"/>
              </a:prstClr>
            </a:outerShdw>
          </a:effectLst>
        </p:spPr>
      </p:pic>
      <p:sp>
        <p:nvSpPr>
          <p:cNvPr id="79" name="テキスト ボックス 78">
            <a:extLst>
              <a:ext uri="{FF2B5EF4-FFF2-40B4-BE49-F238E27FC236}">
                <a16:creationId xmlns:a16="http://schemas.microsoft.com/office/drawing/2014/main" id="{17B3D8CE-BD61-4EDA-8B70-6152A3E89465}"/>
              </a:ext>
            </a:extLst>
          </p:cNvPr>
          <p:cNvSpPr txBox="1"/>
          <p:nvPr/>
        </p:nvSpPr>
        <p:spPr>
          <a:xfrm>
            <a:off x="344023" y="5305376"/>
            <a:ext cx="3169619" cy="738664"/>
          </a:xfrm>
          <a:prstGeom prst="rect">
            <a:avLst/>
          </a:prstGeom>
          <a:noFill/>
        </p:spPr>
        <p:txBody>
          <a:bodyPr wrap="square">
            <a:spAutoFit/>
          </a:bodyPr>
          <a:lstStyle/>
          <a:p>
            <a:r>
              <a:rPr lang="ja-JP" altLang="en-US" sz="1050" dirty="0">
                <a:latin typeface="メイリオ" panose="020B0604030504040204" pitchFamily="50" charset="-128"/>
                <a:ea typeface="メイリオ" panose="020B0604030504040204" pitchFamily="50" charset="-128"/>
              </a:rPr>
              <a:t>子供向け解説シート（常設展示コーナーに設置）を参考に自主学習。</a:t>
            </a: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グループでの自由見学も可能。</a:t>
            </a:r>
            <a:endParaRPr lang="en-US" altLang="ja-JP" sz="1050" dirty="0">
              <a:latin typeface="メイリオ" panose="020B0604030504040204" pitchFamily="50" charset="-128"/>
              <a:ea typeface="メイリオ" panose="020B0604030504040204" pitchFamily="50" charset="-128"/>
            </a:endParaRPr>
          </a:p>
          <a:p>
            <a:r>
              <a:rPr lang="en-US" altLang="ja-JP" sz="1050" dirty="0">
                <a:solidFill>
                  <a:schemeClr val="bg2">
                    <a:lumMod val="10000"/>
                  </a:schemeClr>
                </a:solidFill>
                <a:latin typeface="メイリオ" panose="020B0604030504040204" pitchFamily="50" charset="-128"/>
                <a:ea typeface="メイリオ" panose="020B0604030504040204" pitchFamily="50" charset="-128"/>
              </a:rPr>
              <a:t>※</a:t>
            </a:r>
            <a:r>
              <a:rPr lang="ja-JP" altLang="en-US" sz="1050" dirty="0">
                <a:solidFill>
                  <a:schemeClr val="bg2">
                    <a:lumMod val="10000"/>
                  </a:schemeClr>
                </a:solidFill>
                <a:latin typeface="メイリオ" panose="020B0604030504040204" pitchFamily="50" charset="-128"/>
                <a:ea typeface="メイリオ" panose="020B0604030504040204" pitchFamily="50" charset="-128"/>
              </a:rPr>
              <a:t>氷川丸とのセット券販売あり</a:t>
            </a:r>
            <a:endParaRPr lang="en-US" altLang="ja-JP" sz="105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DDFDAB75-A2B1-4B2E-BAF5-CEE654F5FF91}"/>
              </a:ext>
            </a:extLst>
          </p:cNvPr>
          <p:cNvSpPr txBox="1"/>
          <p:nvPr/>
        </p:nvSpPr>
        <p:spPr>
          <a:xfrm>
            <a:off x="5790202" y="5819483"/>
            <a:ext cx="3492161" cy="577081"/>
          </a:xfrm>
          <a:prstGeom prst="rect">
            <a:avLst/>
          </a:prstGeom>
          <a:noFill/>
        </p:spPr>
        <p:txBody>
          <a:bodyPr wrap="square">
            <a:spAutoFit/>
          </a:bodyPr>
          <a:lstStyle/>
          <a:p>
            <a:r>
              <a:rPr lang="ja-JP" altLang="en-US" sz="1050" b="1" dirty="0">
                <a:latin typeface="メイリオ" panose="020B0604030504040204" pitchFamily="50" charset="-128"/>
                <a:ea typeface="メイリオ" panose="020B0604030504040204" pitchFamily="50" charset="-128"/>
              </a:rPr>
              <a:t>ドールを入れたジェルキャンドル作り体験（約30分）</a:t>
            </a:r>
            <a:endParaRPr lang="en-US" altLang="ja-JP" sz="1050" b="1"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小さなドールを閉じ込めた「ジェルキャンドル」を作ります。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要予約</a:t>
            </a:r>
          </a:p>
        </p:txBody>
      </p:sp>
      <p:pic>
        <p:nvPicPr>
          <p:cNvPr id="9" name="図 8" descr="テーブルの上に座っている女の子&#10;&#10;低い精度で自動的に生成された説明">
            <a:extLst>
              <a:ext uri="{FF2B5EF4-FFF2-40B4-BE49-F238E27FC236}">
                <a16:creationId xmlns:a16="http://schemas.microsoft.com/office/drawing/2014/main" id="{E300A905-EF77-46F3-99B9-919021735E9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07682" y="4675882"/>
            <a:ext cx="1539391" cy="1032091"/>
          </a:xfrm>
          <a:prstGeom prst="rect">
            <a:avLst/>
          </a:prstGeom>
        </p:spPr>
      </p:pic>
      <p:sp>
        <p:nvSpPr>
          <p:cNvPr id="84" name="四角形: 角を丸くする 83">
            <a:extLst>
              <a:ext uri="{FF2B5EF4-FFF2-40B4-BE49-F238E27FC236}">
                <a16:creationId xmlns:a16="http://schemas.microsoft.com/office/drawing/2014/main" id="{41DA97BE-8F75-45E3-B33D-7CBC36FC247C}"/>
              </a:ext>
            </a:extLst>
          </p:cNvPr>
          <p:cNvSpPr/>
          <p:nvPr/>
        </p:nvSpPr>
        <p:spPr>
          <a:xfrm>
            <a:off x="4465519" y="973524"/>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有料</a:t>
            </a:r>
          </a:p>
        </p:txBody>
      </p:sp>
      <p:sp>
        <p:nvSpPr>
          <p:cNvPr id="2" name="テキスト ボックス 1">
            <a:extLst>
              <a:ext uri="{FF2B5EF4-FFF2-40B4-BE49-F238E27FC236}">
                <a16:creationId xmlns:a16="http://schemas.microsoft.com/office/drawing/2014/main" id="{45C8DB25-8429-2236-29A9-BD07ED6A5E75}"/>
              </a:ext>
            </a:extLst>
          </p:cNvPr>
          <p:cNvSpPr txBox="1"/>
          <p:nvPr/>
        </p:nvSpPr>
        <p:spPr>
          <a:xfrm>
            <a:off x="252858" y="6359165"/>
            <a:ext cx="4677945" cy="923330"/>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045-211-1923</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：バス契約駐車場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要予約</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横浜市中区海岸通</a:t>
            </a:r>
            <a:r>
              <a:rPr lang="en-US" altLang="zh-CN" sz="900" dirty="0">
                <a:latin typeface="メイリオ" panose="020B0604030504040204" pitchFamily="50" charset="-128"/>
                <a:ea typeface="メイリオ" panose="020B0604030504040204" pitchFamily="50" charset="-128"/>
              </a:rPr>
              <a:t>3-9</a:t>
            </a:r>
          </a:p>
          <a:p>
            <a:pPr algn="ctr"/>
            <a:r>
              <a:rPr lang="en-US" altLang="ja-JP" b="1" u="sng" dirty="0">
                <a:solidFill>
                  <a:srgbClr val="FF0000"/>
                </a:solidFill>
                <a:latin typeface="メイリオ" panose="020B0604030504040204" pitchFamily="50" charset="-128"/>
                <a:ea typeface="メイリオ" panose="020B0604030504040204" pitchFamily="50" charset="-128"/>
              </a:rPr>
              <a:t>※2023</a:t>
            </a:r>
            <a:r>
              <a:rPr lang="ja-JP" altLang="en-US" b="1" u="sng" dirty="0">
                <a:solidFill>
                  <a:srgbClr val="FF0000"/>
                </a:solidFill>
                <a:latin typeface="メイリオ" panose="020B0604030504040204" pitchFamily="50" charset="-128"/>
                <a:ea typeface="メイリオ" panose="020B0604030504040204" pitchFamily="50" charset="-128"/>
              </a:rPr>
              <a:t>年</a:t>
            </a:r>
            <a:r>
              <a:rPr lang="en-US" altLang="ja-JP" b="1" u="sng" dirty="0">
                <a:solidFill>
                  <a:srgbClr val="FF0000"/>
                </a:solidFill>
                <a:latin typeface="メイリオ" panose="020B0604030504040204" pitchFamily="50" charset="-128"/>
                <a:ea typeface="メイリオ" panose="020B0604030504040204" pitchFamily="50" charset="-128"/>
              </a:rPr>
              <a:t>4</a:t>
            </a:r>
            <a:r>
              <a:rPr lang="ja-JP" altLang="en-US" b="1" u="sng" dirty="0">
                <a:solidFill>
                  <a:srgbClr val="FF0000"/>
                </a:solidFill>
                <a:latin typeface="メイリオ" panose="020B0604030504040204" pitchFamily="50" charset="-128"/>
                <a:ea typeface="メイリオ" panose="020B0604030504040204" pitchFamily="50" charset="-128"/>
              </a:rPr>
              <a:t>月</a:t>
            </a:r>
            <a:r>
              <a:rPr lang="en-US" altLang="ja-JP" b="1" u="sng" dirty="0">
                <a:solidFill>
                  <a:srgbClr val="FF0000"/>
                </a:solidFill>
                <a:latin typeface="メイリオ" panose="020B0604030504040204" pitchFamily="50" charset="-128"/>
                <a:ea typeface="メイリオ" panose="020B0604030504040204" pitchFamily="50" charset="-128"/>
              </a:rPr>
              <a:t>1</a:t>
            </a:r>
            <a:r>
              <a:rPr lang="ja-JP" altLang="en-US" b="1" u="sng" dirty="0">
                <a:solidFill>
                  <a:srgbClr val="FF0000"/>
                </a:solidFill>
                <a:latin typeface="メイリオ" panose="020B0604030504040204" pitchFamily="50" charset="-128"/>
                <a:ea typeface="メイリオ" panose="020B0604030504040204" pitchFamily="50" charset="-128"/>
              </a:rPr>
              <a:t>日より休館中</a:t>
            </a:r>
            <a:endParaRPr lang="en-US" altLang="ja-JP" b="1" u="sng" dirty="0">
              <a:solidFill>
                <a:srgbClr val="FF0000"/>
              </a:solidFill>
              <a:latin typeface="メイリオ" panose="020B0604030504040204" pitchFamily="50" charset="-128"/>
              <a:ea typeface="メイリオ" panose="020B0604030504040204" pitchFamily="50" charset="-128"/>
            </a:endParaRPr>
          </a:p>
          <a:p>
            <a:pPr algn="ctr"/>
            <a:r>
              <a:rPr lang="en-US" altLang="ja-JP" b="1" u="sng" dirty="0">
                <a:solidFill>
                  <a:srgbClr val="FF0000"/>
                </a:solidFill>
                <a:latin typeface="メイリオ" panose="020B0604030504040204" pitchFamily="50" charset="-128"/>
                <a:ea typeface="メイリオ" panose="020B0604030504040204" pitchFamily="50" charset="-128"/>
              </a:rPr>
              <a:t>2026</a:t>
            </a:r>
            <a:r>
              <a:rPr lang="ja-JP" altLang="en-US" b="1" u="sng" dirty="0">
                <a:solidFill>
                  <a:srgbClr val="FF0000"/>
                </a:solidFill>
                <a:latin typeface="メイリオ" panose="020B0604030504040204" pitchFamily="50" charset="-128"/>
                <a:ea typeface="メイリオ" panose="020B0604030504040204" pitchFamily="50" charset="-128"/>
              </a:rPr>
              <a:t>年</a:t>
            </a:r>
            <a:r>
              <a:rPr lang="en-US" altLang="ja-JP" b="1" u="sng" dirty="0">
                <a:solidFill>
                  <a:srgbClr val="FF0000"/>
                </a:solidFill>
                <a:latin typeface="メイリオ" panose="020B0604030504040204" pitchFamily="50" charset="-128"/>
                <a:ea typeface="メイリオ" panose="020B0604030504040204" pitchFamily="50" charset="-128"/>
              </a:rPr>
              <a:t>10</a:t>
            </a:r>
            <a:r>
              <a:rPr lang="ja-JP" altLang="en-US" b="1" u="sng" dirty="0">
                <a:solidFill>
                  <a:srgbClr val="FF0000"/>
                </a:solidFill>
                <a:latin typeface="メイリオ" panose="020B0604030504040204" pitchFamily="50" charset="-128"/>
                <a:ea typeface="メイリオ" panose="020B0604030504040204" pitchFamily="50" charset="-128"/>
              </a:rPr>
              <a:t>月再開館予定</a:t>
            </a:r>
          </a:p>
        </p:txBody>
      </p:sp>
      <p:sp>
        <p:nvSpPr>
          <p:cNvPr id="4" name="楕円 3">
            <a:extLst>
              <a:ext uri="{FF2B5EF4-FFF2-40B4-BE49-F238E27FC236}">
                <a16:creationId xmlns:a16="http://schemas.microsoft.com/office/drawing/2014/main" id="{9DE9409E-A657-B461-6AE0-AB6240D7339D}"/>
              </a:ext>
            </a:extLst>
          </p:cNvPr>
          <p:cNvSpPr/>
          <p:nvPr/>
        </p:nvSpPr>
        <p:spPr>
          <a:xfrm>
            <a:off x="534255" y="1693953"/>
            <a:ext cx="4345591" cy="2621340"/>
          </a:xfrm>
          <a:prstGeom prst="ellipse">
            <a:avLst/>
          </a:prstGeom>
          <a:solidFill>
            <a:schemeClr val="bg1">
              <a:alpha val="54000"/>
            </a:scheme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rgbClr val="FF0000"/>
                </a:solidFill>
              </a:rPr>
              <a:t>休止中</a:t>
            </a:r>
          </a:p>
        </p:txBody>
      </p:sp>
    </p:spTree>
    <p:extLst>
      <p:ext uri="{BB962C8B-B14F-4D97-AF65-F5344CB8AC3E}">
        <p14:creationId xmlns:p14="http://schemas.microsoft.com/office/powerpoint/2010/main" val="3974940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9AF5C72F-59C4-4728-94F6-ECE19878FE17}"/>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AB07EB52-D126-446C-9A3B-FC85BE3E6104}"/>
              </a:ext>
            </a:extLst>
          </p:cNvPr>
          <p:cNvSpPr/>
          <p:nvPr/>
        </p:nvSpPr>
        <p:spPr>
          <a:xfrm>
            <a:off x="259773" y="255797"/>
            <a:ext cx="9875207"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pic>
        <p:nvPicPr>
          <p:cNvPr id="12" name="図 11" descr="屋内, 戸棚, 食品, 冷蔵庫 が含まれている画像&#10;&#10;自動的に生成された説明">
            <a:extLst>
              <a:ext uri="{FF2B5EF4-FFF2-40B4-BE49-F238E27FC236}">
                <a16:creationId xmlns:a16="http://schemas.microsoft.com/office/drawing/2014/main" id="{0E614905-4974-4717-AE4D-E0EDEA08C5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235" y="1137608"/>
            <a:ext cx="4516034" cy="3009937"/>
          </a:xfrm>
          <a:prstGeom prst="rect">
            <a:avLst/>
          </a:prstGeom>
          <a:effectLst>
            <a:outerShdw blurRad="50800" dist="38100" dir="5400000" algn="t" rotWithShape="0">
              <a:prstClr val="black">
                <a:alpha val="40000"/>
              </a:prstClr>
            </a:outerShdw>
          </a:effectLst>
        </p:spPr>
      </p:pic>
      <p:grpSp>
        <p:nvGrpSpPr>
          <p:cNvPr id="62" name="グループ化 61">
            <a:extLst>
              <a:ext uri="{FF2B5EF4-FFF2-40B4-BE49-F238E27FC236}">
                <a16:creationId xmlns:a16="http://schemas.microsoft.com/office/drawing/2014/main" id="{76B3D3DC-3B7F-4B85-B59C-AFB858F1FC25}"/>
              </a:ext>
            </a:extLst>
          </p:cNvPr>
          <p:cNvGrpSpPr/>
          <p:nvPr/>
        </p:nvGrpSpPr>
        <p:grpSpPr>
          <a:xfrm>
            <a:off x="3081230" y="123201"/>
            <a:ext cx="1758496" cy="616762"/>
            <a:chOff x="2909658" y="478397"/>
            <a:chExt cx="2602314" cy="981451"/>
          </a:xfrm>
        </p:grpSpPr>
        <p:sp>
          <p:nvSpPr>
            <p:cNvPr id="63" name="楕円 62">
              <a:extLst>
                <a:ext uri="{FF2B5EF4-FFF2-40B4-BE49-F238E27FC236}">
                  <a16:creationId xmlns:a16="http://schemas.microsoft.com/office/drawing/2014/main" id="{BCFA2BD2-AE10-42EC-873F-BF32F8D42D6D}"/>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楕円 63">
              <a:extLst>
                <a:ext uri="{FF2B5EF4-FFF2-40B4-BE49-F238E27FC236}">
                  <a16:creationId xmlns:a16="http://schemas.microsoft.com/office/drawing/2014/main" id="{E40FCEE0-C28B-487D-9EEE-87C85E8C5B44}"/>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65" name="グループ化 64">
              <a:extLst>
                <a:ext uri="{FF2B5EF4-FFF2-40B4-BE49-F238E27FC236}">
                  <a16:creationId xmlns:a16="http://schemas.microsoft.com/office/drawing/2014/main" id="{D487DE53-6459-406D-89C6-8FA9CB0277EE}"/>
                </a:ext>
              </a:extLst>
            </p:cNvPr>
            <p:cNvGrpSpPr/>
            <p:nvPr/>
          </p:nvGrpSpPr>
          <p:grpSpPr>
            <a:xfrm>
              <a:off x="2981173" y="478397"/>
              <a:ext cx="2530799" cy="914400"/>
              <a:chOff x="441001" y="231405"/>
              <a:chExt cx="2530799" cy="914400"/>
            </a:xfrm>
          </p:grpSpPr>
          <p:sp>
            <p:nvSpPr>
              <p:cNvPr id="68" name="楕円 67">
                <a:extLst>
                  <a:ext uri="{FF2B5EF4-FFF2-40B4-BE49-F238E27FC236}">
                    <a16:creationId xmlns:a16="http://schemas.microsoft.com/office/drawing/2014/main" id="{88BDD306-9DC9-47CF-AAB0-30E38F4E6468}"/>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9" name="楕円 68">
                <a:extLst>
                  <a:ext uri="{FF2B5EF4-FFF2-40B4-BE49-F238E27FC236}">
                    <a16:creationId xmlns:a16="http://schemas.microsoft.com/office/drawing/2014/main" id="{3885C8E4-2C79-4D8E-9B11-F646A79A9F66}"/>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0" name="楕円 69">
                <a:extLst>
                  <a:ext uri="{FF2B5EF4-FFF2-40B4-BE49-F238E27FC236}">
                    <a16:creationId xmlns:a16="http://schemas.microsoft.com/office/drawing/2014/main" id="{98F4F7D0-0F16-418A-9D36-73FC94E27983}"/>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66" name="楕円 65">
              <a:extLst>
                <a:ext uri="{FF2B5EF4-FFF2-40B4-BE49-F238E27FC236}">
                  <a16:creationId xmlns:a16="http://schemas.microsoft.com/office/drawing/2014/main" id="{0EEA161E-3518-4CBD-8972-6390F16035B5}"/>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楕円 66">
              <a:extLst>
                <a:ext uri="{FF2B5EF4-FFF2-40B4-BE49-F238E27FC236}">
                  <a16:creationId xmlns:a16="http://schemas.microsoft.com/office/drawing/2014/main" id="{12348FF0-1BD2-453A-A2E2-13890CBA936C}"/>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1" name="テキスト ボックス 70">
            <a:extLst>
              <a:ext uri="{FF2B5EF4-FFF2-40B4-BE49-F238E27FC236}">
                <a16:creationId xmlns:a16="http://schemas.microsoft.com/office/drawing/2014/main" id="{186C79D7-5E6B-4911-AFFF-CD92A0546898}"/>
              </a:ext>
            </a:extLst>
          </p:cNvPr>
          <p:cNvSpPr txBox="1"/>
          <p:nvPr/>
        </p:nvSpPr>
        <p:spPr>
          <a:xfrm>
            <a:off x="1647816" y="320994"/>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「海の玄関」横浜港とともに歩む</a:t>
            </a:r>
          </a:p>
        </p:txBody>
      </p:sp>
      <p:grpSp>
        <p:nvGrpSpPr>
          <p:cNvPr id="57" name="グループ化 56">
            <a:extLst>
              <a:ext uri="{FF2B5EF4-FFF2-40B4-BE49-F238E27FC236}">
                <a16:creationId xmlns:a16="http://schemas.microsoft.com/office/drawing/2014/main" id="{88E1C1D4-AAE6-461F-8555-0E0CD3AC09C3}"/>
              </a:ext>
            </a:extLst>
          </p:cNvPr>
          <p:cNvGrpSpPr/>
          <p:nvPr/>
        </p:nvGrpSpPr>
        <p:grpSpPr>
          <a:xfrm>
            <a:off x="524234" y="547867"/>
            <a:ext cx="4911366" cy="528574"/>
            <a:chOff x="860101" y="303195"/>
            <a:chExt cx="5136484" cy="862204"/>
          </a:xfrm>
          <a:solidFill>
            <a:srgbClr val="7862FA"/>
          </a:solidFill>
          <a:effectLst>
            <a:outerShdw blurRad="50800" dist="38100" dir="5400000" algn="t" rotWithShape="0">
              <a:prstClr val="black">
                <a:alpha val="40000"/>
              </a:prstClr>
            </a:outerShdw>
          </a:effectLst>
        </p:grpSpPr>
        <p:sp>
          <p:nvSpPr>
            <p:cNvPr id="58" name="四角形: 角を丸くする 57">
              <a:extLst>
                <a:ext uri="{FF2B5EF4-FFF2-40B4-BE49-F238E27FC236}">
                  <a16:creationId xmlns:a16="http://schemas.microsoft.com/office/drawing/2014/main" id="{2D2E2937-FDAC-40BD-B6FF-993647E883EF}"/>
                </a:ext>
              </a:extLst>
            </p:cNvPr>
            <p:cNvSpPr/>
            <p:nvPr/>
          </p:nvSpPr>
          <p:spPr>
            <a:xfrm>
              <a:off x="860101" y="303195"/>
              <a:ext cx="5136484" cy="849756"/>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9" name="テキスト ボックス 58">
              <a:extLst>
                <a:ext uri="{FF2B5EF4-FFF2-40B4-BE49-F238E27FC236}">
                  <a16:creationId xmlns:a16="http://schemas.microsoft.com/office/drawing/2014/main" id="{4B4D1772-69F6-46FF-8CAB-FC619DC7B7F0}"/>
                </a:ext>
              </a:extLst>
            </p:cNvPr>
            <p:cNvSpPr txBox="1"/>
            <p:nvPr/>
          </p:nvSpPr>
          <p:spPr>
            <a:xfrm>
              <a:off x="1358584" y="462541"/>
              <a:ext cx="4164253" cy="702858"/>
            </a:xfrm>
            <a:prstGeom prst="rect">
              <a:avLst/>
            </a:prstGeom>
            <a:noFill/>
          </p:spPr>
          <p:txBody>
            <a:bodyPr wrap="square">
              <a:spAutoFit/>
            </a:bodyPr>
            <a:lstStyle/>
            <a:p>
              <a:pPr algn="ctr"/>
              <a:r>
                <a:rPr kumimoji="1" lang="zh-CN"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横浜税関資料展示室</a:t>
              </a:r>
              <a:endPar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77" name="正方形/長方形 76">
            <a:extLst>
              <a:ext uri="{FF2B5EF4-FFF2-40B4-BE49-F238E27FC236}">
                <a16:creationId xmlns:a16="http://schemas.microsoft.com/office/drawing/2014/main" id="{DFCB8C58-E4E3-4A80-B7E2-C702AE6DF876}"/>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正方形/長方形 77">
            <a:extLst>
              <a:ext uri="{FF2B5EF4-FFF2-40B4-BE49-F238E27FC236}">
                <a16:creationId xmlns:a16="http://schemas.microsoft.com/office/drawing/2014/main" id="{9760985B-E121-4241-83E5-BA315559F309}"/>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9" name="正方形/長方形 78">
            <a:extLst>
              <a:ext uri="{FF2B5EF4-FFF2-40B4-BE49-F238E27FC236}">
                <a16:creationId xmlns:a16="http://schemas.microsoft.com/office/drawing/2014/main" id="{80B4EB0C-2982-4F38-AA76-E8F3041ACC7C}"/>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D4EB1D9F-5A01-4AF1-A23E-82156B55F3BD}"/>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1" name="正方形/長方形 80">
            <a:extLst>
              <a:ext uri="{FF2B5EF4-FFF2-40B4-BE49-F238E27FC236}">
                <a16:creationId xmlns:a16="http://schemas.microsoft.com/office/drawing/2014/main" id="{5E687233-92CB-4507-B067-B628E1213F8B}"/>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023D24A2-906F-47A1-A5D6-42CC8EAEE29F}"/>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83" name="テキスト ボックス 82">
            <a:extLst>
              <a:ext uri="{FF2B5EF4-FFF2-40B4-BE49-F238E27FC236}">
                <a16:creationId xmlns:a16="http://schemas.microsoft.com/office/drawing/2014/main" id="{4B1AA7E2-0B0F-4620-B30F-B34F4DBF682B}"/>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84" name="テキスト ボックス 83">
            <a:extLst>
              <a:ext uri="{FF2B5EF4-FFF2-40B4-BE49-F238E27FC236}">
                <a16:creationId xmlns:a16="http://schemas.microsoft.com/office/drawing/2014/main" id="{1EF184B6-B5A4-4965-9EE1-C47FE4214E42}"/>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85" name="テキスト ボックス 84">
            <a:extLst>
              <a:ext uri="{FF2B5EF4-FFF2-40B4-BE49-F238E27FC236}">
                <a16:creationId xmlns:a16="http://schemas.microsoft.com/office/drawing/2014/main" id="{8E925F59-6657-4BE6-8065-B02D4034EFFA}"/>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86" name="テキスト ボックス 85">
            <a:extLst>
              <a:ext uri="{FF2B5EF4-FFF2-40B4-BE49-F238E27FC236}">
                <a16:creationId xmlns:a16="http://schemas.microsoft.com/office/drawing/2014/main" id="{529F9F84-B5CA-4A10-A2D5-E33A04D4791E}"/>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87" name="正方形/長方形 86">
            <a:extLst>
              <a:ext uri="{FF2B5EF4-FFF2-40B4-BE49-F238E27FC236}">
                <a16:creationId xmlns:a16="http://schemas.microsoft.com/office/drawing/2014/main" id="{039A8437-7083-4544-BC65-6E63A9D78077}"/>
              </a:ext>
            </a:extLst>
          </p:cNvPr>
          <p:cNvSpPr/>
          <p:nvPr/>
        </p:nvSpPr>
        <p:spPr>
          <a:xfrm>
            <a:off x="10212411" y="21014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8" name="テキスト ボックス 87">
            <a:extLst>
              <a:ext uri="{FF2B5EF4-FFF2-40B4-BE49-F238E27FC236}">
                <a16:creationId xmlns:a16="http://schemas.microsoft.com/office/drawing/2014/main" id="{48B5E003-9F1C-4EC7-8A8A-38F3E7887A3C}"/>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89" name="正方形/長方形 88">
            <a:extLst>
              <a:ext uri="{FF2B5EF4-FFF2-40B4-BE49-F238E27FC236}">
                <a16:creationId xmlns:a16="http://schemas.microsoft.com/office/drawing/2014/main" id="{D1E1AB89-04CA-44CA-96FF-FDCF5F1F949D}"/>
              </a:ext>
            </a:extLst>
          </p:cNvPr>
          <p:cNvSpPr/>
          <p:nvPr/>
        </p:nvSpPr>
        <p:spPr>
          <a:xfrm>
            <a:off x="10205075" y="3147709"/>
            <a:ext cx="448231" cy="1044000"/>
          </a:xfrm>
          <a:prstGeom prst="rect">
            <a:avLst/>
          </a:prstGeom>
          <a:solidFill>
            <a:srgbClr val="7030A0"/>
          </a:solidFill>
          <a:ln>
            <a:solidFill>
              <a:srgbClr val="6600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10DD8B08-AC38-49C6-A5B4-C1E58CF27A5E}"/>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博物館</a:t>
            </a:r>
          </a:p>
        </p:txBody>
      </p:sp>
      <p:sp>
        <p:nvSpPr>
          <p:cNvPr id="92" name="テキスト ボックス 91">
            <a:extLst>
              <a:ext uri="{FF2B5EF4-FFF2-40B4-BE49-F238E27FC236}">
                <a16:creationId xmlns:a16="http://schemas.microsoft.com/office/drawing/2014/main" id="{199E2495-9556-4B0C-9449-F339A82E797D}"/>
              </a:ext>
            </a:extLst>
          </p:cNvPr>
          <p:cNvSpPr txBox="1"/>
          <p:nvPr/>
        </p:nvSpPr>
        <p:spPr>
          <a:xfrm>
            <a:off x="5101247" y="1093761"/>
            <a:ext cx="5019801" cy="1692771"/>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資料展示室「クイーンのひろば」では、開港からの横浜港・横浜税関の歴史をつづるグラフィック年表や貿易の変遷、麻薬やけん銃などの密輸の手口、知的財産を侵害した偽ブランド商品やワシントン条約に該当するはく製や標本等を、映像や実物展示により紹介してい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また、お仕事体験コーナーでは、ファイバースコープや金属探知機の使用体験もできます。説明付きの団体見学を希望する場合は予約が必要です。</a:t>
            </a:r>
          </a:p>
        </p:txBody>
      </p:sp>
      <p:sp>
        <p:nvSpPr>
          <p:cNvPr id="93" name="テキスト ボックス 92">
            <a:extLst>
              <a:ext uri="{FF2B5EF4-FFF2-40B4-BE49-F238E27FC236}">
                <a16:creationId xmlns:a16="http://schemas.microsoft.com/office/drawing/2014/main" id="{BD59DD83-9D84-4A43-A53A-D5C9A5598B45}"/>
              </a:ext>
            </a:extLst>
          </p:cNvPr>
          <p:cNvSpPr txBox="1"/>
          <p:nvPr/>
        </p:nvSpPr>
        <p:spPr>
          <a:xfrm>
            <a:off x="5167550" y="3990304"/>
            <a:ext cx="4701579"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 045-212-6053 </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横浜市中区海岸通</a:t>
            </a:r>
            <a:r>
              <a:rPr lang="en-US" altLang="zh-CN" sz="900" dirty="0">
                <a:latin typeface="メイリオ" panose="020B0604030504040204" pitchFamily="50" charset="-128"/>
                <a:ea typeface="メイリオ" panose="020B0604030504040204" pitchFamily="50" charset="-128"/>
              </a:rPr>
              <a:t>1-1</a:t>
            </a:r>
            <a:endParaRPr lang="ja-JP" altLang="en-US" sz="900" dirty="0">
              <a:latin typeface="メイリオ" panose="020B0604030504040204" pitchFamily="50" charset="-128"/>
              <a:ea typeface="メイリオ" panose="020B0604030504040204" pitchFamily="50" charset="-128"/>
            </a:endParaRPr>
          </a:p>
        </p:txBody>
      </p:sp>
      <p:sp>
        <p:nvSpPr>
          <p:cNvPr id="94" name="正方形/長方形 93">
            <a:extLst>
              <a:ext uri="{FF2B5EF4-FFF2-40B4-BE49-F238E27FC236}">
                <a16:creationId xmlns:a16="http://schemas.microsoft.com/office/drawing/2014/main" id="{665D8DA0-7589-4250-A61B-5C6F37B96229}"/>
              </a:ext>
            </a:extLst>
          </p:cNvPr>
          <p:cNvSpPr/>
          <p:nvPr/>
        </p:nvSpPr>
        <p:spPr>
          <a:xfrm>
            <a:off x="5144001" y="2757291"/>
            <a:ext cx="2714503" cy="1237210"/>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5" name="テキスト ボックス 94">
            <a:extLst>
              <a:ext uri="{FF2B5EF4-FFF2-40B4-BE49-F238E27FC236}">
                <a16:creationId xmlns:a16="http://schemas.microsoft.com/office/drawing/2014/main" id="{1522EF7F-E6ED-44A8-8C59-93C0683E9EFA}"/>
              </a:ext>
            </a:extLst>
          </p:cNvPr>
          <p:cNvSpPr txBox="1"/>
          <p:nvPr/>
        </p:nvSpPr>
        <p:spPr>
          <a:xfrm>
            <a:off x="5227317" y="2861415"/>
            <a:ext cx="1560229" cy="338554"/>
          </a:xfrm>
          <a:prstGeom prst="rect">
            <a:avLst/>
          </a:prstGeom>
          <a:noFill/>
        </p:spPr>
        <p:txBody>
          <a:bodyPr wrap="square">
            <a:spAutoFit/>
          </a:bodyPr>
          <a:lstStyle/>
          <a:p>
            <a:r>
              <a:rPr lang="ja-JP" altLang="en-US" sz="1600" b="1" dirty="0">
                <a:solidFill>
                  <a:srgbClr val="F96767"/>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体験メニュー</a:t>
            </a:r>
            <a:endParaRPr lang="en-US" altLang="ja-JP" sz="600" dirty="0">
              <a:solidFill>
                <a:srgbClr val="F96767"/>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sp>
        <p:nvSpPr>
          <p:cNvPr id="96" name="テキスト ボックス 95">
            <a:extLst>
              <a:ext uri="{FF2B5EF4-FFF2-40B4-BE49-F238E27FC236}">
                <a16:creationId xmlns:a16="http://schemas.microsoft.com/office/drawing/2014/main" id="{17F53B89-0C24-4ADC-BBBF-5A928C9ADA04}"/>
              </a:ext>
            </a:extLst>
          </p:cNvPr>
          <p:cNvSpPr txBox="1"/>
          <p:nvPr/>
        </p:nvSpPr>
        <p:spPr>
          <a:xfrm>
            <a:off x="5883086" y="3430149"/>
            <a:ext cx="1810857" cy="415498"/>
          </a:xfrm>
          <a:prstGeom prst="rect">
            <a:avLst/>
          </a:prstGeom>
          <a:noFill/>
        </p:spPr>
        <p:txBody>
          <a:bodyPr wrap="square">
            <a:spAutoFit/>
          </a:bodyPr>
          <a:lstStyle/>
          <a:p>
            <a:r>
              <a:rPr lang="ja-JP" altLang="en-US" sz="1050" dirty="0">
                <a:latin typeface="メイリオ" panose="020B0604030504040204" pitchFamily="50" charset="-128"/>
                <a:ea typeface="メイリオ" panose="020B0604030504040204" pitchFamily="50" charset="-128"/>
              </a:rPr>
              <a:t>人　　数：1団体40名まで</a:t>
            </a:r>
          </a:p>
          <a:p>
            <a:r>
              <a:rPr lang="ja-JP" altLang="en-US" sz="1050" dirty="0">
                <a:latin typeface="メイリオ" panose="020B0604030504040204" pitchFamily="50" charset="-128"/>
                <a:ea typeface="メイリオ" panose="020B0604030504040204" pitchFamily="50" charset="-128"/>
              </a:rPr>
              <a:t>所要時間：1時間程度</a:t>
            </a:r>
          </a:p>
        </p:txBody>
      </p:sp>
      <p:grpSp>
        <p:nvGrpSpPr>
          <p:cNvPr id="97" name="グループ化 96">
            <a:extLst>
              <a:ext uri="{FF2B5EF4-FFF2-40B4-BE49-F238E27FC236}">
                <a16:creationId xmlns:a16="http://schemas.microsoft.com/office/drawing/2014/main" id="{1B87F294-3C84-4ACC-9E68-51A9C03351BB}"/>
              </a:ext>
            </a:extLst>
          </p:cNvPr>
          <p:cNvGrpSpPr/>
          <p:nvPr/>
        </p:nvGrpSpPr>
        <p:grpSpPr>
          <a:xfrm>
            <a:off x="3161503" y="4307220"/>
            <a:ext cx="1758496" cy="616762"/>
            <a:chOff x="2909658" y="478397"/>
            <a:chExt cx="2602314" cy="981451"/>
          </a:xfrm>
        </p:grpSpPr>
        <p:sp>
          <p:nvSpPr>
            <p:cNvPr id="98" name="楕円 97">
              <a:extLst>
                <a:ext uri="{FF2B5EF4-FFF2-40B4-BE49-F238E27FC236}">
                  <a16:creationId xmlns:a16="http://schemas.microsoft.com/office/drawing/2014/main" id="{BD0D57A4-B120-41B6-B3CE-6D3C72DFCE4E}"/>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9" name="楕円 98">
              <a:extLst>
                <a:ext uri="{FF2B5EF4-FFF2-40B4-BE49-F238E27FC236}">
                  <a16:creationId xmlns:a16="http://schemas.microsoft.com/office/drawing/2014/main" id="{DBCC1B4E-6BF5-4A01-A7BF-A110F04D5001}"/>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00" name="グループ化 99">
              <a:extLst>
                <a:ext uri="{FF2B5EF4-FFF2-40B4-BE49-F238E27FC236}">
                  <a16:creationId xmlns:a16="http://schemas.microsoft.com/office/drawing/2014/main" id="{3F282949-33FB-4E8F-A527-FD4CE59DECEE}"/>
                </a:ext>
              </a:extLst>
            </p:cNvPr>
            <p:cNvGrpSpPr/>
            <p:nvPr/>
          </p:nvGrpSpPr>
          <p:grpSpPr>
            <a:xfrm>
              <a:off x="2981173" y="478397"/>
              <a:ext cx="2530799" cy="914400"/>
              <a:chOff x="441001" y="231405"/>
              <a:chExt cx="2530799" cy="914400"/>
            </a:xfrm>
          </p:grpSpPr>
          <p:sp>
            <p:nvSpPr>
              <p:cNvPr id="103" name="楕円 102">
                <a:extLst>
                  <a:ext uri="{FF2B5EF4-FFF2-40B4-BE49-F238E27FC236}">
                    <a16:creationId xmlns:a16="http://schemas.microsoft.com/office/drawing/2014/main" id="{A7030BA9-6576-4DE8-9391-8F6D5E725F06}"/>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4" name="楕円 103">
                <a:extLst>
                  <a:ext uri="{FF2B5EF4-FFF2-40B4-BE49-F238E27FC236}">
                    <a16:creationId xmlns:a16="http://schemas.microsoft.com/office/drawing/2014/main" id="{1B5B1BF2-2A51-4DA7-86B0-0F4295021E7B}"/>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5" name="楕円 104">
                <a:extLst>
                  <a:ext uri="{FF2B5EF4-FFF2-40B4-BE49-F238E27FC236}">
                    <a16:creationId xmlns:a16="http://schemas.microsoft.com/office/drawing/2014/main" id="{F287483A-2875-488E-88B7-33E7B18CC10C}"/>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01" name="楕円 100">
              <a:extLst>
                <a:ext uri="{FF2B5EF4-FFF2-40B4-BE49-F238E27FC236}">
                  <a16:creationId xmlns:a16="http://schemas.microsoft.com/office/drawing/2014/main" id="{5D66AC67-D38F-4CC7-8F64-1531140EF821}"/>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2" name="楕円 101">
              <a:extLst>
                <a:ext uri="{FF2B5EF4-FFF2-40B4-BE49-F238E27FC236}">
                  <a16:creationId xmlns:a16="http://schemas.microsoft.com/office/drawing/2014/main" id="{8B7171E0-CD2E-45C2-B48F-F543F1A9C637}"/>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06" name="テキスト ボックス 105">
            <a:extLst>
              <a:ext uri="{FF2B5EF4-FFF2-40B4-BE49-F238E27FC236}">
                <a16:creationId xmlns:a16="http://schemas.microsoft.com/office/drawing/2014/main" id="{DB8AA4F5-01FB-4378-9B9C-A952A047EA33}"/>
              </a:ext>
            </a:extLst>
          </p:cNvPr>
          <p:cNvSpPr txBox="1"/>
          <p:nvPr/>
        </p:nvSpPr>
        <p:spPr>
          <a:xfrm>
            <a:off x="1728089" y="4437885"/>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日本の海を守る海上保安庁の役割を学ぶ</a:t>
            </a:r>
          </a:p>
        </p:txBody>
      </p:sp>
      <p:grpSp>
        <p:nvGrpSpPr>
          <p:cNvPr id="107" name="グループ化 106">
            <a:extLst>
              <a:ext uri="{FF2B5EF4-FFF2-40B4-BE49-F238E27FC236}">
                <a16:creationId xmlns:a16="http://schemas.microsoft.com/office/drawing/2014/main" id="{43B405C4-B866-402C-95B1-DD5C62D9EA60}"/>
              </a:ext>
            </a:extLst>
          </p:cNvPr>
          <p:cNvGrpSpPr/>
          <p:nvPr/>
        </p:nvGrpSpPr>
        <p:grpSpPr>
          <a:xfrm>
            <a:off x="532378" y="4737002"/>
            <a:ext cx="4911365" cy="520943"/>
            <a:chOff x="860101" y="303195"/>
            <a:chExt cx="5136484" cy="849756"/>
          </a:xfrm>
          <a:solidFill>
            <a:srgbClr val="7862FA"/>
          </a:solidFill>
          <a:effectLst>
            <a:outerShdw blurRad="50800" dist="38100" dir="5400000" algn="t" rotWithShape="0">
              <a:prstClr val="black">
                <a:alpha val="40000"/>
              </a:prstClr>
            </a:outerShdw>
          </a:effectLst>
        </p:grpSpPr>
        <p:sp>
          <p:nvSpPr>
            <p:cNvPr id="108" name="四角形: 角を丸くする 107">
              <a:extLst>
                <a:ext uri="{FF2B5EF4-FFF2-40B4-BE49-F238E27FC236}">
                  <a16:creationId xmlns:a16="http://schemas.microsoft.com/office/drawing/2014/main" id="{37978285-7E94-44EE-81E4-D77DCED1975C}"/>
                </a:ext>
              </a:extLst>
            </p:cNvPr>
            <p:cNvSpPr/>
            <p:nvPr/>
          </p:nvSpPr>
          <p:spPr>
            <a:xfrm>
              <a:off x="860101" y="303195"/>
              <a:ext cx="5136484" cy="849756"/>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09" name="テキスト ボックス 108">
              <a:extLst>
                <a:ext uri="{FF2B5EF4-FFF2-40B4-BE49-F238E27FC236}">
                  <a16:creationId xmlns:a16="http://schemas.microsoft.com/office/drawing/2014/main" id="{F53A3055-AFFE-4461-81AA-9002068C72B5}"/>
                </a:ext>
              </a:extLst>
            </p:cNvPr>
            <p:cNvSpPr txBox="1"/>
            <p:nvPr/>
          </p:nvSpPr>
          <p:spPr>
            <a:xfrm>
              <a:off x="1397781" y="414178"/>
              <a:ext cx="4164253" cy="702858"/>
            </a:xfrm>
            <a:prstGeom prst="rect">
              <a:avLst/>
            </a:prstGeom>
            <a:noFill/>
          </p:spPr>
          <p:txBody>
            <a:bodyPr wrap="square">
              <a:spAutoFit/>
            </a:bodyPr>
            <a:lstStyle/>
            <a:p>
              <a:pPr algn="ctr"/>
              <a:r>
                <a:rPr kumimoji="1" lang="zh-TW"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海上保安資料館横浜館</a:t>
              </a:r>
              <a:endPar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pic>
        <p:nvPicPr>
          <p:cNvPr id="115" name="図 114" descr="駅の天井からぶら下がっている&#10;&#10;低い精度で自動的に生成された説明">
            <a:extLst>
              <a:ext uri="{FF2B5EF4-FFF2-40B4-BE49-F238E27FC236}">
                <a16:creationId xmlns:a16="http://schemas.microsoft.com/office/drawing/2014/main" id="{4FA22E34-8947-45CC-BD45-0AB3E7E2CB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047" y="5305426"/>
            <a:ext cx="2940197" cy="1960376"/>
          </a:xfrm>
          <a:prstGeom prst="rect">
            <a:avLst/>
          </a:prstGeom>
          <a:effectLst>
            <a:outerShdw blurRad="50800" dist="38100" dir="5400000" algn="t" rotWithShape="0">
              <a:prstClr val="black">
                <a:alpha val="40000"/>
              </a:prstClr>
            </a:outerShdw>
          </a:effectLst>
        </p:spPr>
      </p:pic>
      <p:pic>
        <p:nvPicPr>
          <p:cNvPr id="116" name="図 115" descr="建物, 屋外, 時計, 記号 が含まれている画像&#10;&#10;自動的に生成された説明">
            <a:extLst>
              <a:ext uri="{FF2B5EF4-FFF2-40B4-BE49-F238E27FC236}">
                <a16:creationId xmlns:a16="http://schemas.microsoft.com/office/drawing/2014/main" id="{597C0ACD-BAC6-4F1B-9DB8-A9BF0609FD3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27602" y="5289609"/>
            <a:ext cx="1388020" cy="1976258"/>
          </a:xfrm>
          <a:prstGeom prst="rect">
            <a:avLst/>
          </a:prstGeom>
          <a:effectLst>
            <a:outerShdw blurRad="50800" dist="38100" dir="5400000" algn="t" rotWithShape="0">
              <a:prstClr val="black">
                <a:alpha val="40000"/>
              </a:prstClr>
            </a:outerShdw>
          </a:effectLst>
        </p:spPr>
      </p:pic>
      <p:sp>
        <p:nvSpPr>
          <p:cNvPr id="118" name="テキスト ボックス 117">
            <a:extLst>
              <a:ext uri="{FF2B5EF4-FFF2-40B4-BE49-F238E27FC236}">
                <a16:creationId xmlns:a16="http://schemas.microsoft.com/office/drawing/2014/main" id="{1D2DE963-9066-41FC-915D-84A2C22C51D6}"/>
              </a:ext>
            </a:extLst>
          </p:cNvPr>
          <p:cNvSpPr txBox="1"/>
          <p:nvPr/>
        </p:nvSpPr>
        <p:spPr>
          <a:xfrm>
            <a:off x="5167550" y="6912216"/>
            <a:ext cx="4977046"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045-662-1185 </a:t>
            </a:r>
            <a:r>
              <a:rPr lang="ja-JP" altLang="en-US" sz="900" dirty="0">
                <a:latin typeface="メイリオ" panose="020B0604030504040204" pitchFamily="50" charset="-128"/>
                <a:ea typeface="メイリオ" panose="020B0604030504040204" pitchFamily="50" charset="-128"/>
              </a:rPr>
              <a:t>　　予約：不要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横浜市中区海岸通</a:t>
            </a:r>
            <a:r>
              <a:rPr lang="en-US" altLang="zh-CN" sz="900" dirty="0">
                <a:latin typeface="メイリオ" panose="020B0604030504040204" pitchFamily="50" charset="-128"/>
                <a:ea typeface="メイリオ" panose="020B0604030504040204" pitchFamily="50" charset="-128"/>
              </a:rPr>
              <a:t>1-1</a:t>
            </a:r>
            <a:endParaRPr lang="ja-JP" altLang="en-US" sz="900" dirty="0">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880011DA-3D1F-482F-8395-8F91574A39B8}"/>
              </a:ext>
            </a:extLst>
          </p:cNvPr>
          <p:cNvGrpSpPr/>
          <p:nvPr/>
        </p:nvGrpSpPr>
        <p:grpSpPr>
          <a:xfrm>
            <a:off x="7934296" y="3675420"/>
            <a:ext cx="2014499" cy="261610"/>
            <a:chOff x="5270395" y="4217110"/>
            <a:chExt cx="2014499" cy="261610"/>
          </a:xfrm>
        </p:grpSpPr>
        <p:sp>
          <p:nvSpPr>
            <p:cNvPr id="120" name="正方形/長方形 119">
              <a:extLst>
                <a:ext uri="{FF2B5EF4-FFF2-40B4-BE49-F238E27FC236}">
                  <a16:creationId xmlns:a16="http://schemas.microsoft.com/office/drawing/2014/main" id="{BD4C6586-220F-4AC6-A7EE-C3E12E8F47EE}"/>
                </a:ext>
              </a:extLst>
            </p:cNvPr>
            <p:cNvSpPr/>
            <p:nvPr/>
          </p:nvSpPr>
          <p:spPr>
            <a:xfrm>
              <a:off x="5270395" y="4221723"/>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21" name="矢印: 五方向 120">
              <a:extLst>
                <a:ext uri="{FF2B5EF4-FFF2-40B4-BE49-F238E27FC236}">
                  <a16:creationId xmlns:a16="http://schemas.microsoft.com/office/drawing/2014/main" id="{EF86701B-4B9A-4648-931B-7A37E2EC9002}"/>
                </a:ext>
              </a:extLst>
            </p:cNvPr>
            <p:cNvSpPr/>
            <p:nvPr/>
          </p:nvSpPr>
          <p:spPr>
            <a:xfrm>
              <a:off x="5272035" y="4219677"/>
              <a:ext cx="725658"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目安時間</a:t>
              </a:r>
            </a:p>
          </p:txBody>
        </p:sp>
        <p:sp>
          <p:nvSpPr>
            <p:cNvPr id="122" name="テキスト ボックス 121">
              <a:extLst>
                <a:ext uri="{FF2B5EF4-FFF2-40B4-BE49-F238E27FC236}">
                  <a16:creationId xmlns:a16="http://schemas.microsoft.com/office/drawing/2014/main" id="{DB6B749A-6393-45F4-9EE5-C519808D0E10}"/>
                </a:ext>
              </a:extLst>
            </p:cNvPr>
            <p:cNvSpPr txBox="1"/>
            <p:nvPr/>
          </p:nvSpPr>
          <p:spPr>
            <a:xfrm>
              <a:off x="6152340" y="4217110"/>
              <a:ext cx="892201" cy="261610"/>
            </a:xfrm>
            <a:prstGeom prst="rect">
              <a:avLst/>
            </a:prstGeom>
            <a:noFill/>
          </p:spPr>
          <p:txBody>
            <a:bodyPr wrap="square">
              <a:spAutoFit/>
            </a:bodyPr>
            <a:lstStyle/>
            <a:p>
              <a:pPr algn="ct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1</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時間</a:t>
              </a:r>
            </a:p>
          </p:txBody>
        </p:sp>
      </p:grpSp>
      <p:grpSp>
        <p:nvGrpSpPr>
          <p:cNvPr id="5" name="グループ化 4">
            <a:extLst>
              <a:ext uri="{FF2B5EF4-FFF2-40B4-BE49-F238E27FC236}">
                <a16:creationId xmlns:a16="http://schemas.microsoft.com/office/drawing/2014/main" id="{69E8DA32-E28E-41F3-9735-DDDC6AEACC89}"/>
              </a:ext>
            </a:extLst>
          </p:cNvPr>
          <p:cNvGrpSpPr/>
          <p:nvPr/>
        </p:nvGrpSpPr>
        <p:grpSpPr>
          <a:xfrm>
            <a:off x="7944638" y="3393525"/>
            <a:ext cx="2134123" cy="261610"/>
            <a:chOff x="7498771" y="4193870"/>
            <a:chExt cx="2134123" cy="261610"/>
          </a:xfrm>
        </p:grpSpPr>
        <p:sp>
          <p:nvSpPr>
            <p:cNvPr id="123" name="正方形/長方形 122">
              <a:extLst>
                <a:ext uri="{FF2B5EF4-FFF2-40B4-BE49-F238E27FC236}">
                  <a16:creationId xmlns:a16="http://schemas.microsoft.com/office/drawing/2014/main" id="{F9FF48F1-680A-41D2-BC4F-DD9E8A618DC4}"/>
                </a:ext>
              </a:extLst>
            </p:cNvPr>
            <p:cNvSpPr/>
            <p:nvPr/>
          </p:nvSpPr>
          <p:spPr>
            <a:xfrm>
              <a:off x="7498771" y="4214230"/>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24" name="矢印: 五方向 123">
              <a:extLst>
                <a:ext uri="{FF2B5EF4-FFF2-40B4-BE49-F238E27FC236}">
                  <a16:creationId xmlns:a16="http://schemas.microsoft.com/office/drawing/2014/main" id="{3E3A6431-4885-4D39-BC7D-050B4B335577}"/>
                </a:ext>
              </a:extLst>
            </p:cNvPr>
            <p:cNvSpPr/>
            <p:nvPr/>
          </p:nvSpPr>
          <p:spPr>
            <a:xfrm>
              <a:off x="7500411" y="4212184"/>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25" name="テキスト ボックス 124">
              <a:extLst>
                <a:ext uri="{FF2B5EF4-FFF2-40B4-BE49-F238E27FC236}">
                  <a16:creationId xmlns:a16="http://schemas.microsoft.com/office/drawing/2014/main" id="{9A82D5D3-FD67-4078-93FA-D5ACD1A1249F}"/>
                </a:ext>
              </a:extLst>
            </p:cNvPr>
            <p:cNvSpPr txBox="1"/>
            <p:nvPr/>
          </p:nvSpPr>
          <p:spPr>
            <a:xfrm>
              <a:off x="8536917" y="4193870"/>
              <a:ext cx="1095977"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40</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grpSp>
      <p:grpSp>
        <p:nvGrpSpPr>
          <p:cNvPr id="6" name="グループ化 5">
            <a:extLst>
              <a:ext uri="{FF2B5EF4-FFF2-40B4-BE49-F238E27FC236}">
                <a16:creationId xmlns:a16="http://schemas.microsoft.com/office/drawing/2014/main" id="{DAD372E5-13DD-4EFF-9570-D6739F0DC17B}"/>
              </a:ext>
            </a:extLst>
          </p:cNvPr>
          <p:cNvGrpSpPr/>
          <p:nvPr/>
        </p:nvGrpSpPr>
        <p:grpSpPr>
          <a:xfrm>
            <a:off x="5232176" y="6540222"/>
            <a:ext cx="2134123" cy="261610"/>
            <a:chOff x="-3111499" y="8731107"/>
            <a:chExt cx="2134123" cy="261610"/>
          </a:xfrm>
        </p:grpSpPr>
        <p:sp>
          <p:nvSpPr>
            <p:cNvPr id="133" name="正方形/長方形 132">
              <a:extLst>
                <a:ext uri="{FF2B5EF4-FFF2-40B4-BE49-F238E27FC236}">
                  <a16:creationId xmlns:a16="http://schemas.microsoft.com/office/drawing/2014/main" id="{8BCEE564-8CFF-4527-A3D2-72FB84232C22}"/>
                </a:ext>
              </a:extLst>
            </p:cNvPr>
            <p:cNvSpPr/>
            <p:nvPr/>
          </p:nvSpPr>
          <p:spPr>
            <a:xfrm>
              <a:off x="-3111499" y="8751467"/>
              <a:ext cx="1986615"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34" name="矢印: 五方向 133">
              <a:extLst>
                <a:ext uri="{FF2B5EF4-FFF2-40B4-BE49-F238E27FC236}">
                  <a16:creationId xmlns:a16="http://schemas.microsoft.com/office/drawing/2014/main" id="{29C8D28B-E46B-46D3-B7A1-185F04A9E3E8}"/>
                </a:ext>
              </a:extLst>
            </p:cNvPr>
            <p:cNvSpPr/>
            <p:nvPr/>
          </p:nvSpPr>
          <p:spPr>
            <a:xfrm>
              <a:off x="-3109859" y="8749421"/>
              <a:ext cx="1095976" cy="19711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受け入れ可能人数</a:t>
              </a:r>
            </a:p>
          </p:txBody>
        </p:sp>
        <p:sp>
          <p:nvSpPr>
            <p:cNvPr id="135" name="テキスト ボックス 134">
              <a:extLst>
                <a:ext uri="{FF2B5EF4-FFF2-40B4-BE49-F238E27FC236}">
                  <a16:creationId xmlns:a16="http://schemas.microsoft.com/office/drawing/2014/main" id="{0E363D30-9AC9-4EF1-A40F-4EDDA2C959D5}"/>
                </a:ext>
              </a:extLst>
            </p:cNvPr>
            <p:cNvSpPr txBox="1"/>
            <p:nvPr/>
          </p:nvSpPr>
          <p:spPr>
            <a:xfrm>
              <a:off x="-2073353" y="8731107"/>
              <a:ext cx="1095977"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a:t>
              </a:r>
              <a:r>
                <a:rPr kumimoji="1" lang="en-US" altLang="ja-JP" sz="1050" dirty="0">
                  <a:solidFill>
                    <a:schemeClr val="accent2">
                      <a:lumMod val="75000"/>
                    </a:schemeClr>
                  </a:solidFill>
                  <a:latin typeface="メイリオ" panose="020B0604030504040204" pitchFamily="50" charset="-128"/>
                  <a:ea typeface="メイリオ" panose="020B0604030504040204" pitchFamily="50" charset="-128"/>
                </a:rPr>
                <a:t>30</a:t>
              </a: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人</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grpSp>
      <p:grpSp>
        <p:nvGrpSpPr>
          <p:cNvPr id="2" name="グループ化 1">
            <a:extLst>
              <a:ext uri="{FF2B5EF4-FFF2-40B4-BE49-F238E27FC236}">
                <a16:creationId xmlns:a16="http://schemas.microsoft.com/office/drawing/2014/main" id="{4254C31C-EC39-49AB-8C99-D30C385AA1EB}"/>
              </a:ext>
            </a:extLst>
          </p:cNvPr>
          <p:cNvGrpSpPr/>
          <p:nvPr/>
        </p:nvGrpSpPr>
        <p:grpSpPr>
          <a:xfrm>
            <a:off x="516896" y="272877"/>
            <a:ext cx="792000" cy="792000"/>
            <a:chOff x="392458" y="241235"/>
            <a:chExt cx="792000" cy="792000"/>
          </a:xfrm>
        </p:grpSpPr>
        <p:sp>
          <p:nvSpPr>
            <p:cNvPr id="91" name="楕円 90">
              <a:extLst>
                <a:ext uri="{FF2B5EF4-FFF2-40B4-BE49-F238E27FC236}">
                  <a16:creationId xmlns:a16="http://schemas.microsoft.com/office/drawing/2014/main" id="{AD4417E1-2C5A-4647-855D-19319801F085}"/>
                </a:ext>
              </a:extLst>
            </p:cNvPr>
            <p:cNvSpPr/>
            <p:nvPr/>
          </p:nvSpPr>
          <p:spPr>
            <a:xfrm>
              <a:off x="462074" y="317458"/>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29" name="楕円 128">
              <a:extLst>
                <a:ext uri="{FF2B5EF4-FFF2-40B4-BE49-F238E27FC236}">
                  <a16:creationId xmlns:a16="http://schemas.microsoft.com/office/drawing/2014/main" id="{38373B27-3844-4822-8390-8905F3A7D440}"/>
                </a:ext>
              </a:extLst>
            </p:cNvPr>
            <p:cNvSpPr/>
            <p:nvPr/>
          </p:nvSpPr>
          <p:spPr>
            <a:xfrm>
              <a:off x="392458" y="241235"/>
              <a:ext cx="792000" cy="792000"/>
            </a:xfrm>
            <a:prstGeom prst="ellipse">
              <a:avLst/>
            </a:prstGeom>
            <a:solidFill>
              <a:srgbClr val="F96767">
                <a:alpha val="65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30" name="テキスト ボックス 129">
              <a:extLst>
                <a:ext uri="{FF2B5EF4-FFF2-40B4-BE49-F238E27FC236}">
                  <a16:creationId xmlns:a16="http://schemas.microsoft.com/office/drawing/2014/main" id="{69F5FB5C-1130-4F9A-94DB-A130DFD06F0E}"/>
                </a:ext>
              </a:extLst>
            </p:cNvPr>
            <p:cNvSpPr txBox="1"/>
            <p:nvPr/>
          </p:nvSpPr>
          <p:spPr>
            <a:xfrm>
              <a:off x="482144" y="357305"/>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sp>
        <p:nvSpPr>
          <p:cNvPr id="131" name="楕円 130">
            <a:extLst>
              <a:ext uri="{FF2B5EF4-FFF2-40B4-BE49-F238E27FC236}">
                <a16:creationId xmlns:a16="http://schemas.microsoft.com/office/drawing/2014/main" id="{DD9C338F-11CB-450B-954F-330B4E9CFDC8}"/>
              </a:ext>
            </a:extLst>
          </p:cNvPr>
          <p:cNvSpPr/>
          <p:nvPr/>
        </p:nvSpPr>
        <p:spPr>
          <a:xfrm>
            <a:off x="588579" y="4544809"/>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32" name="楕円 131">
            <a:extLst>
              <a:ext uri="{FF2B5EF4-FFF2-40B4-BE49-F238E27FC236}">
                <a16:creationId xmlns:a16="http://schemas.microsoft.com/office/drawing/2014/main" id="{BA657A12-A820-44B3-8590-5122F2BE1176}"/>
              </a:ext>
            </a:extLst>
          </p:cNvPr>
          <p:cNvSpPr/>
          <p:nvPr/>
        </p:nvSpPr>
        <p:spPr>
          <a:xfrm>
            <a:off x="518963" y="4468586"/>
            <a:ext cx="792000" cy="792000"/>
          </a:xfrm>
          <a:prstGeom prst="ellipse">
            <a:avLst/>
          </a:prstGeom>
          <a:solidFill>
            <a:srgbClr val="F96767">
              <a:alpha val="65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39" name="テキスト ボックス 138">
            <a:extLst>
              <a:ext uri="{FF2B5EF4-FFF2-40B4-BE49-F238E27FC236}">
                <a16:creationId xmlns:a16="http://schemas.microsoft.com/office/drawing/2014/main" id="{0130A9D7-B222-4ABA-A703-1CD25FCD38EF}"/>
              </a:ext>
            </a:extLst>
          </p:cNvPr>
          <p:cNvSpPr txBox="1"/>
          <p:nvPr/>
        </p:nvSpPr>
        <p:spPr>
          <a:xfrm>
            <a:off x="608649" y="4584656"/>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sp>
        <p:nvSpPr>
          <p:cNvPr id="140" name="四角形: 角を丸くする 139">
            <a:extLst>
              <a:ext uri="{FF2B5EF4-FFF2-40B4-BE49-F238E27FC236}">
                <a16:creationId xmlns:a16="http://schemas.microsoft.com/office/drawing/2014/main" id="{F665540F-62C8-4F63-A206-7256484A73C0}"/>
              </a:ext>
            </a:extLst>
          </p:cNvPr>
          <p:cNvSpPr/>
          <p:nvPr/>
        </p:nvSpPr>
        <p:spPr>
          <a:xfrm>
            <a:off x="4573808" y="709552"/>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無料</a:t>
            </a:r>
          </a:p>
        </p:txBody>
      </p:sp>
      <p:sp>
        <p:nvSpPr>
          <p:cNvPr id="141" name="四角形: 角を丸くする 140">
            <a:extLst>
              <a:ext uri="{FF2B5EF4-FFF2-40B4-BE49-F238E27FC236}">
                <a16:creationId xmlns:a16="http://schemas.microsoft.com/office/drawing/2014/main" id="{01DD8B55-8940-492B-B870-BEA3B740C75E}"/>
              </a:ext>
            </a:extLst>
          </p:cNvPr>
          <p:cNvSpPr/>
          <p:nvPr/>
        </p:nvSpPr>
        <p:spPr>
          <a:xfrm>
            <a:off x="4611923" y="4889747"/>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無料</a:t>
            </a:r>
          </a:p>
        </p:txBody>
      </p:sp>
      <p:sp>
        <p:nvSpPr>
          <p:cNvPr id="142" name="テキスト ボックス 141">
            <a:extLst>
              <a:ext uri="{FF2B5EF4-FFF2-40B4-BE49-F238E27FC236}">
                <a16:creationId xmlns:a16="http://schemas.microsoft.com/office/drawing/2014/main" id="{F09E87EE-6ACA-4366-AA35-D9D9C9B98D96}"/>
              </a:ext>
            </a:extLst>
          </p:cNvPr>
          <p:cNvSpPr txBox="1"/>
          <p:nvPr/>
        </p:nvSpPr>
        <p:spPr>
          <a:xfrm>
            <a:off x="5227317" y="3214299"/>
            <a:ext cx="1623849" cy="261610"/>
          </a:xfrm>
          <a:prstGeom prst="rect">
            <a:avLst/>
          </a:prstGeom>
          <a:noFill/>
        </p:spPr>
        <p:txBody>
          <a:bodyPr wrap="square">
            <a:spAutoFit/>
          </a:bodyPr>
          <a:lstStyle/>
          <a:p>
            <a:r>
              <a:rPr lang="ja-JP" altLang="en-US" sz="1100" b="1" dirty="0">
                <a:latin typeface="メイリオ" panose="020B0604030504040204" pitchFamily="50" charset="-128"/>
                <a:ea typeface="メイリオ" panose="020B0604030504040204" pitchFamily="50" charset="-128"/>
              </a:rPr>
              <a:t>金属探知機等仕様体験</a:t>
            </a:r>
            <a:endParaRPr lang="en-US" altLang="ja-JP" sz="1100" b="1" dirty="0">
              <a:latin typeface="メイリオ" panose="020B0604030504040204" pitchFamily="50" charset="-128"/>
              <a:ea typeface="メイリオ" panose="020B0604030504040204" pitchFamily="50" charset="-128"/>
            </a:endParaRPr>
          </a:p>
        </p:txBody>
      </p:sp>
      <p:grpSp>
        <p:nvGrpSpPr>
          <p:cNvPr id="110" name="グループ化 109">
            <a:extLst>
              <a:ext uri="{FF2B5EF4-FFF2-40B4-BE49-F238E27FC236}">
                <a16:creationId xmlns:a16="http://schemas.microsoft.com/office/drawing/2014/main" id="{DDA2DBEA-D8B0-462B-94A2-7979432B2E40}"/>
              </a:ext>
            </a:extLst>
          </p:cNvPr>
          <p:cNvGrpSpPr/>
          <p:nvPr/>
        </p:nvGrpSpPr>
        <p:grpSpPr>
          <a:xfrm>
            <a:off x="7366298" y="6526869"/>
            <a:ext cx="1486165" cy="247733"/>
            <a:chOff x="5270395" y="4189475"/>
            <a:chExt cx="2014499" cy="261610"/>
          </a:xfrm>
        </p:grpSpPr>
        <p:sp>
          <p:nvSpPr>
            <p:cNvPr id="111" name="正方形/長方形 110">
              <a:extLst>
                <a:ext uri="{FF2B5EF4-FFF2-40B4-BE49-F238E27FC236}">
                  <a16:creationId xmlns:a16="http://schemas.microsoft.com/office/drawing/2014/main" id="{D99B7C54-4CC0-4054-9194-12EC2296B2ED}"/>
                </a:ext>
              </a:extLst>
            </p:cNvPr>
            <p:cNvSpPr/>
            <p:nvPr/>
          </p:nvSpPr>
          <p:spPr>
            <a:xfrm>
              <a:off x="5270395" y="4221723"/>
              <a:ext cx="2014499" cy="197117"/>
            </a:xfrm>
            <a:prstGeom prst="rect">
              <a:avLst/>
            </a:prstGeom>
            <a:solidFill>
              <a:schemeClr val="bg1">
                <a:alpha val="50000"/>
              </a:schemeClr>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latin typeface="メイリオ" panose="020B0604030504040204" pitchFamily="50" charset="-128"/>
                <a:ea typeface="メイリオ" panose="020B0604030504040204" pitchFamily="50" charset="-128"/>
              </a:endParaRPr>
            </a:p>
          </p:txBody>
        </p:sp>
        <p:sp>
          <p:nvSpPr>
            <p:cNvPr id="112" name="矢印: 五方向 111">
              <a:extLst>
                <a:ext uri="{FF2B5EF4-FFF2-40B4-BE49-F238E27FC236}">
                  <a16:creationId xmlns:a16="http://schemas.microsoft.com/office/drawing/2014/main" id="{443A67A9-814D-4A24-A340-7A027ABD378E}"/>
                </a:ext>
              </a:extLst>
            </p:cNvPr>
            <p:cNvSpPr/>
            <p:nvPr/>
          </p:nvSpPr>
          <p:spPr>
            <a:xfrm>
              <a:off x="5280441" y="4229657"/>
              <a:ext cx="831401" cy="181247"/>
            </a:xfrm>
            <a:prstGeom prst="homePlate">
              <a:avLst/>
            </a:prstGeom>
            <a:solidFill>
              <a:schemeClr val="bg1"/>
            </a:solidFill>
            <a:ln>
              <a:solidFill>
                <a:srgbClr val="F9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accent2">
                      <a:lumMod val="75000"/>
                    </a:schemeClr>
                  </a:solidFill>
                  <a:latin typeface="メイリオ" panose="020B0604030504040204" pitchFamily="50" charset="-128"/>
                  <a:ea typeface="メイリオ" panose="020B0604030504040204" pitchFamily="50" charset="-128"/>
                </a:rPr>
                <a:t>料金</a:t>
              </a:r>
            </a:p>
          </p:txBody>
        </p:sp>
        <p:sp>
          <p:nvSpPr>
            <p:cNvPr id="113" name="テキスト ボックス 112">
              <a:extLst>
                <a:ext uri="{FF2B5EF4-FFF2-40B4-BE49-F238E27FC236}">
                  <a16:creationId xmlns:a16="http://schemas.microsoft.com/office/drawing/2014/main" id="{A6B2D95A-022E-437A-B9EA-283FC0F7A0E4}"/>
                </a:ext>
              </a:extLst>
            </p:cNvPr>
            <p:cNvSpPr txBox="1"/>
            <p:nvPr/>
          </p:nvSpPr>
          <p:spPr>
            <a:xfrm>
              <a:off x="6254671" y="4189475"/>
              <a:ext cx="892201" cy="261610"/>
            </a:xfrm>
            <a:prstGeom prst="rect">
              <a:avLst/>
            </a:prstGeom>
            <a:noFill/>
          </p:spPr>
          <p:txBody>
            <a:bodyPr wrap="square">
              <a:spAutoFit/>
            </a:bodyPr>
            <a:lstStyle/>
            <a:p>
              <a:pPr algn="ctr"/>
              <a:r>
                <a:rPr kumimoji="1" lang="ja-JP" altLang="en-US" sz="1050" dirty="0">
                  <a:solidFill>
                    <a:schemeClr val="accent2">
                      <a:lumMod val="75000"/>
                    </a:schemeClr>
                  </a:solidFill>
                  <a:latin typeface="メイリオ" panose="020B0604030504040204" pitchFamily="50" charset="-128"/>
                  <a:ea typeface="メイリオ" panose="020B0604030504040204" pitchFamily="50" charset="-128"/>
                </a:rPr>
                <a:t>無料</a:t>
              </a:r>
            </a:p>
          </p:txBody>
        </p:sp>
      </p:grpSp>
      <p:sp>
        <p:nvSpPr>
          <p:cNvPr id="114" name="テキスト ボックス 113">
            <a:extLst>
              <a:ext uri="{FF2B5EF4-FFF2-40B4-BE49-F238E27FC236}">
                <a16:creationId xmlns:a16="http://schemas.microsoft.com/office/drawing/2014/main" id="{FFD9143F-E362-444F-B785-2284F5BB3029}"/>
              </a:ext>
            </a:extLst>
          </p:cNvPr>
          <p:cNvSpPr txBox="1"/>
          <p:nvPr/>
        </p:nvSpPr>
        <p:spPr>
          <a:xfrm>
            <a:off x="5099117" y="5392956"/>
            <a:ext cx="4701579" cy="492443"/>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平成１３年１２月２２日に発生した「九州南西海域における工作船事件」にかかる工作船や回収物などを展示しています。</a:t>
            </a:r>
          </a:p>
        </p:txBody>
      </p:sp>
    </p:spTree>
    <p:extLst>
      <p:ext uri="{BB962C8B-B14F-4D97-AF65-F5344CB8AC3E}">
        <p14:creationId xmlns:p14="http://schemas.microsoft.com/office/powerpoint/2010/main" val="552971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3AEEF4B-2A13-48EE-93D2-25B97736A39D}"/>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8914249A-317E-4813-996C-C9D8E0CE35E6}"/>
              </a:ext>
            </a:extLst>
          </p:cNvPr>
          <p:cNvSpPr/>
          <p:nvPr/>
        </p:nvSpPr>
        <p:spPr>
          <a:xfrm>
            <a:off x="259773" y="255797"/>
            <a:ext cx="9749387"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1F439078-B54B-4183-B0B3-9E6FE192F33B}"/>
              </a:ext>
            </a:extLst>
          </p:cNvPr>
          <p:cNvSpPr txBox="1"/>
          <p:nvPr/>
        </p:nvSpPr>
        <p:spPr>
          <a:xfrm>
            <a:off x="275876" y="4640860"/>
            <a:ext cx="9749387" cy="1892826"/>
          </a:xfrm>
          <a:prstGeom prst="rect">
            <a:avLst/>
          </a:prstGeom>
          <a:noFill/>
        </p:spPr>
        <p:txBody>
          <a:bodyPr wrap="square">
            <a:spAutoFit/>
          </a:bodyPr>
          <a:lstStyle/>
          <a:p>
            <a:r>
              <a:rPr lang="en-US" altLang="ja-JP" sz="1300" dirty="0">
                <a:latin typeface="メイリオ" panose="020B0604030504040204" pitchFamily="50" charset="-128"/>
                <a:ea typeface="メイリオ" panose="020B0604030504040204" pitchFamily="50" charset="-128"/>
              </a:rPr>
              <a:t>5F</a:t>
            </a:r>
            <a:r>
              <a:rPr lang="ja-JP" altLang="en-US" sz="1300" dirty="0">
                <a:latin typeface="メイリオ" panose="020B0604030504040204" pitchFamily="50" charset="-128"/>
                <a:ea typeface="メイリオ" panose="020B0604030504040204" pitchFamily="50" charset="-128"/>
              </a:rPr>
              <a:t>から</a:t>
            </a:r>
            <a:r>
              <a:rPr lang="en-US" altLang="ja-JP" sz="1300" dirty="0">
                <a:latin typeface="メイリオ" panose="020B0604030504040204" pitchFamily="50" charset="-128"/>
                <a:ea typeface="メイリオ" panose="020B0604030504040204" pitchFamily="50" charset="-128"/>
              </a:rPr>
              <a:t>B2</a:t>
            </a:r>
            <a:r>
              <a:rPr lang="ja-JP" altLang="en-US" sz="1300" dirty="0">
                <a:latin typeface="メイリオ" panose="020B0604030504040204" pitchFamily="50" charset="-128"/>
                <a:ea typeface="メイリオ" panose="020B0604030504040204" pitchFamily="50" charset="-128"/>
              </a:rPr>
              <a:t>まである館全体は、宇宙船をモチーフにしています。</a:t>
            </a:r>
            <a:endParaRPr lang="en-US" altLang="ja-JP" sz="1300" dirty="0">
              <a:latin typeface="メイリオ" panose="020B0604030504040204" pitchFamily="50" charset="-128"/>
              <a:ea typeface="メイリオ" panose="020B0604030504040204" pitchFamily="50" charset="-128"/>
            </a:endParaRPr>
          </a:p>
          <a:p>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各フロアは、それぞれにコンセプトがあり、宇宙の広がりをさぐる「宇宙船長室」、“月面ジャンプ”や“空間移動ユニット”が人気の「宇宙トレーニング室」など、体験型展示が豊富です。</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子どもから大人まで、自分でふれて体感して、楽しく遊びながら宇宙や科学のふしぎにふれることができます。</a:t>
            </a:r>
            <a:endParaRPr lang="en-US" altLang="ja-JP" sz="1300" dirty="0">
              <a:latin typeface="メイリオ" panose="020B0604030504040204" pitchFamily="50" charset="-128"/>
              <a:ea typeface="メイリオ" panose="020B0604030504040204" pitchFamily="50" charset="-128"/>
            </a:endParaRPr>
          </a:p>
          <a:p>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プラネタリウムでは、直径</a:t>
            </a:r>
            <a:r>
              <a:rPr lang="en-US" altLang="ja-JP" sz="1300" dirty="0">
                <a:latin typeface="メイリオ" panose="020B0604030504040204" pitchFamily="50" charset="-128"/>
                <a:ea typeface="メイリオ" panose="020B0604030504040204" pitchFamily="50" charset="-128"/>
              </a:rPr>
              <a:t>23m</a:t>
            </a:r>
            <a:r>
              <a:rPr lang="ja-JP" altLang="en-US" sz="1300" dirty="0">
                <a:latin typeface="メイリオ" panose="020B0604030504040204" pitchFamily="50" charset="-128"/>
                <a:ea typeface="メイリオ" panose="020B0604030504040204" pitchFamily="50" charset="-128"/>
              </a:rPr>
              <a:t>のドーム全体に広がる迫力の映像と、リアルで美しい星がつくりだす、臨場感あふれる宇宙を体験できます。小さなお子様から大人まで楽しめるプログラムをご用意しています。全ての番組で約</a:t>
            </a:r>
            <a:r>
              <a:rPr lang="en-US" altLang="ja-JP" sz="1300" dirty="0">
                <a:latin typeface="メイリオ" panose="020B0604030504040204" pitchFamily="50" charset="-128"/>
                <a:ea typeface="メイリオ" panose="020B0604030504040204" pitchFamily="50" charset="-128"/>
              </a:rPr>
              <a:t>15</a:t>
            </a:r>
            <a:r>
              <a:rPr lang="ja-JP" altLang="en-US" sz="1300" dirty="0">
                <a:latin typeface="メイリオ" panose="020B0604030504040204" pitchFamily="50" charset="-128"/>
                <a:ea typeface="メイリオ" panose="020B0604030504040204" pitchFamily="50" charset="-128"/>
              </a:rPr>
              <a:t>分間、スタッフによる星空の解説を行います。</a:t>
            </a:r>
            <a:endParaRPr lang="en-US" altLang="ja-JP" sz="1300" dirty="0">
              <a:latin typeface="メイリオ" panose="020B0604030504040204" pitchFamily="50" charset="-128"/>
              <a:ea typeface="メイリオ" panose="020B0604030504040204" pitchFamily="50" charset="-128"/>
            </a:endParaRPr>
          </a:p>
        </p:txBody>
      </p:sp>
      <p:pic>
        <p:nvPicPr>
          <p:cNvPr id="4" name="図 3" descr="道路脇にある建物&#10;&#10;低い精度で自動的に生成された説明">
            <a:extLst>
              <a:ext uri="{FF2B5EF4-FFF2-40B4-BE49-F238E27FC236}">
                <a16:creationId xmlns:a16="http://schemas.microsoft.com/office/drawing/2014/main" id="{0C9B0E0E-333C-433B-86B2-8C4EDAF003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8254" y="1230240"/>
            <a:ext cx="4875532" cy="3121209"/>
          </a:xfrm>
          <a:prstGeom prst="rect">
            <a:avLst/>
          </a:prstGeom>
          <a:effectLst>
            <a:outerShdw blurRad="50800" dist="38100" dir="5400000" algn="t" rotWithShape="0">
              <a:prstClr val="black">
                <a:alpha val="40000"/>
              </a:prstClr>
            </a:outerShdw>
          </a:effectLst>
        </p:spPr>
      </p:pic>
      <p:grpSp>
        <p:nvGrpSpPr>
          <p:cNvPr id="71" name="グループ化 70">
            <a:extLst>
              <a:ext uri="{FF2B5EF4-FFF2-40B4-BE49-F238E27FC236}">
                <a16:creationId xmlns:a16="http://schemas.microsoft.com/office/drawing/2014/main" id="{0BDC442D-7541-46F6-845B-D614DF636A3C}"/>
              </a:ext>
            </a:extLst>
          </p:cNvPr>
          <p:cNvGrpSpPr/>
          <p:nvPr/>
        </p:nvGrpSpPr>
        <p:grpSpPr>
          <a:xfrm>
            <a:off x="3462935" y="234039"/>
            <a:ext cx="1884207" cy="710620"/>
            <a:chOff x="2909658" y="478397"/>
            <a:chExt cx="2602314" cy="981451"/>
          </a:xfrm>
        </p:grpSpPr>
        <p:sp>
          <p:nvSpPr>
            <p:cNvPr id="72" name="楕円 71">
              <a:extLst>
                <a:ext uri="{FF2B5EF4-FFF2-40B4-BE49-F238E27FC236}">
                  <a16:creationId xmlns:a16="http://schemas.microsoft.com/office/drawing/2014/main" id="{33353FF9-76E7-46CD-8BB7-E900FA8183B4}"/>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3" name="楕円 72">
              <a:extLst>
                <a:ext uri="{FF2B5EF4-FFF2-40B4-BE49-F238E27FC236}">
                  <a16:creationId xmlns:a16="http://schemas.microsoft.com/office/drawing/2014/main" id="{54E72BA1-DC7F-4804-B3EB-26F8576B981C}"/>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74" name="グループ化 73">
              <a:extLst>
                <a:ext uri="{FF2B5EF4-FFF2-40B4-BE49-F238E27FC236}">
                  <a16:creationId xmlns:a16="http://schemas.microsoft.com/office/drawing/2014/main" id="{D7A4FF23-11DF-4B19-89DF-EEFF84588033}"/>
                </a:ext>
              </a:extLst>
            </p:cNvPr>
            <p:cNvGrpSpPr/>
            <p:nvPr/>
          </p:nvGrpSpPr>
          <p:grpSpPr>
            <a:xfrm>
              <a:off x="2981173" y="478397"/>
              <a:ext cx="2530799" cy="914400"/>
              <a:chOff x="441001" y="231405"/>
              <a:chExt cx="2530799" cy="914400"/>
            </a:xfrm>
          </p:grpSpPr>
          <p:sp>
            <p:nvSpPr>
              <p:cNvPr id="77" name="楕円 76">
                <a:extLst>
                  <a:ext uri="{FF2B5EF4-FFF2-40B4-BE49-F238E27FC236}">
                    <a16:creationId xmlns:a16="http://schemas.microsoft.com/office/drawing/2014/main" id="{BE1F8681-4895-4388-99AD-2A8A92E67F39}"/>
                  </a:ext>
                </a:extLst>
              </p:cNvPr>
              <p:cNvSpPr/>
              <p:nvPr/>
            </p:nvSpPr>
            <p:spPr>
              <a:xfrm>
                <a:off x="441001" y="231405"/>
                <a:ext cx="914400" cy="914400"/>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楕円 77">
                <a:extLst>
                  <a:ext uri="{FF2B5EF4-FFF2-40B4-BE49-F238E27FC236}">
                    <a16:creationId xmlns:a16="http://schemas.microsoft.com/office/drawing/2014/main" id="{B3132B81-E264-43CA-8436-89FA847BB220}"/>
                  </a:ext>
                </a:extLst>
              </p:cNvPr>
              <p:cNvSpPr/>
              <p:nvPr/>
            </p:nvSpPr>
            <p:spPr>
              <a:xfrm>
                <a:off x="2378601" y="276529"/>
                <a:ext cx="593199" cy="594056"/>
              </a:xfrm>
              <a:prstGeom prst="ellipse">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9" name="楕円 78">
                <a:extLst>
                  <a:ext uri="{FF2B5EF4-FFF2-40B4-BE49-F238E27FC236}">
                    <a16:creationId xmlns:a16="http://schemas.microsoft.com/office/drawing/2014/main" id="{42B70879-B8E8-45F1-B7E5-E2F5D63B9659}"/>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5" name="楕円 74">
              <a:extLst>
                <a:ext uri="{FF2B5EF4-FFF2-40B4-BE49-F238E27FC236}">
                  <a16:creationId xmlns:a16="http://schemas.microsoft.com/office/drawing/2014/main" id="{01FEEB5C-14FC-440B-AB12-C65E83DC6AB4}"/>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6" name="楕円 75">
              <a:extLst>
                <a:ext uri="{FF2B5EF4-FFF2-40B4-BE49-F238E27FC236}">
                  <a16:creationId xmlns:a16="http://schemas.microsoft.com/office/drawing/2014/main" id="{0A6F9B63-B8E1-4C41-A055-60BA2E16CD47}"/>
                </a:ext>
              </a:extLst>
            </p:cNvPr>
            <p:cNvSpPr/>
            <p:nvPr/>
          </p:nvSpPr>
          <p:spPr>
            <a:xfrm>
              <a:off x="3778075" y="974389"/>
              <a:ext cx="480331" cy="474591"/>
            </a:xfrm>
            <a:prstGeom prst="ellips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0" name="テキスト ボックス 79">
            <a:extLst>
              <a:ext uri="{FF2B5EF4-FFF2-40B4-BE49-F238E27FC236}">
                <a16:creationId xmlns:a16="http://schemas.microsoft.com/office/drawing/2014/main" id="{D6BDC3AC-F8CC-49AB-A8FE-770B5609AC24}"/>
              </a:ext>
            </a:extLst>
          </p:cNvPr>
          <p:cNvSpPr txBox="1"/>
          <p:nvPr/>
        </p:nvSpPr>
        <p:spPr>
          <a:xfrm>
            <a:off x="1819414" y="438117"/>
            <a:ext cx="3875331" cy="253916"/>
          </a:xfrm>
          <a:prstGeom prst="rect">
            <a:avLst/>
          </a:prstGeom>
          <a:noFill/>
        </p:spPr>
        <p:txBody>
          <a:bodyPr wrap="square">
            <a:spAutoFit/>
          </a:bodyPr>
          <a:lstStyle/>
          <a:p>
            <a:pPr algn="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楽しく遊びながら宇宙や科学に親しめる参加体験型の科学館</a:t>
            </a:r>
          </a:p>
        </p:txBody>
      </p:sp>
      <p:grpSp>
        <p:nvGrpSpPr>
          <p:cNvPr id="52" name="グループ化 51">
            <a:extLst>
              <a:ext uri="{FF2B5EF4-FFF2-40B4-BE49-F238E27FC236}">
                <a16:creationId xmlns:a16="http://schemas.microsoft.com/office/drawing/2014/main" id="{B6E47044-7524-430D-A1FD-B940781EF806}"/>
              </a:ext>
            </a:extLst>
          </p:cNvPr>
          <p:cNvGrpSpPr/>
          <p:nvPr/>
        </p:nvGrpSpPr>
        <p:grpSpPr>
          <a:xfrm>
            <a:off x="404647" y="672355"/>
            <a:ext cx="5336829" cy="520943"/>
            <a:chOff x="860101" y="303195"/>
            <a:chExt cx="5136484" cy="849756"/>
          </a:xfrm>
          <a:solidFill>
            <a:srgbClr val="7862FA"/>
          </a:solidFill>
          <a:effectLst>
            <a:outerShdw blurRad="50800" dist="38100" dir="5400000" algn="t" rotWithShape="0">
              <a:prstClr val="black">
                <a:alpha val="40000"/>
              </a:prstClr>
            </a:outerShdw>
          </a:effectLst>
        </p:grpSpPr>
        <p:sp>
          <p:nvSpPr>
            <p:cNvPr id="53" name="四角形: 角を丸くする 52">
              <a:extLst>
                <a:ext uri="{FF2B5EF4-FFF2-40B4-BE49-F238E27FC236}">
                  <a16:creationId xmlns:a16="http://schemas.microsoft.com/office/drawing/2014/main" id="{11B48164-3D0E-4981-A831-FED03D27F487}"/>
                </a:ext>
              </a:extLst>
            </p:cNvPr>
            <p:cNvSpPr/>
            <p:nvPr/>
          </p:nvSpPr>
          <p:spPr>
            <a:xfrm>
              <a:off x="860101" y="303195"/>
              <a:ext cx="5136484" cy="849756"/>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4" name="テキスト ボックス 53">
              <a:extLst>
                <a:ext uri="{FF2B5EF4-FFF2-40B4-BE49-F238E27FC236}">
                  <a16:creationId xmlns:a16="http://schemas.microsoft.com/office/drawing/2014/main" id="{42CDD569-5006-48F2-B496-C0C2665B87B4}"/>
                </a:ext>
              </a:extLst>
            </p:cNvPr>
            <p:cNvSpPr txBox="1"/>
            <p:nvPr/>
          </p:nvSpPr>
          <p:spPr>
            <a:xfrm>
              <a:off x="1283199" y="432209"/>
              <a:ext cx="4164253" cy="702858"/>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はまぎんこども宇宙科学館</a:t>
              </a:r>
            </a:p>
          </p:txBody>
        </p:sp>
      </p:grpSp>
      <p:sp>
        <p:nvSpPr>
          <p:cNvPr id="99" name="正方形/長方形 98">
            <a:extLst>
              <a:ext uri="{FF2B5EF4-FFF2-40B4-BE49-F238E27FC236}">
                <a16:creationId xmlns:a16="http://schemas.microsoft.com/office/drawing/2014/main" id="{9537DFA0-1AD0-4EF4-8238-1AC08F7E8D0B}"/>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0" name="正方形/長方形 99">
            <a:extLst>
              <a:ext uri="{FF2B5EF4-FFF2-40B4-BE49-F238E27FC236}">
                <a16:creationId xmlns:a16="http://schemas.microsoft.com/office/drawing/2014/main" id="{E9D8D95B-AD51-45C6-8B70-70188787B64D}"/>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1" name="正方形/長方形 100">
            <a:extLst>
              <a:ext uri="{FF2B5EF4-FFF2-40B4-BE49-F238E27FC236}">
                <a16:creationId xmlns:a16="http://schemas.microsoft.com/office/drawing/2014/main" id="{DC144A46-BBE3-4D20-B112-D86985BEB1C8}"/>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2" name="正方形/長方形 101">
            <a:extLst>
              <a:ext uri="{FF2B5EF4-FFF2-40B4-BE49-F238E27FC236}">
                <a16:creationId xmlns:a16="http://schemas.microsoft.com/office/drawing/2014/main" id="{2F53319B-C14B-4454-82DE-9CFF0FB2BBC1}"/>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3" name="正方形/長方形 102">
            <a:extLst>
              <a:ext uri="{FF2B5EF4-FFF2-40B4-BE49-F238E27FC236}">
                <a16:creationId xmlns:a16="http://schemas.microsoft.com/office/drawing/2014/main" id="{9A3ED717-3E5E-41DD-AB89-1C26839589F9}"/>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4" name="テキスト ボックス 103">
            <a:extLst>
              <a:ext uri="{FF2B5EF4-FFF2-40B4-BE49-F238E27FC236}">
                <a16:creationId xmlns:a16="http://schemas.microsoft.com/office/drawing/2014/main" id="{6FA5BDEA-F882-40E1-82EF-0C414619050A}"/>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105" name="テキスト ボックス 104">
            <a:extLst>
              <a:ext uri="{FF2B5EF4-FFF2-40B4-BE49-F238E27FC236}">
                <a16:creationId xmlns:a16="http://schemas.microsoft.com/office/drawing/2014/main" id="{E271C0DA-FB66-43A7-9BB1-6B311ECD4855}"/>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106" name="テキスト ボックス 105">
            <a:extLst>
              <a:ext uri="{FF2B5EF4-FFF2-40B4-BE49-F238E27FC236}">
                <a16:creationId xmlns:a16="http://schemas.microsoft.com/office/drawing/2014/main" id="{D6A5CF25-4F31-4039-B654-2D09D1B78449}"/>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107" name="テキスト ボックス 106">
            <a:extLst>
              <a:ext uri="{FF2B5EF4-FFF2-40B4-BE49-F238E27FC236}">
                <a16:creationId xmlns:a16="http://schemas.microsoft.com/office/drawing/2014/main" id="{648D3D95-DC7D-4463-B727-3DAF740269E6}"/>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108" name="テキスト ボックス 107">
            <a:extLst>
              <a:ext uri="{FF2B5EF4-FFF2-40B4-BE49-F238E27FC236}">
                <a16:creationId xmlns:a16="http://schemas.microsoft.com/office/drawing/2014/main" id="{13562910-3305-4428-91E4-B5976F167E3F}"/>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109" name="正方形/長方形 108">
            <a:extLst>
              <a:ext uri="{FF2B5EF4-FFF2-40B4-BE49-F238E27FC236}">
                <a16:creationId xmlns:a16="http://schemas.microsoft.com/office/drawing/2014/main" id="{32BB91DC-4574-41EF-9D81-BD6C4DF81F3A}"/>
              </a:ext>
            </a:extLst>
          </p:cNvPr>
          <p:cNvSpPr/>
          <p:nvPr/>
        </p:nvSpPr>
        <p:spPr>
          <a:xfrm>
            <a:off x="10212411" y="21014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26B57821-2BF0-40B6-8393-3FE5FCCDD400}"/>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111" name="正方形/長方形 110">
            <a:extLst>
              <a:ext uri="{FF2B5EF4-FFF2-40B4-BE49-F238E27FC236}">
                <a16:creationId xmlns:a16="http://schemas.microsoft.com/office/drawing/2014/main" id="{78CEC37F-3180-4888-A9E0-5623DEADCB10}"/>
              </a:ext>
            </a:extLst>
          </p:cNvPr>
          <p:cNvSpPr/>
          <p:nvPr/>
        </p:nvSpPr>
        <p:spPr>
          <a:xfrm>
            <a:off x="10205075" y="3147709"/>
            <a:ext cx="448231" cy="1044000"/>
          </a:xfrm>
          <a:prstGeom prst="rect">
            <a:avLst/>
          </a:prstGeom>
          <a:solidFill>
            <a:srgbClr val="7030A0"/>
          </a:solidFill>
          <a:ln>
            <a:solidFill>
              <a:srgbClr val="6600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BBFF37D5-BADF-42BC-A48B-F80E8505969A}"/>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博物館</a:t>
            </a:r>
          </a:p>
        </p:txBody>
      </p:sp>
      <p:sp>
        <p:nvSpPr>
          <p:cNvPr id="61" name="テキスト ボックス 60">
            <a:extLst>
              <a:ext uri="{FF2B5EF4-FFF2-40B4-BE49-F238E27FC236}">
                <a16:creationId xmlns:a16="http://schemas.microsoft.com/office/drawing/2014/main" id="{4410E3D5-3573-42EA-9D15-D87AC6495368}"/>
              </a:ext>
            </a:extLst>
          </p:cNvPr>
          <p:cNvSpPr txBox="1"/>
          <p:nvPr/>
        </p:nvSpPr>
        <p:spPr>
          <a:xfrm>
            <a:off x="331170" y="6887320"/>
            <a:ext cx="7366030"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045-832-1177(</a:t>
            </a:r>
            <a:r>
              <a:rPr lang="ja-JP" altLang="en-US" sz="900" dirty="0">
                <a:latin typeface="メイリオ" panose="020B0604030504040204" pitchFamily="50" charset="-128"/>
                <a:ea typeface="メイリオ" panose="020B0604030504040204" pitchFamily="50" charset="-128"/>
              </a:rPr>
              <a:t>団体専用</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12</a:t>
            </a:r>
            <a:r>
              <a:rPr lang="ja-JP" altLang="en-US" sz="900" dirty="0">
                <a:latin typeface="メイリオ" panose="020B0604030504040204" pitchFamily="50" charset="-128"/>
                <a:ea typeface="メイリオ" panose="020B0604030504040204" pitchFamily="50" charset="-128"/>
              </a:rPr>
              <a:t>台　　住所：</a:t>
            </a:r>
            <a:r>
              <a:rPr lang="zh-CN" altLang="en-US" sz="900" dirty="0">
                <a:latin typeface="メイリオ" panose="020B0604030504040204" pitchFamily="50" charset="-128"/>
                <a:ea typeface="メイリオ" panose="020B0604030504040204" pitchFamily="50" charset="-128"/>
              </a:rPr>
              <a:t>横浜市磯子区洋光台</a:t>
            </a:r>
            <a:r>
              <a:rPr lang="en-US" altLang="zh-CN" sz="900" dirty="0">
                <a:latin typeface="メイリオ" panose="020B0604030504040204" pitchFamily="50" charset="-128"/>
                <a:ea typeface="メイリオ" panose="020B0604030504040204" pitchFamily="50" charset="-128"/>
              </a:rPr>
              <a:t>5-2-1</a:t>
            </a:r>
            <a:endParaRPr lang="ja-JP" altLang="en-US" sz="900" dirty="0"/>
          </a:p>
        </p:txBody>
      </p:sp>
      <p:sp>
        <p:nvSpPr>
          <p:cNvPr id="133" name="正方形/長方形 132">
            <a:extLst>
              <a:ext uri="{FF2B5EF4-FFF2-40B4-BE49-F238E27FC236}">
                <a16:creationId xmlns:a16="http://schemas.microsoft.com/office/drawing/2014/main" id="{C5FF1178-E7DB-4876-B02A-30D410F5C6AC}"/>
              </a:ext>
            </a:extLst>
          </p:cNvPr>
          <p:cNvSpPr/>
          <p:nvPr/>
        </p:nvSpPr>
        <p:spPr>
          <a:xfrm>
            <a:off x="5757580" y="630723"/>
            <a:ext cx="4030940" cy="4010138"/>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4" name="テキスト ボックス 133">
            <a:extLst>
              <a:ext uri="{FF2B5EF4-FFF2-40B4-BE49-F238E27FC236}">
                <a16:creationId xmlns:a16="http://schemas.microsoft.com/office/drawing/2014/main" id="{8D0D2091-6845-4B98-A1F1-593D52315041}"/>
              </a:ext>
            </a:extLst>
          </p:cNvPr>
          <p:cNvSpPr txBox="1"/>
          <p:nvPr/>
        </p:nvSpPr>
        <p:spPr>
          <a:xfrm>
            <a:off x="5912796" y="873782"/>
            <a:ext cx="2967041" cy="338554"/>
          </a:xfrm>
          <a:prstGeom prst="rect">
            <a:avLst/>
          </a:prstGeom>
          <a:noFill/>
        </p:spPr>
        <p:txBody>
          <a:bodyPr wrap="square">
            <a:spAutoFit/>
          </a:bodyPr>
          <a:lstStyle/>
          <a:p>
            <a:r>
              <a:rPr lang="ja-JP" altLang="en-US" sz="1600" b="1" dirty="0">
                <a:solidFill>
                  <a:schemeClr val="accent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体験メニュー（団体向け）</a:t>
            </a:r>
            <a:endParaRPr lang="en-US" altLang="ja-JP" sz="600" dirty="0">
              <a:solidFill>
                <a:schemeClr val="accent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DC1058CC-25A4-47F3-A6F5-2D2A362B5A08}"/>
              </a:ext>
            </a:extLst>
          </p:cNvPr>
          <p:cNvSpPr txBox="1"/>
          <p:nvPr/>
        </p:nvSpPr>
        <p:spPr>
          <a:xfrm>
            <a:off x="6479121" y="1705335"/>
            <a:ext cx="3086213" cy="2469907"/>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＜科学工作教室＞平日のみ</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楽しく作って持ち帰ろう</a:t>
            </a:r>
            <a:endParaRPr lang="ja-JP" altLang="en-US"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＜プラネタリウム＞</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臨場感あふれる宇宙を体験しよう</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＜サイエンス・ショウ＞平日のみ</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身近な道具を使った科学実験ショウ</a:t>
            </a:r>
            <a:endParaRPr lang="en-US" altLang="ja-JP" sz="10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＜プログラミング</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算数教室＞平日のみ</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プログラミングを学ぼう！</a:t>
            </a:r>
          </a:p>
          <a:p>
            <a:endParaRPr lang="ja-JP" altLang="en-US" sz="120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事前申込が必要です</a:t>
            </a:r>
            <a:endParaRPr lang="ja-JP" altLang="en-US" sz="900" dirty="0">
              <a:latin typeface="メイリオ" panose="020B0604030504040204" pitchFamily="50" charset="-128"/>
              <a:ea typeface="メイリオ" panose="020B0604030504040204" pitchFamily="50" charset="-128"/>
            </a:endParaRPr>
          </a:p>
        </p:txBody>
      </p:sp>
      <p:pic>
        <p:nvPicPr>
          <p:cNvPr id="3" name="グラフィックス 2" descr="星 枠線">
            <a:extLst>
              <a:ext uri="{FF2B5EF4-FFF2-40B4-BE49-F238E27FC236}">
                <a16:creationId xmlns:a16="http://schemas.microsoft.com/office/drawing/2014/main" id="{FE09C268-67ED-4C65-AC32-7098C34DE19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4604" y="1227341"/>
            <a:ext cx="951249" cy="951249"/>
          </a:xfrm>
          <a:prstGeom prst="rect">
            <a:avLst/>
          </a:prstGeom>
        </p:spPr>
      </p:pic>
      <p:pic>
        <p:nvPicPr>
          <p:cNvPr id="8" name="グラフィックス 7" descr="地球 単色塗りつぶし">
            <a:extLst>
              <a:ext uri="{FF2B5EF4-FFF2-40B4-BE49-F238E27FC236}">
                <a16:creationId xmlns:a16="http://schemas.microsoft.com/office/drawing/2014/main" id="{CDD34011-129A-4411-90A9-BB75C50D1B9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87619" y="593162"/>
            <a:ext cx="436520" cy="436520"/>
          </a:xfrm>
          <a:prstGeom prst="rect">
            <a:avLst/>
          </a:prstGeom>
        </p:spPr>
      </p:pic>
      <p:pic>
        <p:nvPicPr>
          <p:cNvPr id="14" name="グラフィックス 13" descr="土星 単色塗りつぶし">
            <a:extLst>
              <a:ext uri="{FF2B5EF4-FFF2-40B4-BE49-F238E27FC236}">
                <a16:creationId xmlns:a16="http://schemas.microsoft.com/office/drawing/2014/main" id="{8B24797B-86CA-470B-ACCF-100EDFD2CFF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59691" y="3848098"/>
            <a:ext cx="914400" cy="914400"/>
          </a:xfrm>
          <a:prstGeom prst="rect">
            <a:avLst/>
          </a:prstGeom>
        </p:spPr>
      </p:pic>
      <p:pic>
        <p:nvPicPr>
          <p:cNvPr id="16" name="グラフィックス 15" descr="天王星 単色塗りつぶし">
            <a:extLst>
              <a:ext uri="{FF2B5EF4-FFF2-40B4-BE49-F238E27FC236}">
                <a16:creationId xmlns:a16="http://schemas.microsoft.com/office/drawing/2014/main" id="{44282704-23F0-451B-8AC5-843150C1DF7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3653018">
            <a:off x="8811724" y="80967"/>
            <a:ext cx="914400" cy="914400"/>
          </a:xfrm>
          <a:prstGeom prst="rect">
            <a:avLst/>
          </a:prstGeom>
        </p:spPr>
      </p:pic>
      <p:grpSp>
        <p:nvGrpSpPr>
          <p:cNvPr id="55" name="グループ化 54">
            <a:extLst>
              <a:ext uri="{FF2B5EF4-FFF2-40B4-BE49-F238E27FC236}">
                <a16:creationId xmlns:a16="http://schemas.microsoft.com/office/drawing/2014/main" id="{3C3DE6CA-966C-40E6-9144-E0D74AFBC836}"/>
              </a:ext>
            </a:extLst>
          </p:cNvPr>
          <p:cNvGrpSpPr/>
          <p:nvPr/>
        </p:nvGrpSpPr>
        <p:grpSpPr>
          <a:xfrm>
            <a:off x="365882" y="401298"/>
            <a:ext cx="986649" cy="792000"/>
            <a:chOff x="277459" y="971627"/>
            <a:chExt cx="986649" cy="792000"/>
          </a:xfrm>
        </p:grpSpPr>
        <p:sp>
          <p:nvSpPr>
            <p:cNvPr id="56" name="楕円 55">
              <a:extLst>
                <a:ext uri="{FF2B5EF4-FFF2-40B4-BE49-F238E27FC236}">
                  <a16:creationId xmlns:a16="http://schemas.microsoft.com/office/drawing/2014/main" id="{0830E9B7-4989-44B5-9232-728F8F70306B}"/>
                </a:ext>
              </a:extLst>
            </p:cNvPr>
            <p:cNvSpPr/>
            <p:nvPr/>
          </p:nvSpPr>
          <p:spPr>
            <a:xfrm>
              <a:off x="345834" y="1039377"/>
              <a:ext cx="648000" cy="648000"/>
            </a:xfrm>
            <a:prstGeom prst="ellipse">
              <a:avLst/>
            </a:prstGeom>
            <a:solidFill>
              <a:srgbClr val="0086D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57" name="楕円 56">
              <a:extLst>
                <a:ext uri="{FF2B5EF4-FFF2-40B4-BE49-F238E27FC236}">
                  <a16:creationId xmlns:a16="http://schemas.microsoft.com/office/drawing/2014/main" id="{A9F81A84-4490-419E-A4AA-A2997E805C61}"/>
                </a:ext>
              </a:extLst>
            </p:cNvPr>
            <p:cNvSpPr/>
            <p:nvPr/>
          </p:nvSpPr>
          <p:spPr>
            <a:xfrm>
              <a:off x="277459" y="971627"/>
              <a:ext cx="792000" cy="792000"/>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ABCB0F01-2224-4AF6-B1D8-5312F1F5BB78}"/>
                </a:ext>
              </a:extLst>
            </p:cNvPr>
            <p:cNvSpPr txBox="1"/>
            <p:nvPr/>
          </p:nvSpPr>
          <p:spPr>
            <a:xfrm>
              <a:off x="292607" y="1258925"/>
              <a:ext cx="971501" cy="261610"/>
            </a:xfrm>
            <a:prstGeom prst="rect">
              <a:avLst/>
            </a:prstGeom>
            <a:noFill/>
          </p:spPr>
          <p:txBody>
            <a:bodyPr wrap="square" rtlCol="0">
              <a:spAutoFit/>
            </a:bodyPr>
            <a:lstStyle/>
            <a:p>
              <a:r>
                <a:rPr kumimoji="1" lang="ja-JP" altLang="en-US" sz="1100" dirty="0">
                  <a:ln w="3175">
                    <a:solidFill>
                      <a:schemeClr val="bg1">
                        <a:lumMod val="95000"/>
                      </a:schemeClr>
                    </a:solidFill>
                  </a:ln>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横浜南部</a:t>
              </a:r>
            </a:p>
          </p:txBody>
        </p:sp>
      </p:grpSp>
      <p:pic>
        <p:nvPicPr>
          <p:cNvPr id="60" name="グラフィックス 59" descr="星 枠線">
            <a:extLst>
              <a:ext uri="{FF2B5EF4-FFF2-40B4-BE49-F238E27FC236}">
                <a16:creationId xmlns:a16="http://schemas.microsoft.com/office/drawing/2014/main" id="{029BECB9-3CC6-405E-B15C-638EF7975AE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8913" y="3404523"/>
            <a:ext cx="614105" cy="614105"/>
          </a:xfrm>
          <a:prstGeom prst="rect">
            <a:avLst/>
          </a:prstGeom>
        </p:spPr>
      </p:pic>
      <p:sp>
        <p:nvSpPr>
          <p:cNvPr id="62" name="テキスト ボックス 61">
            <a:extLst>
              <a:ext uri="{FF2B5EF4-FFF2-40B4-BE49-F238E27FC236}">
                <a16:creationId xmlns:a16="http://schemas.microsoft.com/office/drawing/2014/main" id="{8B981371-045B-4819-8448-0D28E5F1DDE2}"/>
              </a:ext>
            </a:extLst>
          </p:cNvPr>
          <p:cNvSpPr txBox="1"/>
          <p:nvPr/>
        </p:nvSpPr>
        <p:spPr>
          <a:xfrm>
            <a:off x="6037984" y="1200452"/>
            <a:ext cx="2996209" cy="261610"/>
          </a:xfrm>
          <a:prstGeom prst="rect">
            <a:avLst/>
          </a:prstGeom>
          <a:noFill/>
        </p:spPr>
        <p:txBody>
          <a:bodyPr wrap="square">
            <a:spAutoFit/>
          </a:bodyPr>
          <a:lstStyle/>
          <a:p>
            <a:r>
              <a:rPr lang="ja-JP" altLang="en-US" sz="1100" b="1" dirty="0">
                <a:solidFill>
                  <a:schemeClr val="accent1"/>
                </a:solidFill>
                <a:latin typeface="メイリオ" panose="020B0604030504040204" pitchFamily="50" charset="-128"/>
                <a:ea typeface="メイリオ" panose="020B0604030504040204" pitchFamily="50" charset="-128"/>
              </a:rPr>
              <a:t>楽しく遊びながら宇宙や科学に親しもう！</a:t>
            </a:r>
          </a:p>
        </p:txBody>
      </p:sp>
      <p:sp>
        <p:nvSpPr>
          <p:cNvPr id="63" name="四角形: 角を丸くする 62">
            <a:extLst>
              <a:ext uri="{FF2B5EF4-FFF2-40B4-BE49-F238E27FC236}">
                <a16:creationId xmlns:a16="http://schemas.microsoft.com/office/drawing/2014/main" id="{AD7379A1-E766-48E9-BE4F-2132FFF719B4}"/>
              </a:ext>
            </a:extLst>
          </p:cNvPr>
          <p:cNvSpPr/>
          <p:nvPr/>
        </p:nvSpPr>
        <p:spPr>
          <a:xfrm>
            <a:off x="4923291" y="829853"/>
            <a:ext cx="733983" cy="29527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有料</a:t>
            </a:r>
          </a:p>
        </p:txBody>
      </p:sp>
    </p:spTree>
    <p:extLst>
      <p:ext uri="{BB962C8B-B14F-4D97-AF65-F5344CB8AC3E}">
        <p14:creationId xmlns:p14="http://schemas.microsoft.com/office/powerpoint/2010/main" val="3353187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3AEEF4B-2A13-48EE-93D2-25B97736A39D}"/>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8914249A-317E-4813-996C-C9D8E0CE35E6}"/>
              </a:ext>
            </a:extLst>
          </p:cNvPr>
          <p:cNvSpPr/>
          <p:nvPr/>
        </p:nvSpPr>
        <p:spPr>
          <a:xfrm>
            <a:off x="259773" y="255797"/>
            <a:ext cx="9749387"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pic>
        <p:nvPicPr>
          <p:cNvPr id="5" name="図 4" descr="橋の下の建物&#10;&#10;中程度の精度で自動的に生成された説明">
            <a:extLst>
              <a:ext uri="{FF2B5EF4-FFF2-40B4-BE49-F238E27FC236}">
                <a16:creationId xmlns:a16="http://schemas.microsoft.com/office/drawing/2014/main" id="{791A176A-FF93-4198-821A-0276FF72FF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0765" y="1169114"/>
            <a:ext cx="5137546" cy="3632406"/>
          </a:xfrm>
          <a:prstGeom prst="rect">
            <a:avLst/>
          </a:prstGeom>
          <a:effectLst>
            <a:outerShdw blurRad="50800" dist="38100" dir="5400000" algn="t" rotWithShape="0">
              <a:prstClr val="black">
                <a:alpha val="40000"/>
              </a:prstClr>
            </a:outerShdw>
          </a:effectLst>
        </p:spPr>
      </p:pic>
      <p:pic>
        <p:nvPicPr>
          <p:cNvPr id="7" name="図 6" descr="水の中にいる船の絵&#10;&#10;低い精度で自動的に生成された説明">
            <a:extLst>
              <a:ext uri="{FF2B5EF4-FFF2-40B4-BE49-F238E27FC236}">
                <a16:creationId xmlns:a16="http://schemas.microsoft.com/office/drawing/2014/main" id="{69F0991F-FBC4-4552-BD9C-52F013F4C0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5163" y="4829258"/>
            <a:ext cx="5163857" cy="1672262"/>
          </a:xfrm>
          <a:prstGeom prst="rect">
            <a:avLst/>
          </a:prstGeom>
          <a:effectLst>
            <a:outerShdw blurRad="50800" dist="38100" dir="5400000" algn="t" rotWithShape="0">
              <a:prstClr val="black">
                <a:alpha val="40000"/>
              </a:prstClr>
            </a:outerShdw>
          </a:effectLst>
        </p:spPr>
      </p:pic>
      <p:grpSp>
        <p:nvGrpSpPr>
          <p:cNvPr id="85" name="グループ化 84">
            <a:extLst>
              <a:ext uri="{FF2B5EF4-FFF2-40B4-BE49-F238E27FC236}">
                <a16:creationId xmlns:a16="http://schemas.microsoft.com/office/drawing/2014/main" id="{66A9A2A7-E6A2-409A-B8E6-05E876B16C1E}"/>
              </a:ext>
            </a:extLst>
          </p:cNvPr>
          <p:cNvGrpSpPr/>
          <p:nvPr/>
        </p:nvGrpSpPr>
        <p:grpSpPr>
          <a:xfrm>
            <a:off x="6647800" y="41099"/>
            <a:ext cx="1884207" cy="710620"/>
            <a:chOff x="2909658" y="478397"/>
            <a:chExt cx="2602314" cy="981451"/>
          </a:xfrm>
        </p:grpSpPr>
        <p:sp>
          <p:nvSpPr>
            <p:cNvPr id="86" name="楕円 85">
              <a:extLst>
                <a:ext uri="{FF2B5EF4-FFF2-40B4-BE49-F238E27FC236}">
                  <a16:creationId xmlns:a16="http://schemas.microsoft.com/office/drawing/2014/main" id="{8FCC3720-D859-4E81-BC96-6364BC59C08D}"/>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7" name="楕円 86">
              <a:extLst>
                <a:ext uri="{FF2B5EF4-FFF2-40B4-BE49-F238E27FC236}">
                  <a16:creationId xmlns:a16="http://schemas.microsoft.com/office/drawing/2014/main" id="{8C438FA8-B733-4613-A4BE-0543F8510BB9}"/>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88" name="グループ化 87">
              <a:extLst>
                <a:ext uri="{FF2B5EF4-FFF2-40B4-BE49-F238E27FC236}">
                  <a16:creationId xmlns:a16="http://schemas.microsoft.com/office/drawing/2014/main" id="{CB95BF9C-9419-4A93-A5DD-3B9E90146F2A}"/>
                </a:ext>
              </a:extLst>
            </p:cNvPr>
            <p:cNvGrpSpPr/>
            <p:nvPr/>
          </p:nvGrpSpPr>
          <p:grpSpPr>
            <a:xfrm>
              <a:off x="2981173" y="478397"/>
              <a:ext cx="2530799" cy="914400"/>
              <a:chOff x="441001" y="231405"/>
              <a:chExt cx="2530799" cy="914400"/>
            </a:xfrm>
          </p:grpSpPr>
          <p:sp>
            <p:nvSpPr>
              <p:cNvPr id="91" name="楕円 90">
                <a:extLst>
                  <a:ext uri="{FF2B5EF4-FFF2-40B4-BE49-F238E27FC236}">
                    <a16:creationId xmlns:a16="http://schemas.microsoft.com/office/drawing/2014/main" id="{486527BD-CB59-48B8-986D-B212EE2A64C8}"/>
                  </a:ext>
                </a:extLst>
              </p:cNvPr>
              <p:cNvSpPr/>
              <p:nvPr/>
            </p:nvSpPr>
            <p:spPr>
              <a:xfrm>
                <a:off x="441001" y="231405"/>
                <a:ext cx="914400" cy="914400"/>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2" name="楕円 91">
                <a:extLst>
                  <a:ext uri="{FF2B5EF4-FFF2-40B4-BE49-F238E27FC236}">
                    <a16:creationId xmlns:a16="http://schemas.microsoft.com/office/drawing/2014/main" id="{39806243-8ED2-4AE9-B879-A36D8CF561A1}"/>
                  </a:ext>
                </a:extLst>
              </p:cNvPr>
              <p:cNvSpPr/>
              <p:nvPr/>
            </p:nvSpPr>
            <p:spPr>
              <a:xfrm>
                <a:off x="2378601" y="276529"/>
                <a:ext cx="593199" cy="594056"/>
              </a:xfrm>
              <a:prstGeom prst="ellipse">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3" name="楕円 92">
                <a:extLst>
                  <a:ext uri="{FF2B5EF4-FFF2-40B4-BE49-F238E27FC236}">
                    <a16:creationId xmlns:a16="http://schemas.microsoft.com/office/drawing/2014/main" id="{C1B0CD3E-B83F-4C7A-A1D7-AFF51EEBE229}"/>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9" name="楕円 88">
              <a:extLst>
                <a:ext uri="{FF2B5EF4-FFF2-40B4-BE49-F238E27FC236}">
                  <a16:creationId xmlns:a16="http://schemas.microsoft.com/office/drawing/2014/main" id="{41450BF4-7210-4D5E-B92F-8641462CA5A4}"/>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0" name="楕円 89">
              <a:extLst>
                <a:ext uri="{FF2B5EF4-FFF2-40B4-BE49-F238E27FC236}">
                  <a16:creationId xmlns:a16="http://schemas.microsoft.com/office/drawing/2014/main" id="{B2FAC32E-5B8E-4A8A-857B-67219353828A}"/>
                </a:ext>
              </a:extLst>
            </p:cNvPr>
            <p:cNvSpPr/>
            <p:nvPr/>
          </p:nvSpPr>
          <p:spPr>
            <a:xfrm>
              <a:off x="3778075" y="974389"/>
              <a:ext cx="480331" cy="474591"/>
            </a:xfrm>
            <a:prstGeom prst="ellips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4" name="テキスト ボックス 93">
            <a:extLst>
              <a:ext uri="{FF2B5EF4-FFF2-40B4-BE49-F238E27FC236}">
                <a16:creationId xmlns:a16="http://schemas.microsoft.com/office/drawing/2014/main" id="{698BF3DB-1849-413D-ADB8-8132E5A48BFD}"/>
              </a:ext>
            </a:extLst>
          </p:cNvPr>
          <p:cNvSpPr txBox="1"/>
          <p:nvPr/>
        </p:nvSpPr>
        <p:spPr>
          <a:xfrm>
            <a:off x="4774663" y="312855"/>
            <a:ext cx="3875331" cy="253916"/>
          </a:xfrm>
          <a:prstGeom prst="rect">
            <a:avLst/>
          </a:prstGeom>
          <a:noFill/>
        </p:spPr>
        <p:txBody>
          <a:bodyPr wrap="square">
            <a:spAutoFit/>
          </a:bodyPr>
          <a:lstStyle/>
          <a:p>
            <a:pPr algn="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海と地球の不思議がわかる！</a:t>
            </a:r>
          </a:p>
        </p:txBody>
      </p:sp>
      <p:grpSp>
        <p:nvGrpSpPr>
          <p:cNvPr id="55" name="グループ化 54">
            <a:extLst>
              <a:ext uri="{FF2B5EF4-FFF2-40B4-BE49-F238E27FC236}">
                <a16:creationId xmlns:a16="http://schemas.microsoft.com/office/drawing/2014/main" id="{6359E748-8FD7-468B-A85B-13DA6509D2EC}"/>
              </a:ext>
            </a:extLst>
          </p:cNvPr>
          <p:cNvGrpSpPr/>
          <p:nvPr/>
        </p:nvGrpSpPr>
        <p:grpSpPr>
          <a:xfrm>
            <a:off x="218691" y="580640"/>
            <a:ext cx="8513829" cy="520945"/>
            <a:chOff x="490620" y="315649"/>
            <a:chExt cx="6552043" cy="849756"/>
          </a:xfrm>
          <a:solidFill>
            <a:srgbClr val="7862FA"/>
          </a:solidFill>
          <a:effectLst>
            <a:outerShdw blurRad="50800" dist="38100" dir="5400000" algn="t" rotWithShape="0">
              <a:prstClr val="black">
                <a:alpha val="40000"/>
              </a:prstClr>
            </a:outerShdw>
          </a:effectLst>
        </p:grpSpPr>
        <p:sp>
          <p:nvSpPr>
            <p:cNvPr id="56" name="四角形: 角を丸くする 55">
              <a:extLst>
                <a:ext uri="{FF2B5EF4-FFF2-40B4-BE49-F238E27FC236}">
                  <a16:creationId xmlns:a16="http://schemas.microsoft.com/office/drawing/2014/main" id="{07E3F0E2-B8CB-432E-8DFE-AB2D7C8D349B}"/>
                </a:ext>
              </a:extLst>
            </p:cNvPr>
            <p:cNvSpPr/>
            <p:nvPr/>
          </p:nvSpPr>
          <p:spPr>
            <a:xfrm>
              <a:off x="490620" y="315649"/>
              <a:ext cx="6552043" cy="849756"/>
            </a:xfrm>
            <a:prstGeom prst="roundRect">
              <a:avLst>
                <a:gd name="adj" fmla="val 991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7" name="テキスト ボックス 56">
              <a:extLst>
                <a:ext uri="{FF2B5EF4-FFF2-40B4-BE49-F238E27FC236}">
                  <a16:creationId xmlns:a16="http://schemas.microsoft.com/office/drawing/2014/main" id="{EF313976-287B-4DA3-9554-08CFEBC581FE}"/>
                </a:ext>
              </a:extLst>
            </p:cNvPr>
            <p:cNvSpPr txBox="1"/>
            <p:nvPr/>
          </p:nvSpPr>
          <p:spPr>
            <a:xfrm>
              <a:off x="963674" y="437599"/>
              <a:ext cx="5667541" cy="702855"/>
            </a:xfrm>
            <a:prstGeom prst="rect">
              <a:avLst/>
            </a:prstGeom>
            <a:noFill/>
          </p:spPr>
          <p:txBody>
            <a:bodyPr wrap="square">
              <a:spAutoFit/>
            </a:bodyPr>
            <a:lstStyle/>
            <a:p>
              <a:pPr algn="ctr"/>
              <a:r>
                <a:rPr kumimoji="1" lang="en-US" altLang="zh-TW"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JAMSTEC(</a:t>
              </a:r>
              <a:r>
                <a:rPr kumimoji="1" lang="zh-TW"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海洋研究開発機構</a:t>
              </a:r>
              <a:r>
                <a:rPr kumimoji="1" lang="en-US" altLang="zh-TW"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a:t>
              </a:r>
              <a:r>
                <a:rPr kumimoji="1" lang="zh-TW"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　横浜研究所</a:t>
              </a:r>
            </a:p>
          </p:txBody>
        </p:sp>
      </p:grpSp>
      <p:sp>
        <p:nvSpPr>
          <p:cNvPr id="99" name="正方形/長方形 98">
            <a:extLst>
              <a:ext uri="{FF2B5EF4-FFF2-40B4-BE49-F238E27FC236}">
                <a16:creationId xmlns:a16="http://schemas.microsoft.com/office/drawing/2014/main" id="{9537DFA0-1AD0-4EF4-8238-1AC08F7E8D0B}"/>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0" name="正方形/長方形 99">
            <a:extLst>
              <a:ext uri="{FF2B5EF4-FFF2-40B4-BE49-F238E27FC236}">
                <a16:creationId xmlns:a16="http://schemas.microsoft.com/office/drawing/2014/main" id="{E9D8D95B-AD51-45C6-8B70-70188787B64D}"/>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1" name="正方形/長方形 100">
            <a:extLst>
              <a:ext uri="{FF2B5EF4-FFF2-40B4-BE49-F238E27FC236}">
                <a16:creationId xmlns:a16="http://schemas.microsoft.com/office/drawing/2014/main" id="{DC144A46-BBE3-4D20-B112-D86985BEB1C8}"/>
              </a:ext>
            </a:extLst>
          </p:cNvPr>
          <p:cNvSpPr/>
          <p:nvPr/>
        </p:nvSpPr>
        <p:spPr>
          <a:xfrm>
            <a:off x="10215135" y="417973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2" name="正方形/長方形 101">
            <a:extLst>
              <a:ext uri="{FF2B5EF4-FFF2-40B4-BE49-F238E27FC236}">
                <a16:creationId xmlns:a16="http://schemas.microsoft.com/office/drawing/2014/main" id="{2F53319B-C14B-4454-82DE-9CFF0FB2BBC1}"/>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3" name="正方形/長方形 102">
            <a:extLst>
              <a:ext uri="{FF2B5EF4-FFF2-40B4-BE49-F238E27FC236}">
                <a16:creationId xmlns:a16="http://schemas.microsoft.com/office/drawing/2014/main" id="{9A3ED717-3E5E-41DD-AB89-1C26839589F9}"/>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4" name="テキスト ボックス 103">
            <a:extLst>
              <a:ext uri="{FF2B5EF4-FFF2-40B4-BE49-F238E27FC236}">
                <a16:creationId xmlns:a16="http://schemas.microsoft.com/office/drawing/2014/main" id="{6FA5BDEA-F882-40E1-82EF-0C414619050A}"/>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105" name="テキスト ボックス 104">
            <a:extLst>
              <a:ext uri="{FF2B5EF4-FFF2-40B4-BE49-F238E27FC236}">
                <a16:creationId xmlns:a16="http://schemas.microsoft.com/office/drawing/2014/main" id="{E271C0DA-FB66-43A7-9BB1-6B311ECD4855}"/>
              </a:ext>
            </a:extLst>
          </p:cNvPr>
          <p:cNvSpPr txBox="1"/>
          <p:nvPr/>
        </p:nvSpPr>
        <p:spPr>
          <a:xfrm>
            <a:off x="10255380" y="45216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歴史</a:t>
            </a:r>
          </a:p>
        </p:txBody>
      </p:sp>
      <p:sp>
        <p:nvSpPr>
          <p:cNvPr id="106" name="テキスト ボックス 105">
            <a:extLst>
              <a:ext uri="{FF2B5EF4-FFF2-40B4-BE49-F238E27FC236}">
                <a16:creationId xmlns:a16="http://schemas.microsoft.com/office/drawing/2014/main" id="{D6A5CF25-4F31-4039-B654-2D09D1B78449}"/>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107" name="テキスト ボックス 106">
            <a:extLst>
              <a:ext uri="{FF2B5EF4-FFF2-40B4-BE49-F238E27FC236}">
                <a16:creationId xmlns:a16="http://schemas.microsoft.com/office/drawing/2014/main" id="{648D3D95-DC7D-4463-B727-3DAF740269E6}"/>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108" name="テキスト ボックス 107">
            <a:extLst>
              <a:ext uri="{FF2B5EF4-FFF2-40B4-BE49-F238E27FC236}">
                <a16:creationId xmlns:a16="http://schemas.microsoft.com/office/drawing/2014/main" id="{13562910-3305-4428-91E4-B5976F167E3F}"/>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109" name="正方形/長方形 108">
            <a:extLst>
              <a:ext uri="{FF2B5EF4-FFF2-40B4-BE49-F238E27FC236}">
                <a16:creationId xmlns:a16="http://schemas.microsoft.com/office/drawing/2014/main" id="{32BB91DC-4574-41EF-9D81-BD6C4DF81F3A}"/>
              </a:ext>
            </a:extLst>
          </p:cNvPr>
          <p:cNvSpPr/>
          <p:nvPr/>
        </p:nvSpPr>
        <p:spPr>
          <a:xfrm>
            <a:off x="10212411" y="21014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26B57821-2BF0-40B6-8393-3FE5FCCDD400}"/>
              </a:ext>
            </a:extLst>
          </p:cNvPr>
          <p:cNvSpPr txBox="1"/>
          <p:nvPr/>
        </p:nvSpPr>
        <p:spPr>
          <a:xfrm>
            <a:off x="10255330" y="23163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111" name="正方形/長方形 110">
            <a:extLst>
              <a:ext uri="{FF2B5EF4-FFF2-40B4-BE49-F238E27FC236}">
                <a16:creationId xmlns:a16="http://schemas.microsoft.com/office/drawing/2014/main" id="{78CEC37F-3180-4888-A9E0-5623DEADCB10}"/>
              </a:ext>
            </a:extLst>
          </p:cNvPr>
          <p:cNvSpPr/>
          <p:nvPr/>
        </p:nvSpPr>
        <p:spPr>
          <a:xfrm>
            <a:off x="10205075" y="3147709"/>
            <a:ext cx="448231" cy="1044000"/>
          </a:xfrm>
          <a:prstGeom prst="rect">
            <a:avLst/>
          </a:prstGeom>
          <a:solidFill>
            <a:srgbClr val="7030A0"/>
          </a:solidFill>
          <a:ln>
            <a:solidFill>
              <a:srgbClr val="6600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BBFF37D5-BADF-42BC-A48B-F80E8505969A}"/>
              </a:ext>
            </a:extLst>
          </p:cNvPr>
          <p:cNvSpPr txBox="1"/>
          <p:nvPr/>
        </p:nvSpPr>
        <p:spPr>
          <a:xfrm>
            <a:off x="10249441" y="3444969"/>
            <a:ext cx="338554" cy="507149"/>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博物館</a:t>
            </a:r>
          </a:p>
        </p:txBody>
      </p:sp>
      <p:sp>
        <p:nvSpPr>
          <p:cNvPr id="62" name="テキスト ボックス 61">
            <a:extLst>
              <a:ext uri="{FF2B5EF4-FFF2-40B4-BE49-F238E27FC236}">
                <a16:creationId xmlns:a16="http://schemas.microsoft.com/office/drawing/2014/main" id="{56C76874-6316-422B-85A8-AC13054BB1DB}"/>
              </a:ext>
            </a:extLst>
          </p:cNvPr>
          <p:cNvSpPr txBox="1"/>
          <p:nvPr/>
        </p:nvSpPr>
        <p:spPr>
          <a:xfrm>
            <a:off x="6248400" y="7157039"/>
            <a:ext cx="3418286" cy="230832"/>
          </a:xfrm>
          <a:prstGeom prst="rect">
            <a:avLst/>
          </a:prstGeom>
          <a:noFill/>
        </p:spPr>
        <p:txBody>
          <a:bodyPr wrap="square">
            <a:spAutoFit/>
          </a:bodyPr>
          <a:lstStyle/>
          <a:p>
            <a:r>
              <a:rPr lang="ja-JP" altLang="en-US" sz="900" dirty="0"/>
              <a:t>公式HP：https://www.jamstec.go.jp/j/about/access/yokohama.html</a:t>
            </a:r>
          </a:p>
        </p:txBody>
      </p:sp>
      <p:sp>
        <p:nvSpPr>
          <p:cNvPr id="65" name="テキスト ボックス 64">
            <a:extLst>
              <a:ext uri="{FF2B5EF4-FFF2-40B4-BE49-F238E27FC236}">
                <a16:creationId xmlns:a16="http://schemas.microsoft.com/office/drawing/2014/main" id="{9F033C82-AA7A-4ECA-8F2B-97795F2B0498}"/>
              </a:ext>
            </a:extLst>
          </p:cNvPr>
          <p:cNvSpPr txBox="1"/>
          <p:nvPr/>
        </p:nvSpPr>
        <p:spPr>
          <a:xfrm>
            <a:off x="5957819" y="1169114"/>
            <a:ext cx="4121624" cy="2893100"/>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横浜市金沢区には「海と地球の研究所」である、</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JAMSTEC</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（海洋研究開発機構）横浜研究所があります。　　</a:t>
            </a:r>
          </a:p>
          <a:p>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2021</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年にノーベル物理学賞を受賞された真鍋淑郎博士がかつて在籍した同所では、スーパーコンピューターの「地球シミュレータ」を用いて、現在も最先端の地球温暖化研究を行っています。</a:t>
            </a: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コロナ禍により現在は入館頂くことができないため、学校向けレクチャー「マリン・ディスカバリー・コース」を開始しました。</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JAMSTEC</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が取り組む研究開発のテーマについてオンラインで学べます。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endPar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申込みサイト：</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hlinkClick r:id="rId6"/>
              </a:rPr>
              <a:t>http://www.jamstec.go.jp/j/pr/mdc/</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62CB1ABF-B9C3-43FC-9193-73FEB034EE35}"/>
              </a:ext>
            </a:extLst>
          </p:cNvPr>
          <p:cNvSpPr txBox="1"/>
          <p:nvPr/>
        </p:nvSpPr>
        <p:spPr>
          <a:xfrm>
            <a:off x="658399" y="6644371"/>
            <a:ext cx="5051793"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045-778-3811(</a:t>
            </a:r>
            <a:r>
              <a:rPr lang="ja-JP" altLang="en-US" sz="900" dirty="0">
                <a:latin typeface="メイリオ" panose="020B0604030504040204" pitchFamily="50" charset="-128"/>
                <a:ea typeface="メイリオ" panose="020B0604030504040204" pitchFamily="50" charset="-128"/>
              </a:rPr>
              <a:t>代表</a:t>
            </a:r>
            <a:r>
              <a:rPr lang="en-US" altLang="ja-JP" sz="900" dirty="0">
                <a:latin typeface="メイリオ" panose="020B0604030504040204" pitchFamily="50" charset="-128"/>
                <a:ea typeface="メイリオ" panose="020B0604030504040204" pitchFamily="50" charset="-128"/>
              </a:rPr>
              <a:t>)</a:t>
            </a: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　　住所：</a:t>
            </a:r>
            <a:r>
              <a:rPr lang="zh-CN" altLang="en-US" sz="900" dirty="0">
                <a:latin typeface="メイリオ" panose="020B0604030504040204" pitchFamily="50" charset="-128"/>
                <a:ea typeface="メイリオ" panose="020B0604030504040204" pitchFamily="50" charset="-128"/>
              </a:rPr>
              <a:t>横浜市金沢区昭和町</a:t>
            </a:r>
            <a:r>
              <a:rPr lang="en-US" altLang="zh-CN" sz="900" dirty="0">
                <a:latin typeface="メイリオ" panose="020B0604030504040204" pitchFamily="50" charset="-128"/>
                <a:ea typeface="メイリオ" panose="020B0604030504040204" pitchFamily="50" charset="-128"/>
              </a:rPr>
              <a:t>3173-25</a:t>
            </a:r>
          </a:p>
          <a:p>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コロナ禍により現在休館中</a:t>
            </a:r>
          </a:p>
        </p:txBody>
      </p:sp>
      <p:sp>
        <p:nvSpPr>
          <p:cNvPr id="68" name="正方形/長方形 67">
            <a:extLst>
              <a:ext uri="{FF2B5EF4-FFF2-40B4-BE49-F238E27FC236}">
                <a16:creationId xmlns:a16="http://schemas.microsoft.com/office/drawing/2014/main" id="{D5E643C9-E5DF-4090-90D7-10C7599C7DA5}"/>
              </a:ext>
            </a:extLst>
          </p:cNvPr>
          <p:cNvSpPr/>
          <p:nvPr/>
        </p:nvSpPr>
        <p:spPr>
          <a:xfrm>
            <a:off x="5948594" y="4191709"/>
            <a:ext cx="4162191" cy="2970846"/>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F4738A42-B391-47A1-8C30-09EFA2753EFD}"/>
              </a:ext>
            </a:extLst>
          </p:cNvPr>
          <p:cNvSpPr txBox="1"/>
          <p:nvPr/>
        </p:nvSpPr>
        <p:spPr>
          <a:xfrm>
            <a:off x="6081916" y="4460514"/>
            <a:ext cx="3516427" cy="338554"/>
          </a:xfrm>
          <a:prstGeom prst="rect">
            <a:avLst/>
          </a:prstGeom>
          <a:noFill/>
        </p:spPr>
        <p:txBody>
          <a:bodyPr wrap="square">
            <a:spAutoFit/>
          </a:bodyPr>
          <a:lstStyle/>
          <a:p>
            <a:r>
              <a:rPr lang="ja-JP" altLang="en-US" sz="1600" b="1" dirty="0">
                <a:solidFill>
                  <a:schemeClr val="accent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オンライン体験メニュー</a:t>
            </a:r>
            <a:endParaRPr lang="en-US" altLang="ja-JP" sz="600" dirty="0">
              <a:solidFill>
                <a:schemeClr val="accent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pic>
        <p:nvPicPr>
          <p:cNvPr id="9" name="図 8" descr="マップ&#10;&#10;低い精度で自動的に生成された説明">
            <a:extLst>
              <a:ext uri="{FF2B5EF4-FFF2-40B4-BE49-F238E27FC236}">
                <a16:creationId xmlns:a16="http://schemas.microsoft.com/office/drawing/2014/main" id="{629CE6F4-E956-4390-A7D6-E82FCCDBE9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69777" y="4839456"/>
            <a:ext cx="1850395" cy="1708796"/>
          </a:xfrm>
          <a:prstGeom prst="rect">
            <a:avLst/>
          </a:prstGeom>
          <a:effectLst>
            <a:outerShdw blurRad="50800" dist="38100" dir="5400000" algn="t" rotWithShape="0">
              <a:prstClr val="black">
                <a:alpha val="40000"/>
              </a:prstClr>
            </a:outerShdw>
          </a:effectLst>
        </p:spPr>
      </p:pic>
      <p:sp>
        <p:nvSpPr>
          <p:cNvPr id="63" name="テキスト ボックス 62">
            <a:extLst>
              <a:ext uri="{FF2B5EF4-FFF2-40B4-BE49-F238E27FC236}">
                <a16:creationId xmlns:a16="http://schemas.microsoft.com/office/drawing/2014/main" id="{E5126886-07C0-465E-933C-65C7EDF838CD}"/>
              </a:ext>
            </a:extLst>
          </p:cNvPr>
          <p:cNvSpPr txBox="1"/>
          <p:nvPr/>
        </p:nvSpPr>
        <p:spPr>
          <a:xfrm>
            <a:off x="6168451" y="6219308"/>
            <a:ext cx="3697148" cy="738664"/>
          </a:xfrm>
          <a:prstGeom prst="rect">
            <a:avLst/>
          </a:prstGeom>
          <a:noFill/>
        </p:spPr>
        <p:txBody>
          <a:bodyPr wrap="square">
            <a:spAutoFit/>
          </a:bodyPr>
          <a:lstStyle/>
          <a:p>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（http://www.jamstec.go.jp/park/）</a:t>
            </a:r>
          </a:p>
        </p:txBody>
      </p:sp>
      <p:sp>
        <p:nvSpPr>
          <p:cNvPr id="113" name="テキスト ボックス 112">
            <a:extLst>
              <a:ext uri="{FF2B5EF4-FFF2-40B4-BE49-F238E27FC236}">
                <a16:creationId xmlns:a16="http://schemas.microsoft.com/office/drawing/2014/main" id="{45DA7C0D-E282-47E3-886B-E03AAF1EACF0}"/>
              </a:ext>
            </a:extLst>
          </p:cNvPr>
          <p:cNvSpPr txBox="1"/>
          <p:nvPr/>
        </p:nvSpPr>
        <p:spPr>
          <a:xfrm>
            <a:off x="6170877" y="5073689"/>
            <a:ext cx="1811006" cy="1223412"/>
          </a:xfrm>
          <a:prstGeom prst="rect">
            <a:avLst/>
          </a:prstGeom>
          <a:noFill/>
        </p:spPr>
        <p:txBody>
          <a:bodyPr wrap="square">
            <a:spAutoFit/>
          </a:bodyPr>
          <a:lstStyle/>
          <a:p>
            <a:r>
              <a:rPr lang="en-US" altLang="ja-JP" sz="1050" dirty="0">
                <a:latin typeface="メイリオ" panose="020B0604030504040204" pitchFamily="50" charset="-128"/>
                <a:ea typeface="メイリオ" panose="020B0604030504040204" pitchFamily="50" charset="-128"/>
              </a:rPr>
              <a:t>JAMSTEC</a:t>
            </a:r>
            <a:r>
              <a:rPr lang="ja-JP" altLang="en-US" sz="1050" dirty="0">
                <a:latin typeface="メイリオ" panose="020B0604030504040204" pitchFamily="50" charset="-128"/>
                <a:ea typeface="メイリオ" panose="020B0604030504040204" pitchFamily="50" charset="-128"/>
              </a:rPr>
              <a:t>が贈るオンラインテーマパーク。</a:t>
            </a:r>
          </a:p>
          <a:p>
            <a:r>
              <a:rPr lang="ja-JP" altLang="en-US" sz="1050" dirty="0">
                <a:latin typeface="メイリオ" panose="020B0604030504040204" pitchFamily="50" charset="-128"/>
                <a:ea typeface="メイリオ" panose="020B0604030504040204" pitchFamily="50" charset="-128"/>
              </a:rPr>
              <a:t>遊びながらも、海の研究をオンラインで身近に感じることのできるコンテンツをご用意しています。</a:t>
            </a:r>
          </a:p>
          <a:p>
            <a:r>
              <a:rPr lang="ja-JP" altLang="en-US" sz="1050" dirty="0">
                <a:latin typeface="メイリオ" panose="020B0604030504040204" pitchFamily="50" charset="-128"/>
                <a:ea typeface="メイリオ" panose="020B0604030504040204" pitchFamily="50" charset="-128"/>
              </a:rPr>
              <a:t>是非ご覧ください。</a:t>
            </a:r>
            <a:endParaRPr lang="en-US" altLang="ja-JP" sz="1050" dirty="0">
              <a:latin typeface="メイリオ" panose="020B0604030504040204" pitchFamily="50" charset="-128"/>
              <a:ea typeface="メイリオ" panose="020B0604030504040204" pitchFamily="50" charset="-128"/>
            </a:endParaRPr>
          </a:p>
        </p:txBody>
      </p:sp>
      <p:grpSp>
        <p:nvGrpSpPr>
          <p:cNvPr id="45" name="グループ化 44">
            <a:extLst>
              <a:ext uri="{FF2B5EF4-FFF2-40B4-BE49-F238E27FC236}">
                <a16:creationId xmlns:a16="http://schemas.microsoft.com/office/drawing/2014/main" id="{6847C0E1-2F88-4192-84D0-57B66C3466A4}"/>
              </a:ext>
            </a:extLst>
          </p:cNvPr>
          <p:cNvGrpSpPr/>
          <p:nvPr/>
        </p:nvGrpSpPr>
        <p:grpSpPr>
          <a:xfrm>
            <a:off x="690465" y="358955"/>
            <a:ext cx="986649" cy="792000"/>
            <a:chOff x="277459" y="971627"/>
            <a:chExt cx="986649" cy="792000"/>
          </a:xfrm>
        </p:grpSpPr>
        <p:sp>
          <p:nvSpPr>
            <p:cNvPr id="46" name="楕円 45">
              <a:extLst>
                <a:ext uri="{FF2B5EF4-FFF2-40B4-BE49-F238E27FC236}">
                  <a16:creationId xmlns:a16="http://schemas.microsoft.com/office/drawing/2014/main" id="{8ABFB52E-AC44-40E7-851A-708D23D4FC47}"/>
                </a:ext>
              </a:extLst>
            </p:cNvPr>
            <p:cNvSpPr/>
            <p:nvPr/>
          </p:nvSpPr>
          <p:spPr>
            <a:xfrm>
              <a:off x="345834" y="1039377"/>
              <a:ext cx="648000" cy="648000"/>
            </a:xfrm>
            <a:prstGeom prst="ellipse">
              <a:avLst/>
            </a:prstGeom>
            <a:solidFill>
              <a:srgbClr val="0086D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47" name="楕円 46">
              <a:extLst>
                <a:ext uri="{FF2B5EF4-FFF2-40B4-BE49-F238E27FC236}">
                  <a16:creationId xmlns:a16="http://schemas.microsoft.com/office/drawing/2014/main" id="{DDEF1196-D03E-4795-9702-D7751AFDAF58}"/>
                </a:ext>
              </a:extLst>
            </p:cNvPr>
            <p:cNvSpPr/>
            <p:nvPr/>
          </p:nvSpPr>
          <p:spPr>
            <a:xfrm>
              <a:off x="277459" y="971627"/>
              <a:ext cx="792000" cy="792000"/>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F5E384D5-53ED-4137-B82B-A5CC7637B5BC}"/>
                </a:ext>
              </a:extLst>
            </p:cNvPr>
            <p:cNvSpPr txBox="1"/>
            <p:nvPr/>
          </p:nvSpPr>
          <p:spPr>
            <a:xfrm>
              <a:off x="292607" y="1258925"/>
              <a:ext cx="971501" cy="261610"/>
            </a:xfrm>
            <a:prstGeom prst="rect">
              <a:avLst/>
            </a:prstGeom>
            <a:noFill/>
          </p:spPr>
          <p:txBody>
            <a:bodyPr wrap="square" rtlCol="0">
              <a:spAutoFit/>
            </a:bodyPr>
            <a:lstStyle/>
            <a:p>
              <a:r>
                <a:rPr kumimoji="1" lang="ja-JP" altLang="en-US" sz="1100" dirty="0">
                  <a:ln w="3175">
                    <a:solidFill>
                      <a:schemeClr val="bg1">
                        <a:lumMod val="95000"/>
                      </a:schemeClr>
                    </a:solidFill>
                  </a:ln>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横浜南部</a:t>
              </a:r>
            </a:p>
          </p:txBody>
        </p:sp>
      </p:grpSp>
      <p:sp>
        <p:nvSpPr>
          <p:cNvPr id="49" name="四角形: 角を丸くする 48">
            <a:extLst>
              <a:ext uri="{FF2B5EF4-FFF2-40B4-BE49-F238E27FC236}">
                <a16:creationId xmlns:a16="http://schemas.microsoft.com/office/drawing/2014/main" id="{FF0C7BE6-464B-4204-8EC2-4286B3482CB7}"/>
              </a:ext>
            </a:extLst>
          </p:cNvPr>
          <p:cNvSpPr/>
          <p:nvPr/>
        </p:nvSpPr>
        <p:spPr>
          <a:xfrm>
            <a:off x="7749792" y="743159"/>
            <a:ext cx="733983" cy="284335"/>
          </a:xfrm>
          <a:prstGeom prst="roundRect">
            <a:avLst/>
          </a:prstGeom>
          <a:solidFill>
            <a:schemeClr val="bg1"/>
          </a:solidFill>
          <a:ln>
            <a:solidFill>
              <a:srgbClr val="786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7030A0"/>
                </a:solidFill>
                <a:latin typeface="メイリオ" panose="020B0604030504040204" pitchFamily="50" charset="-128"/>
                <a:ea typeface="メイリオ" panose="020B0604030504040204" pitchFamily="50" charset="-128"/>
              </a:rPr>
              <a:t>無料</a:t>
            </a:r>
          </a:p>
        </p:txBody>
      </p:sp>
    </p:spTree>
    <p:extLst>
      <p:ext uri="{BB962C8B-B14F-4D97-AF65-F5344CB8AC3E}">
        <p14:creationId xmlns:p14="http://schemas.microsoft.com/office/powerpoint/2010/main" val="1306290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alpha val="25000"/>
          </a:srgbClr>
        </a:solidFill>
        <a:effectLst/>
      </p:bgPr>
    </p:bg>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F2D64B09-DBA1-4A30-A9C4-551438E657E7}"/>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9EF6053A-FE1B-4228-856D-2D740598C3A2}"/>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E9E1445A-48AE-4B36-AD3B-C4CF90782CA4}"/>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4C587080-CAF6-4983-B6BC-D9B0B5ADFB7B}"/>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F3AF6513-6F55-4849-87EB-E42C730E8B0C}"/>
              </a:ext>
            </a:extLst>
          </p:cNvPr>
          <p:cNvSpPr/>
          <p:nvPr/>
        </p:nvSpPr>
        <p:spPr>
          <a:xfrm>
            <a:off x="10215135" y="6265590"/>
            <a:ext cx="396000" cy="1044000"/>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88E09298-7BF2-4EAE-A0A0-58EA46AE0E22}"/>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55" name="テキスト ボックス 54">
            <a:extLst>
              <a:ext uri="{FF2B5EF4-FFF2-40B4-BE49-F238E27FC236}">
                <a16:creationId xmlns:a16="http://schemas.microsoft.com/office/drawing/2014/main" id="{B3483660-203A-43DF-B2E3-4A6D40148BD1}"/>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56" name="テキスト ボックス 55">
            <a:extLst>
              <a:ext uri="{FF2B5EF4-FFF2-40B4-BE49-F238E27FC236}">
                <a16:creationId xmlns:a16="http://schemas.microsoft.com/office/drawing/2014/main" id="{78611FC2-8B60-4EB1-847C-57F0D1C4700D}"/>
              </a:ext>
            </a:extLst>
          </p:cNvPr>
          <p:cNvSpPr txBox="1"/>
          <p:nvPr/>
        </p:nvSpPr>
        <p:spPr>
          <a:xfrm>
            <a:off x="10249441" y="6400797"/>
            <a:ext cx="338554" cy="799745"/>
          </a:xfrm>
          <a:prstGeom prst="rect">
            <a:avLst/>
          </a:prstGeom>
          <a:solidFill>
            <a:schemeClr val="bg1">
              <a:lumMod val="95000"/>
            </a:schemeClr>
          </a:solid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57" name="テキスト ボックス 56">
            <a:extLst>
              <a:ext uri="{FF2B5EF4-FFF2-40B4-BE49-F238E27FC236}">
                <a16:creationId xmlns:a16="http://schemas.microsoft.com/office/drawing/2014/main" id="{02FC202F-0E83-4D25-934D-458BABFD77F4}"/>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58" name="正方形/長方形 57">
            <a:extLst>
              <a:ext uri="{FF2B5EF4-FFF2-40B4-BE49-F238E27FC236}">
                <a16:creationId xmlns:a16="http://schemas.microsoft.com/office/drawing/2014/main" id="{5E590F81-56CF-4094-AE09-68916EC191F0}"/>
              </a:ext>
            </a:extLst>
          </p:cNvPr>
          <p:cNvSpPr/>
          <p:nvPr/>
        </p:nvSpPr>
        <p:spPr>
          <a:xfrm>
            <a:off x="10212411" y="20887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10D36C11-1A58-4119-8800-6FA75DA493CF}"/>
              </a:ext>
            </a:extLst>
          </p:cNvPr>
          <p:cNvSpPr txBox="1"/>
          <p:nvPr/>
        </p:nvSpPr>
        <p:spPr>
          <a:xfrm>
            <a:off x="10255330" y="23036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62" name="正方形/長方形 61">
            <a:extLst>
              <a:ext uri="{FF2B5EF4-FFF2-40B4-BE49-F238E27FC236}">
                <a16:creationId xmlns:a16="http://schemas.microsoft.com/office/drawing/2014/main" id="{B08E3FA3-1B37-4629-9C7E-BC4F223E1263}"/>
              </a:ext>
            </a:extLst>
          </p:cNvPr>
          <p:cNvSpPr/>
          <p:nvPr/>
        </p:nvSpPr>
        <p:spPr>
          <a:xfrm>
            <a:off x="10212411" y="31428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CEB2E72B-DFE1-47E0-8B10-2E0A932664C4}"/>
              </a:ext>
            </a:extLst>
          </p:cNvPr>
          <p:cNvSpPr txBox="1"/>
          <p:nvPr/>
        </p:nvSpPr>
        <p:spPr>
          <a:xfrm>
            <a:off x="10249441" y="34195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60" name="正方形/長方形 59">
            <a:extLst>
              <a:ext uri="{FF2B5EF4-FFF2-40B4-BE49-F238E27FC236}">
                <a16:creationId xmlns:a16="http://schemas.microsoft.com/office/drawing/2014/main" id="{C9E976A3-03CE-4493-9AB7-D7C62CEB37A0}"/>
              </a:ext>
            </a:extLst>
          </p:cNvPr>
          <p:cNvSpPr/>
          <p:nvPr/>
        </p:nvSpPr>
        <p:spPr>
          <a:xfrm>
            <a:off x="10205825" y="4192437"/>
            <a:ext cx="448231" cy="1044000"/>
          </a:xfrm>
          <a:prstGeom prst="rect">
            <a:avLst/>
          </a:prstGeom>
          <a:solidFill>
            <a:srgbClr val="92D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45BA81E6-78C4-4D37-9C41-B14F214E4FF9}"/>
              </a:ext>
            </a:extLst>
          </p:cNvPr>
          <p:cNvSpPr txBox="1"/>
          <p:nvPr/>
        </p:nvSpPr>
        <p:spPr>
          <a:xfrm>
            <a:off x="10255380" y="4496280"/>
            <a:ext cx="338554" cy="348813"/>
          </a:xfrm>
          <a:prstGeom prst="rect">
            <a:avLst/>
          </a:prstGeom>
          <a:noFill/>
        </p:spPr>
        <p:txBody>
          <a:bodyPr vert="eaVert" wrap="non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歴史</a:t>
            </a:r>
          </a:p>
        </p:txBody>
      </p:sp>
      <p:sp>
        <p:nvSpPr>
          <p:cNvPr id="63" name="正方形/長方形 62">
            <a:extLst>
              <a:ext uri="{FF2B5EF4-FFF2-40B4-BE49-F238E27FC236}">
                <a16:creationId xmlns:a16="http://schemas.microsoft.com/office/drawing/2014/main" id="{0841330E-86C5-4037-AFF3-371556809B84}"/>
              </a:ext>
            </a:extLst>
          </p:cNvPr>
          <p:cNvSpPr/>
          <p:nvPr/>
        </p:nvSpPr>
        <p:spPr>
          <a:xfrm>
            <a:off x="302823" y="282205"/>
            <a:ext cx="9749387"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AEE3598-EF4F-4684-9E3A-6D3C0A0F4249}"/>
              </a:ext>
            </a:extLst>
          </p:cNvPr>
          <p:cNvSpPr txBox="1"/>
          <p:nvPr/>
        </p:nvSpPr>
        <p:spPr>
          <a:xfrm>
            <a:off x="942719" y="635686"/>
            <a:ext cx="804313" cy="393954"/>
          </a:xfrm>
          <a:prstGeom prst="rect">
            <a:avLst/>
          </a:prstGeom>
          <a:noFill/>
        </p:spPr>
        <p:txBody>
          <a:bodyPr wrap="square">
            <a:spAutoFit/>
          </a:bodyPr>
          <a:lstStyle/>
          <a:p>
            <a:r>
              <a:rPr lang="ja-JP" altLang="en-US" b="1" dirty="0">
                <a:solidFill>
                  <a:schemeClr val="bg1"/>
                </a:solidFill>
                <a:latin typeface="源ノ角ゴシック Code JP EL" panose="020B0200000000000000" pitchFamily="34" charset="-128"/>
                <a:ea typeface="源ノ角ゴシック Code JP EL" panose="020B0200000000000000" pitchFamily="34" charset="-128"/>
              </a:rPr>
              <a:t>歴史</a:t>
            </a:r>
          </a:p>
        </p:txBody>
      </p:sp>
      <p:sp>
        <p:nvSpPr>
          <p:cNvPr id="34" name="テキスト ボックス 33">
            <a:extLst>
              <a:ext uri="{FF2B5EF4-FFF2-40B4-BE49-F238E27FC236}">
                <a16:creationId xmlns:a16="http://schemas.microsoft.com/office/drawing/2014/main" id="{679AAD44-EBAB-4AAD-8AE3-F059B9B8276E}"/>
              </a:ext>
            </a:extLst>
          </p:cNvPr>
          <p:cNvSpPr txBox="1"/>
          <p:nvPr/>
        </p:nvSpPr>
        <p:spPr>
          <a:xfrm>
            <a:off x="306180" y="7082265"/>
            <a:ext cx="5237777"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045- 621-0635</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：最大</a:t>
            </a:r>
            <a:r>
              <a:rPr lang="en-US" altLang="ja-JP" sz="900" dirty="0">
                <a:latin typeface="メイリオ" panose="020B0604030504040204" pitchFamily="50" charset="-128"/>
                <a:ea typeface="メイリオ" panose="020B0604030504040204" pitchFamily="50" charset="-128"/>
              </a:rPr>
              <a:t>20</a:t>
            </a:r>
            <a:r>
              <a:rPr lang="ja-JP" altLang="en-US" sz="900" dirty="0">
                <a:latin typeface="メイリオ" panose="020B0604030504040204" pitchFamily="50" charset="-128"/>
                <a:ea typeface="メイリオ" panose="020B0604030504040204" pitchFamily="50" charset="-128"/>
              </a:rPr>
              <a:t>台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横浜市中区本牧三之谷</a:t>
            </a:r>
            <a:r>
              <a:rPr lang="en-US" altLang="zh-CN" sz="900" dirty="0">
                <a:latin typeface="メイリオ" panose="020B0604030504040204" pitchFamily="50" charset="-128"/>
                <a:ea typeface="メイリオ" panose="020B0604030504040204" pitchFamily="50" charset="-128"/>
              </a:rPr>
              <a:t>58-1</a:t>
            </a:r>
            <a:endParaRPr lang="en-US" altLang="ja-JP" sz="900" dirty="0">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239B2708-AAF4-4705-AE97-4982A0C3AB79}"/>
              </a:ext>
            </a:extLst>
          </p:cNvPr>
          <p:cNvSpPr/>
          <p:nvPr/>
        </p:nvSpPr>
        <p:spPr>
          <a:xfrm>
            <a:off x="7288587" y="10868"/>
            <a:ext cx="2939696" cy="1314132"/>
          </a:xfrm>
          <a:prstGeom prst="rect">
            <a:avLst/>
          </a:prstGeom>
          <a:solidFill>
            <a:srgbClr val="E4F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C25E6655-ACAB-4DF0-8C5B-D05BF01CFE32}"/>
              </a:ext>
            </a:extLst>
          </p:cNvPr>
          <p:cNvSpPr/>
          <p:nvPr/>
        </p:nvSpPr>
        <p:spPr>
          <a:xfrm>
            <a:off x="6333758" y="-1786"/>
            <a:ext cx="1746775" cy="908816"/>
          </a:xfrm>
          <a:prstGeom prst="rect">
            <a:avLst/>
          </a:prstGeom>
          <a:solidFill>
            <a:srgbClr val="BEE2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D0F2F2F8-85D4-4310-8384-36FF1C997A9B}"/>
              </a:ext>
            </a:extLst>
          </p:cNvPr>
          <p:cNvSpPr/>
          <p:nvPr/>
        </p:nvSpPr>
        <p:spPr>
          <a:xfrm>
            <a:off x="9149477" y="831013"/>
            <a:ext cx="1071903" cy="656805"/>
          </a:xfrm>
          <a:prstGeom prst="rect">
            <a:avLst/>
          </a:prstGeom>
          <a:solidFill>
            <a:srgbClr val="BEE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122641F5-CCB1-487B-A829-EB7C17B0B11D}"/>
              </a:ext>
            </a:extLst>
          </p:cNvPr>
          <p:cNvSpPr txBox="1"/>
          <p:nvPr/>
        </p:nvSpPr>
        <p:spPr>
          <a:xfrm>
            <a:off x="6794362" y="249161"/>
            <a:ext cx="3113790" cy="1015663"/>
          </a:xfrm>
          <a:prstGeom prst="rect">
            <a:avLst/>
          </a:prstGeom>
          <a:noFill/>
        </p:spPr>
        <p:txBody>
          <a:bodyPr wrap="square" rtlCol="0">
            <a:spAutoFit/>
          </a:bodyPr>
          <a:lstStyle/>
          <a:p>
            <a:pPr algn="r"/>
            <a:r>
              <a:rPr kumimoji="1" lang="ja-JP" altLang="en-US" sz="6000" b="1" dirty="0">
                <a:ln w="3175">
                  <a:solidFill>
                    <a:schemeClr val="accent6">
                      <a:lumMod val="20000"/>
                      <a:lumOff val="80000"/>
                    </a:schemeClr>
                  </a:solidFill>
                </a:ln>
                <a:solidFill>
                  <a:schemeClr val="accent6">
                    <a:lumMod val="75000"/>
                  </a:schemeClr>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A-OTF じゅん Pro 101" panose="020F0300000000000000" pitchFamily="34" charset="-128"/>
              </a:rPr>
              <a:t>歴史</a:t>
            </a:r>
          </a:p>
        </p:txBody>
      </p:sp>
      <p:grpSp>
        <p:nvGrpSpPr>
          <p:cNvPr id="91" name="グループ化 90">
            <a:extLst>
              <a:ext uri="{FF2B5EF4-FFF2-40B4-BE49-F238E27FC236}">
                <a16:creationId xmlns:a16="http://schemas.microsoft.com/office/drawing/2014/main" id="{1ED6659F-75F4-4137-B2EE-E42BF823D090}"/>
              </a:ext>
            </a:extLst>
          </p:cNvPr>
          <p:cNvGrpSpPr/>
          <p:nvPr/>
        </p:nvGrpSpPr>
        <p:grpSpPr>
          <a:xfrm>
            <a:off x="3464454" y="409754"/>
            <a:ext cx="1884207" cy="710620"/>
            <a:chOff x="2909658" y="478397"/>
            <a:chExt cx="2602314" cy="981451"/>
          </a:xfrm>
        </p:grpSpPr>
        <p:sp>
          <p:nvSpPr>
            <p:cNvPr id="92" name="楕円 91">
              <a:extLst>
                <a:ext uri="{FF2B5EF4-FFF2-40B4-BE49-F238E27FC236}">
                  <a16:creationId xmlns:a16="http://schemas.microsoft.com/office/drawing/2014/main" id="{972B7FDB-0C8E-41B9-996C-340C3759756A}"/>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3" name="楕円 92">
              <a:extLst>
                <a:ext uri="{FF2B5EF4-FFF2-40B4-BE49-F238E27FC236}">
                  <a16:creationId xmlns:a16="http://schemas.microsoft.com/office/drawing/2014/main" id="{F13CC679-546C-41D4-B451-486BEF6B4C93}"/>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94" name="グループ化 93">
              <a:extLst>
                <a:ext uri="{FF2B5EF4-FFF2-40B4-BE49-F238E27FC236}">
                  <a16:creationId xmlns:a16="http://schemas.microsoft.com/office/drawing/2014/main" id="{9FAE7C5A-395D-4388-B07A-A084795E9B38}"/>
                </a:ext>
              </a:extLst>
            </p:cNvPr>
            <p:cNvGrpSpPr/>
            <p:nvPr/>
          </p:nvGrpSpPr>
          <p:grpSpPr>
            <a:xfrm>
              <a:off x="2981173" y="478397"/>
              <a:ext cx="2530799" cy="914400"/>
              <a:chOff x="441001" y="231405"/>
              <a:chExt cx="2530799" cy="914400"/>
            </a:xfrm>
          </p:grpSpPr>
          <p:sp>
            <p:nvSpPr>
              <p:cNvPr id="97" name="楕円 96">
                <a:extLst>
                  <a:ext uri="{FF2B5EF4-FFF2-40B4-BE49-F238E27FC236}">
                    <a16:creationId xmlns:a16="http://schemas.microsoft.com/office/drawing/2014/main" id="{3810D7E3-0FD4-4C5D-8F5E-523FC6D0F121}"/>
                  </a:ext>
                </a:extLst>
              </p:cNvPr>
              <p:cNvSpPr/>
              <p:nvPr/>
            </p:nvSpPr>
            <p:spPr>
              <a:xfrm>
                <a:off x="441001" y="231405"/>
                <a:ext cx="914400" cy="914400"/>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8" name="楕円 97">
                <a:extLst>
                  <a:ext uri="{FF2B5EF4-FFF2-40B4-BE49-F238E27FC236}">
                    <a16:creationId xmlns:a16="http://schemas.microsoft.com/office/drawing/2014/main" id="{ECDA5964-64C2-4A9A-A756-92A7937D10EC}"/>
                  </a:ext>
                </a:extLst>
              </p:cNvPr>
              <p:cNvSpPr/>
              <p:nvPr/>
            </p:nvSpPr>
            <p:spPr>
              <a:xfrm>
                <a:off x="2378601" y="276529"/>
                <a:ext cx="593199" cy="594056"/>
              </a:xfrm>
              <a:prstGeom prst="ellipse">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9" name="楕円 98">
                <a:extLst>
                  <a:ext uri="{FF2B5EF4-FFF2-40B4-BE49-F238E27FC236}">
                    <a16:creationId xmlns:a16="http://schemas.microsoft.com/office/drawing/2014/main" id="{734FF99D-9279-4556-900D-59CB1DB574A8}"/>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5" name="楕円 94">
              <a:extLst>
                <a:ext uri="{FF2B5EF4-FFF2-40B4-BE49-F238E27FC236}">
                  <a16:creationId xmlns:a16="http://schemas.microsoft.com/office/drawing/2014/main" id="{71D82B6A-DDB6-4FC4-B91A-D8E98841E05F}"/>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6" name="楕円 95">
              <a:extLst>
                <a:ext uri="{FF2B5EF4-FFF2-40B4-BE49-F238E27FC236}">
                  <a16:creationId xmlns:a16="http://schemas.microsoft.com/office/drawing/2014/main" id="{8AC1AD2C-787E-4D4C-9679-2C3790C04251}"/>
                </a:ext>
              </a:extLst>
            </p:cNvPr>
            <p:cNvSpPr/>
            <p:nvPr/>
          </p:nvSpPr>
          <p:spPr>
            <a:xfrm>
              <a:off x="3778075" y="974389"/>
              <a:ext cx="480331" cy="474591"/>
            </a:xfrm>
            <a:prstGeom prst="ellips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00" name="テキスト ボックス 99">
            <a:extLst>
              <a:ext uri="{FF2B5EF4-FFF2-40B4-BE49-F238E27FC236}">
                <a16:creationId xmlns:a16="http://schemas.microsoft.com/office/drawing/2014/main" id="{07C0FC2B-6E14-4517-8B44-356DB8CD2541}"/>
              </a:ext>
            </a:extLst>
          </p:cNvPr>
          <p:cNvSpPr txBox="1"/>
          <p:nvPr/>
        </p:nvSpPr>
        <p:spPr>
          <a:xfrm>
            <a:off x="1464064" y="598079"/>
            <a:ext cx="3875331" cy="253916"/>
          </a:xfrm>
          <a:prstGeom prst="rect">
            <a:avLst/>
          </a:prstGeom>
          <a:noFill/>
        </p:spPr>
        <p:txBody>
          <a:bodyPr wrap="square">
            <a:spAutoFit/>
          </a:bodyPr>
          <a:lstStyle/>
          <a:p>
            <a:pPr algn="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和の雰囲気を感じよう！</a:t>
            </a:r>
          </a:p>
        </p:txBody>
      </p:sp>
      <p:grpSp>
        <p:nvGrpSpPr>
          <p:cNvPr id="68" name="グループ化 67">
            <a:extLst>
              <a:ext uri="{FF2B5EF4-FFF2-40B4-BE49-F238E27FC236}">
                <a16:creationId xmlns:a16="http://schemas.microsoft.com/office/drawing/2014/main" id="{A0689CA7-7829-4768-A6F1-BBC2078F518B}"/>
              </a:ext>
            </a:extLst>
          </p:cNvPr>
          <p:cNvGrpSpPr/>
          <p:nvPr/>
        </p:nvGrpSpPr>
        <p:grpSpPr>
          <a:xfrm>
            <a:off x="396537" y="956133"/>
            <a:ext cx="4821166" cy="559790"/>
            <a:chOff x="860101" y="303195"/>
            <a:chExt cx="5136484" cy="913123"/>
          </a:xfrm>
          <a:solidFill>
            <a:srgbClr val="92D050"/>
          </a:solidFill>
          <a:effectLst>
            <a:outerShdw blurRad="50800" dist="38100" dir="5400000" algn="t" rotWithShape="0">
              <a:prstClr val="black">
                <a:alpha val="40000"/>
              </a:prstClr>
            </a:outerShdw>
          </a:effectLst>
        </p:grpSpPr>
        <p:sp>
          <p:nvSpPr>
            <p:cNvPr id="69" name="四角形: 角を丸くする 68">
              <a:extLst>
                <a:ext uri="{FF2B5EF4-FFF2-40B4-BE49-F238E27FC236}">
                  <a16:creationId xmlns:a16="http://schemas.microsoft.com/office/drawing/2014/main" id="{0EB368BD-0A57-442C-87F4-846DF10FAB17}"/>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0" name="テキスト ボックス 69">
              <a:extLst>
                <a:ext uri="{FF2B5EF4-FFF2-40B4-BE49-F238E27FC236}">
                  <a16:creationId xmlns:a16="http://schemas.microsoft.com/office/drawing/2014/main" id="{816C2A6B-9030-4104-B322-793F0914AF9E}"/>
                </a:ext>
              </a:extLst>
            </p:cNvPr>
            <p:cNvSpPr txBox="1"/>
            <p:nvPr/>
          </p:nvSpPr>
          <p:spPr>
            <a:xfrm>
              <a:off x="1500466" y="463255"/>
              <a:ext cx="4164253" cy="753063"/>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三溪園</a:t>
              </a:r>
              <a:endParaRPr kumimoji="1" lang="ja-JP" altLang="en-US" sz="1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74" name="テキスト ボックス 73">
            <a:extLst>
              <a:ext uri="{FF2B5EF4-FFF2-40B4-BE49-F238E27FC236}">
                <a16:creationId xmlns:a16="http://schemas.microsoft.com/office/drawing/2014/main" id="{8CB0A9D8-1ACE-4EC6-8BAE-EE04E6A03F6F}"/>
              </a:ext>
            </a:extLst>
          </p:cNvPr>
          <p:cNvSpPr txBox="1"/>
          <p:nvPr/>
        </p:nvSpPr>
        <p:spPr>
          <a:xfrm>
            <a:off x="295804" y="3574135"/>
            <a:ext cx="4921899" cy="69249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生糸貿易により財を成した実業家・原三溪によって、</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1906(</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明治</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39)</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年に公開されました。広大な園内には京都や鎌倉などから集められた</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17</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棟の歴史的建造物が点在しています。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pic>
        <p:nvPicPr>
          <p:cNvPr id="113" name="図 112" descr="レンガ造りの建物&#10;&#10;自動的に生成された説明">
            <a:extLst>
              <a:ext uri="{FF2B5EF4-FFF2-40B4-BE49-F238E27FC236}">
                <a16:creationId xmlns:a16="http://schemas.microsoft.com/office/drawing/2014/main" id="{AFBF6C46-008D-4D03-8B5D-CAA9DD6E6B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62423" y="2620531"/>
            <a:ext cx="2155981" cy="1734940"/>
          </a:xfrm>
          <a:prstGeom prst="rect">
            <a:avLst/>
          </a:prstGeom>
          <a:effectLst>
            <a:outerShdw blurRad="50800" dist="38100" dir="5400000" algn="t" rotWithShape="0">
              <a:prstClr val="black">
                <a:alpha val="40000"/>
              </a:prstClr>
            </a:outerShdw>
          </a:effectLst>
        </p:spPr>
      </p:pic>
      <p:pic>
        <p:nvPicPr>
          <p:cNvPr id="115" name="図 114" descr="建物と木々&#10;&#10;自動的に生成された説明">
            <a:extLst>
              <a:ext uri="{FF2B5EF4-FFF2-40B4-BE49-F238E27FC236}">
                <a16:creationId xmlns:a16="http://schemas.microsoft.com/office/drawing/2014/main" id="{31027A02-6E22-4069-9862-E120D8C9352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78526" y="2615684"/>
            <a:ext cx="1820453" cy="1745007"/>
          </a:xfrm>
          <a:prstGeom prst="rect">
            <a:avLst/>
          </a:prstGeom>
          <a:effectLst>
            <a:outerShdw blurRad="50800" dist="38100" dir="5400000" algn="t" rotWithShape="0">
              <a:prstClr val="black">
                <a:alpha val="40000"/>
              </a:prstClr>
            </a:outerShdw>
          </a:effectLst>
        </p:spPr>
      </p:pic>
      <p:grpSp>
        <p:nvGrpSpPr>
          <p:cNvPr id="116" name="グループ化 115">
            <a:extLst>
              <a:ext uri="{FF2B5EF4-FFF2-40B4-BE49-F238E27FC236}">
                <a16:creationId xmlns:a16="http://schemas.microsoft.com/office/drawing/2014/main" id="{FA50C787-2F25-4EFB-87C3-0DDAC67856A6}"/>
              </a:ext>
            </a:extLst>
          </p:cNvPr>
          <p:cNvGrpSpPr/>
          <p:nvPr/>
        </p:nvGrpSpPr>
        <p:grpSpPr>
          <a:xfrm>
            <a:off x="8054063" y="1503821"/>
            <a:ext cx="1818766" cy="650800"/>
            <a:chOff x="2909658" y="478397"/>
            <a:chExt cx="2602314" cy="981451"/>
          </a:xfrm>
        </p:grpSpPr>
        <p:sp>
          <p:nvSpPr>
            <p:cNvPr id="117" name="楕円 116">
              <a:extLst>
                <a:ext uri="{FF2B5EF4-FFF2-40B4-BE49-F238E27FC236}">
                  <a16:creationId xmlns:a16="http://schemas.microsoft.com/office/drawing/2014/main" id="{BD97D953-CBEF-456A-93BE-38986D2858EB}"/>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8" name="楕円 117">
              <a:extLst>
                <a:ext uri="{FF2B5EF4-FFF2-40B4-BE49-F238E27FC236}">
                  <a16:creationId xmlns:a16="http://schemas.microsoft.com/office/drawing/2014/main" id="{E538495D-80F8-4665-8AA6-CB1C426A1D81}"/>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19" name="グループ化 118">
              <a:extLst>
                <a:ext uri="{FF2B5EF4-FFF2-40B4-BE49-F238E27FC236}">
                  <a16:creationId xmlns:a16="http://schemas.microsoft.com/office/drawing/2014/main" id="{37037C5B-8D48-4957-8498-67A0B5FD6B55}"/>
                </a:ext>
              </a:extLst>
            </p:cNvPr>
            <p:cNvGrpSpPr/>
            <p:nvPr/>
          </p:nvGrpSpPr>
          <p:grpSpPr>
            <a:xfrm>
              <a:off x="2981173" y="478397"/>
              <a:ext cx="2530799" cy="914400"/>
              <a:chOff x="441001" y="231405"/>
              <a:chExt cx="2530799" cy="914400"/>
            </a:xfrm>
          </p:grpSpPr>
          <p:sp>
            <p:nvSpPr>
              <p:cNvPr id="122" name="楕円 121">
                <a:extLst>
                  <a:ext uri="{FF2B5EF4-FFF2-40B4-BE49-F238E27FC236}">
                    <a16:creationId xmlns:a16="http://schemas.microsoft.com/office/drawing/2014/main" id="{5188DF2D-77C6-4526-AE5B-A98EAD7CB2BE}"/>
                  </a:ext>
                </a:extLst>
              </p:cNvPr>
              <p:cNvSpPr/>
              <p:nvPr/>
            </p:nvSpPr>
            <p:spPr>
              <a:xfrm>
                <a:off x="441001" y="231405"/>
                <a:ext cx="914400" cy="914400"/>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3" name="楕円 122">
                <a:extLst>
                  <a:ext uri="{FF2B5EF4-FFF2-40B4-BE49-F238E27FC236}">
                    <a16:creationId xmlns:a16="http://schemas.microsoft.com/office/drawing/2014/main" id="{4F4BC8CD-F670-4646-A88B-D8111BB3D798}"/>
                  </a:ext>
                </a:extLst>
              </p:cNvPr>
              <p:cNvSpPr/>
              <p:nvPr/>
            </p:nvSpPr>
            <p:spPr>
              <a:xfrm>
                <a:off x="2378601" y="276529"/>
                <a:ext cx="593199" cy="594056"/>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4" name="楕円 123">
                <a:extLst>
                  <a:ext uri="{FF2B5EF4-FFF2-40B4-BE49-F238E27FC236}">
                    <a16:creationId xmlns:a16="http://schemas.microsoft.com/office/drawing/2014/main" id="{8C3229FC-CB5D-418F-91FE-548355318A68}"/>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20" name="楕円 119">
              <a:extLst>
                <a:ext uri="{FF2B5EF4-FFF2-40B4-BE49-F238E27FC236}">
                  <a16:creationId xmlns:a16="http://schemas.microsoft.com/office/drawing/2014/main" id="{CB9DE5D3-1E44-4749-A4B8-22A859516758}"/>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1" name="楕円 120">
              <a:extLst>
                <a:ext uri="{FF2B5EF4-FFF2-40B4-BE49-F238E27FC236}">
                  <a16:creationId xmlns:a16="http://schemas.microsoft.com/office/drawing/2014/main" id="{1CD29710-E1C2-401D-8BC5-2B224E04185C}"/>
                </a:ext>
              </a:extLst>
            </p:cNvPr>
            <p:cNvSpPr/>
            <p:nvPr/>
          </p:nvSpPr>
          <p:spPr>
            <a:xfrm>
              <a:off x="3778075" y="974389"/>
              <a:ext cx="480331" cy="474591"/>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25" name="テキスト ボックス 124">
            <a:extLst>
              <a:ext uri="{FF2B5EF4-FFF2-40B4-BE49-F238E27FC236}">
                <a16:creationId xmlns:a16="http://schemas.microsoft.com/office/drawing/2014/main" id="{EE19AF03-1066-4BF1-ABE1-D8F70C13EBAD}"/>
              </a:ext>
            </a:extLst>
          </p:cNvPr>
          <p:cNvSpPr txBox="1"/>
          <p:nvPr/>
        </p:nvSpPr>
        <p:spPr>
          <a:xfrm>
            <a:off x="6680834" y="1719595"/>
            <a:ext cx="3191995" cy="253916"/>
          </a:xfrm>
          <a:prstGeom prst="rect">
            <a:avLst/>
          </a:prstGeom>
          <a:noFill/>
        </p:spPr>
        <p:txBody>
          <a:bodyPr wrap="square">
            <a:spAutoFit/>
          </a:bodyPr>
          <a:lstStyle/>
          <a:p>
            <a:pPr algn="r"/>
            <a:r>
              <a:rPr lang="ja-JP" altLang="en-US" sz="1050" dirty="0">
                <a:ln w="3175">
                  <a:solidFill>
                    <a:srgbClr val="00B050"/>
                  </a:solidFill>
                </a:ln>
                <a:solidFill>
                  <a:srgbClr val="00B050"/>
                </a:solidFill>
                <a:effectLst>
                  <a:outerShdw blurRad="50800" dist="38100" dir="5400000" algn="t" rotWithShape="0">
                    <a:schemeClr val="accent2">
                      <a:lumMod val="60000"/>
                      <a:lumOff val="40000"/>
                      <a:alpha val="40000"/>
                    </a:schemeClr>
                  </a:outerShdw>
                </a:effectLst>
                <a:latin typeface="メイリオ" panose="020B0604030504040204" pitchFamily="50" charset="-128"/>
                <a:ea typeface="メイリオ" panose="020B0604030504040204" pitchFamily="50" charset="-128"/>
              </a:rPr>
              <a:t>近代都市横浜の記憶装置</a:t>
            </a:r>
          </a:p>
        </p:txBody>
      </p:sp>
      <p:grpSp>
        <p:nvGrpSpPr>
          <p:cNvPr id="126" name="グループ化 125">
            <a:extLst>
              <a:ext uri="{FF2B5EF4-FFF2-40B4-BE49-F238E27FC236}">
                <a16:creationId xmlns:a16="http://schemas.microsoft.com/office/drawing/2014/main" id="{769970C7-B6F8-4B46-A89F-F57D59C0624E}"/>
              </a:ext>
            </a:extLst>
          </p:cNvPr>
          <p:cNvGrpSpPr/>
          <p:nvPr/>
        </p:nvGrpSpPr>
        <p:grpSpPr>
          <a:xfrm>
            <a:off x="5949591" y="2018665"/>
            <a:ext cx="4059728" cy="529012"/>
            <a:chOff x="860101" y="303195"/>
            <a:chExt cx="5136484" cy="862917"/>
          </a:xfrm>
          <a:solidFill>
            <a:srgbClr val="92D050"/>
          </a:solidFill>
          <a:effectLst>
            <a:outerShdw blurRad="50800" dist="38100" dir="5400000" algn="t" rotWithShape="0">
              <a:prstClr val="black">
                <a:alpha val="40000"/>
              </a:prstClr>
            </a:outerShdw>
          </a:effectLst>
        </p:grpSpPr>
        <p:sp>
          <p:nvSpPr>
            <p:cNvPr id="127" name="四角形: 角を丸くする 126">
              <a:extLst>
                <a:ext uri="{FF2B5EF4-FFF2-40B4-BE49-F238E27FC236}">
                  <a16:creationId xmlns:a16="http://schemas.microsoft.com/office/drawing/2014/main" id="{0D496560-8DCE-406E-8358-FF0431EFC362}"/>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28" name="テキスト ボックス 127">
              <a:extLst>
                <a:ext uri="{FF2B5EF4-FFF2-40B4-BE49-F238E27FC236}">
                  <a16:creationId xmlns:a16="http://schemas.microsoft.com/office/drawing/2014/main" id="{11C220D0-6409-415D-A61F-04BF99FE32E3}"/>
                </a:ext>
              </a:extLst>
            </p:cNvPr>
            <p:cNvSpPr txBox="1"/>
            <p:nvPr/>
          </p:nvSpPr>
          <p:spPr>
            <a:xfrm>
              <a:off x="1500466" y="463255"/>
              <a:ext cx="4164253" cy="702857"/>
            </a:xfrm>
            <a:prstGeom prst="rect">
              <a:avLst/>
            </a:prstGeom>
            <a:noFill/>
          </p:spPr>
          <p:txBody>
            <a:bodyPr wrap="square">
              <a:spAutoFit/>
            </a:bodyPr>
            <a:lstStyle/>
            <a:p>
              <a:pPr algn="ctr"/>
              <a:r>
                <a:rPr kumimoji="1" lang="zh-TW"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横浜開港資料館</a:t>
              </a:r>
              <a:endPar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sp>
        <p:nvSpPr>
          <p:cNvPr id="134" name="テキスト ボックス 133">
            <a:extLst>
              <a:ext uri="{FF2B5EF4-FFF2-40B4-BE49-F238E27FC236}">
                <a16:creationId xmlns:a16="http://schemas.microsoft.com/office/drawing/2014/main" id="{49B31233-8A5D-4A52-9AEE-8279457B92A0}"/>
              </a:ext>
            </a:extLst>
          </p:cNvPr>
          <p:cNvSpPr txBox="1"/>
          <p:nvPr/>
        </p:nvSpPr>
        <p:spPr>
          <a:xfrm>
            <a:off x="5946006" y="4462483"/>
            <a:ext cx="4100784" cy="69249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日米和親条約が締結された地。かつては英国総領事館があったところです。現在、約</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27</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万点の資料を収蔵しています。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135" name="テキスト ボックス 134">
            <a:extLst>
              <a:ext uri="{FF2B5EF4-FFF2-40B4-BE49-F238E27FC236}">
                <a16:creationId xmlns:a16="http://schemas.microsoft.com/office/drawing/2014/main" id="{A1110DD8-2670-4EF1-BE77-6A77767FACCA}"/>
              </a:ext>
            </a:extLst>
          </p:cNvPr>
          <p:cNvSpPr txBox="1"/>
          <p:nvPr/>
        </p:nvSpPr>
        <p:spPr>
          <a:xfrm>
            <a:off x="5937856" y="6899761"/>
            <a:ext cx="3475369"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045-201-2100</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横浜市中区日本大通</a:t>
            </a:r>
            <a:r>
              <a:rPr lang="en-US" altLang="zh-CN" sz="900" dirty="0">
                <a:latin typeface="メイリオ" panose="020B0604030504040204" pitchFamily="50" charset="-128"/>
                <a:ea typeface="メイリオ" panose="020B0604030504040204" pitchFamily="50" charset="-128"/>
              </a:rPr>
              <a:t>3</a:t>
            </a:r>
            <a:endParaRPr lang="en-US" altLang="ja-JP" sz="900" dirty="0">
              <a:latin typeface="メイリオ" panose="020B0604030504040204" pitchFamily="50" charset="-128"/>
              <a:ea typeface="メイリオ" panose="020B0604030504040204" pitchFamily="50" charset="-128"/>
            </a:endParaRPr>
          </a:p>
        </p:txBody>
      </p:sp>
      <p:grpSp>
        <p:nvGrpSpPr>
          <p:cNvPr id="72" name="グループ化 71">
            <a:extLst>
              <a:ext uri="{FF2B5EF4-FFF2-40B4-BE49-F238E27FC236}">
                <a16:creationId xmlns:a16="http://schemas.microsoft.com/office/drawing/2014/main" id="{BD862B6F-E4E0-4496-9AFF-AACA5E8AD536}"/>
              </a:ext>
            </a:extLst>
          </p:cNvPr>
          <p:cNvGrpSpPr/>
          <p:nvPr/>
        </p:nvGrpSpPr>
        <p:grpSpPr>
          <a:xfrm>
            <a:off x="391498" y="724374"/>
            <a:ext cx="986649" cy="792000"/>
            <a:chOff x="277459" y="971627"/>
            <a:chExt cx="986649" cy="792000"/>
          </a:xfrm>
        </p:grpSpPr>
        <p:sp>
          <p:nvSpPr>
            <p:cNvPr id="73" name="楕円 72">
              <a:extLst>
                <a:ext uri="{FF2B5EF4-FFF2-40B4-BE49-F238E27FC236}">
                  <a16:creationId xmlns:a16="http://schemas.microsoft.com/office/drawing/2014/main" id="{2AD9C770-0B28-4A34-AA00-4B250710296C}"/>
                </a:ext>
              </a:extLst>
            </p:cNvPr>
            <p:cNvSpPr/>
            <p:nvPr/>
          </p:nvSpPr>
          <p:spPr>
            <a:xfrm>
              <a:off x="345834" y="1039377"/>
              <a:ext cx="648000" cy="648000"/>
            </a:xfrm>
            <a:prstGeom prst="ellipse">
              <a:avLst/>
            </a:prstGeom>
            <a:solidFill>
              <a:srgbClr val="0086D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6" name="楕円 75">
              <a:extLst>
                <a:ext uri="{FF2B5EF4-FFF2-40B4-BE49-F238E27FC236}">
                  <a16:creationId xmlns:a16="http://schemas.microsoft.com/office/drawing/2014/main" id="{E9C47597-D771-4206-9621-BB72224D2E2B}"/>
                </a:ext>
              </a:extLst>
            </p:cNvPr>
            <p:cNvSpPr/>
            <p:nvPr/>
          </p:nvSpPr>
          <p:spPr>
            <a:xfrm>
              <a:off x="277459" y="971627"/>
              <a:ext cx="792000" cy="792000"/>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7" name="テキスト ボックス 76">
              <a:extLst>
                <a:ext uri="{FF2B5EF4-FFF2-40B4-BE49-F238E27FC236}">
                  <a16:creationId xmlns:a16="http://schemas.microsoft.com/office/drawing/2014/main" id="{8340DA20-065F-4C45-85A7-E68B0D30FC1C}"/>
                </a:ext>
              </a:extLst>
            </p:cNvPr>
            <p:cNvSpPr txBox="1"/>
            <p:nvPr/>
          </p:nvSpPr>
          <p:spPr>
            <a:xfrm>
              <a:off x="292607" y="1258925"/>
              <a:ext cx="971501" cy="261610"/>
            </a:xfrm>
            <a:prstGeom prst="rect">
              <a:avLst/>
            </a:prstGeom>
            <a:noFill/>
          </p:spPr>
          <p:txBody>
            <a:bodyPr wrap="square" rtlCol="0">
              <a:spAutoFit/>
            </a:bodyPr>
            <a:lstStyle/>
            <a:p>
              <a:r>
                <a:rPr kumimoji="1" lang="ja-JP" altLang="en-US" sz="1100" dirty="0">
                  <a:ln w="3175">
                    <a:solidFill>
                      <a:schemeClr val="bg1">
                        <a:lumMod val="95000"/>
                      </a:schemeClr>
                    </a:solidFill>
                  </a:ln>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横浜南部</a:t>
              </a:r>
            </a:p>
          </p:txBody>
        </p:sp>
      </p:grpSp>
      <p:grpSp>
        <p:nvGrpSpPr>
          <p:cNvPr id="78" name="グループ化 77">
            <a:extLst>
              <a:ext uri="{FF2B5EF4-FFF2-40B4-BE49-F238E27FC236}">
                <a16:creationId xmlns:a16="http://schemas.microsoft.com/office/drawing/2014/main" id="{A2BEF064-D11F-4D81-B59E-98EE630C6E98}"/>
              </a:ext>
            </a:extLst>
          </p:cNvPr>
          <p:cNvGrpSpPr/>
          <p:nvPr/>
        </p:nvGrpSpPr>
        <p:grpSpPr>
          <a:xfrm>
            <a:off x="5923386" y="1770088"/>
            <a:ext cx="792000" cy="792000"/>
            <a:chOff x="5764324" y="2401085"/>
            <a:chExt cx="792000" cy="792000"/>
          </a:xfrm>
        </p:grpSpPr>
        <p:sp>
          <p:nvSpPr>
            <p:cNvPr id="79" name="楕円 78">
              <a:extLst>
                <a:ext uri="{FF2B5EF4-FFF2-40B4-BE49-F238E27FC236}">
                  <a16:creationId xmlns:a16="http://schemas.microsoft.com/office/drawing/2014/main" id="{5CAB572C-3E30-43B8-BF09-465F9A2FBABF}"/>
                </a:ext>
              </a:extLst>
            </p:cNvPr>
            <p:cNvSpPr/>
            <p:nvPr/>
          </p:nvSpPr>
          <p:spPr>
            <a:xfrm>
              <a:off x="5849676" y="2478373"/>
              <a:ext cx="648000" cy="64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0" name="楕円 79">
              <a:extLst>
                <a:ext uri="{FF2B5EF4-FFF2-40B4-BE49-F238E27FC236}">
                  <a16:creationId xmlns:a16="http://schemas.microsoft.com/office/drawing/2014/main" id="{A1521371-AAC3-4D2C-B0E0-0F995579414C}"/>
                </a:ext>
              </a:extLst>
            </p:cNvPr>
            <p:cNvSpPr/>
            <p:nvPr/>
          </p:nvSpPr>
          <p:spPr>
            <a:xfrm>
              <a:off x="5764324" y="2401085"/>
              <a:ext cx="792000" cy="792000"/>
            </a:xfrm>
            <a:prstGeom prst="ellipse">
              <a:avLst/>
            </a:prstGeom>
            <a:solidFill>
              <a:srgbClr val="00B050">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15B1F827-BC73-492A-AE2D-A7207C16EA31}"/>
                </a:ext>
              </a:extLst>
            </p:cNvPr>
            <p:cNvSpPr txBox="1"/>
            <p:nvPr/>
          </p:nvSpPr>
          <p:spPr>
            <a:xfrm>
              <a:off x="5937295" y="2697853"/>
              <a:ext cx="466794" cy="261609"/>
            </a:xfrm>
            <a:prstGeom prst="rect">
              <a:avLst/>
            </a:prstGeom>
            <a:noFill/>
          </p:spPr>
          <p:txBody>
            <a:bodyPr wrap="none" rtlCol="0">
              <a:spAutoFit/>
            </a:bodyPr>
            <a:lstStyle/>
            <a:p>
              <a:pPr algn="ctr"/>
              <a:r>
                <a:rPr kumimoji="1" lang="ja-JP" altLang="en-US" sz="1100" b="1"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山下</a:t>
              </a:r>
            </a:p>
          </p:txBody>
        </p:sp>
      </p:grpSp>
      <p:sp>
        <p:nvSpPr>
          <p:cNvPr id="82" name="正方形/長方形 81">
            <a:extLst>
              <a:ext uri="{FF2B5EF4-FFF2-40B4-BE49-F238E27FC236}">
                <a16:creationId xmlns:a16="http://schemas.microsoft.com/office/drawing/2014/main" id="{37408466-E5DD-4A4C-B78C-2C65E9ABF862}"/>
              </a:ext>
            </a:extLst>
          </p:cNvPr>
          <p:cNvSpPr/>
          <p:nvPr/>
        </p:nvSpPr>
        <p:spPr>
          <a:xfrm>
            <a:off x="361587" y="4391527"/>
            <a:ext cx="4783393" cy="1204575"/>
          </a:xfrm>
          <a:prstGeom prst="rect">
            <a:avLst/>
          </a:prstGeom>
          <a:solidFill>
            <a:schemeClr val="accent5">
              <a:lumMod val="20000"/>
              <a:lumOff val="80000"/>
              <a:alpha val="45000"/>
            </a:schemeClr>
          </a:solidFill>
          <a:ln>
            <a:noFill/>
          </a:ln>
          <a:effectLst>
            <a:outerShdw blurRad="50800" dist="38100" dir="5400000" algn="t" rotWithShape="0">
              <a:schemeClr val="bg2">
                <a:lumMod val="90000"/>
                <a:alpha val="4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3" name="図 12" descr="茂みの中の家&#10;&#10;自動的に生成された説明">
            <a:extLst>
              <a:ext uri="{FF2B5EF4-FFF2-40B4-BE49-F238E27FC236}">
                <a16:creationId xmlns:a16="http://schemas.microsoft.com/office/drawing/2014/main" id="{F874D0D5-19D5-493C-9343-84D59E5A0E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96789" y="4280423"/>
            <a:ext cx="1891743" cy="1262994"/>
          </a:xfrm>
          <a:prstGeom prst="rect">
            <a:avLst/>
          </a:prstGeom>
          <a:effectLst>
            <a:outerShdw blurRad="50800" dist="38100" dir="5400000" algn="t" rotWithShape="0">
              <a:prstClr val="black">
                <a:alpha val="40000"/>
              </a:prstClr>
            </a:outerShdw>
          </a:effectLst>
        </p:spPr>
      </p:pic>
      <p:sp>
        <p:nvSpPr>
          <p:cNvPr id="105" name="テキスト ボックス 104">
            <a:extLst>
              <a:ext uri="{FF2B5EF4-FFF2-40B4-BE49-F238E27FC236}">
                <a16:creationId xmlns:a16="http://schemas.microsoft.com/office/drawing/2014/main" id="{86EC3C00-771D-4932-B064-A2D35AE86F80}"/>
              </a:ext>
            </a:extLst>
          </p:cNvPr>
          <p:cNvSpPr txBox="1"/>
          <p:nvPr/>
        </p:nvSpPr>
        <p:spPr>
          <a:xfrm>
            <a:off x="342885" y="4447068"/>
            <a:ext cx="2835202" cy="1138773"/>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〇農民の暮らしを学ぶ</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（旧矢箆原</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やのはら</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家住宅）</a:t>
            </a:r>
            <a:endParaRPr lang="en-US" altLang="ja-JP" sz="12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白川郷にあった江戸時代後期の合掌造りで国の重要文化財です。内部には囲炉裏や民具があり、当時の農民の生活を知る事ができます。</a:t>
            </a:r>
          </a:p>
        </p:txBody>
      </p:sp>
      <p:sp>
        <p:nvSpPr>
          <p:cNvPr id="83" name="正方形/長方形 82">
            <a:extLst>
              <a:ext uri="{FF2B5EF4-FFF2-40B4-BE49-F238E27FC236}">
                <a16:creationId xmlns:a16="http://schemas.microsoft.com/office/drawing/2014/main" id="{A88AB09E-9D96-421F-9F16-A03233094771}"/>
              </a:ext>
            </a:extLst>
          </p:cNvPr>
          <p:cNvSpPr/>
          <p:nvPr/>
        </p:nvSpPr>
        <p:spPr>
          <a:xfrm>
            <a:off x="361587" y="5629566"/>
            <a:ext cx="4783393" cy="1335235"/>
          </a:xfrm>
          <a:prstGeom prst="rect">
            <a:avLst/>
          </a:prstGeom>
          <a:solidFill>
            <a:schemeClr val="accent5">
              <a:lumMod val="20000"/>
              <a:lumOff val="80000"/>
              <a:alpha val="45000"/>
            </a:schemeClr>
          </a:solidFill>
          <a:ln>
            <a:noFill/>
          </a:ln>
          <a:effectLst>
            <a:outerShdw blurRad="50800" dist="38100" dir="5400000" algn="t" rotWithShape="0">
              <a:schemeClr val="bg2">
                <a:lumMod val="90000"/>
                <a:alpha val="4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1" name="図 10" descr="建物と木々&#10;&#10;自動的に生成された説明">
            <a:extLst>
              <a:ext uri="{FF2B5EF4-FFF2-40B4-BE49-F238E27FC236}">
                <a16:creationId xmlns:a16="http://schemas.microsoft.com/office/drawing/2014/main" id="{33BC5BF0-C17D-4B9C-8AEB-5C9A35249E6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8736" y="5691602"/>
            <a:ext cx="1378273" cy="1269994"/>
          </a:xfrm>
          <a:prstGeom prst="rect">
            <a:avLst/>
          </a:prstGeom>
          <a:effectLst>
            <a:outerShdw blurRad="50800" dist="38100" dir="5400000" algn="t" rotWithShape="0">
              <a:prstClr val="black">
                <a:alpha val="40000"/>
              </a:prstClr>
            </a:outerShdw>
          </a:effectLst>
        </p:spPr>
      </p:pic>
      <p:sp>
        <p:nvSpPr>
          <p:cNvPr id="75" name="テキスト ボックス 74">
            <a:extLst>
              <a:ext uri="{FF2B5EF4-FFF2-40B4-BE49-F238E27FC236}">
                <a16:creationId xmlns:a16="http://schemas.microsoft.com/office/drawing/2014/main" id="{B3CDFB6D-989F-4077-A8B1-EF4F0EEE9EDB}"/>
              </a:ext>
            </a:extLst>
          </p:cNvPr>
          <p:cNvSpPr txBox="1"/>
          <p:nvPr/>
        </p:nvSpPr>
        <p:spPr>
          <a:xfrm>
            <a:off x="1959934" y="5833916"/>
            <a:ext cx="2810566" cy="1000274"/>
          </a:xfrm>
          <a:prstGeom prst="rect">
            <a:avLst/>
          </a:prstGeom>
          <a:noFill/>
        </p:spPr>
        <p:txBody>
          <a:bodyPr wrap="square">
            <a:spAutoFit/>
          </a:bodyPr>
          <a:lstStyle/>
          <a:p>
            <a:r>
              <a:rPr lang="ja-JP" altLang="en-US" sz="1300" b="1" dirty="0">
                <a:latin typeface="メイリオ" panose="020B0604030504040204" pitchFamily="50" charset="-128"/>
                <a:ea typeface="メイリオ" panose="020B0604030504040204" pitchFamily="50" charset="-128"/>
              </a:rPr>
              <a:t>〇寺院の建築を学ぶ</a:t>
            </a:r>
            <a:endParaRPr lang="en-US" altLang="ja-JP" sz="1300" b="1" dirty="0">
              <a:latin typeface="メイリオ" panose="020B0604030504040204" pitchFamily="50" charset="-128"/>
              <a:ea typeface="メイリオ" panose="020B0604030504040204" pitchFamily="50" charset="-128"/>
            </a:endParaRPr>
          </a:p>
          <a:p>
            <a:r>
              <a:rPr lang="ja-JP" altLang="en-US" sz="1300" b="1" dirty="0">
                <a:latin typeface="メイリオ" panose="020B0604030504040204" pitchFamily="50" charset="-128"/>
                <a:ea typeface="メイリオ" panose="020B0604030504040204" pitchFamily="50" charset="-128"/>
              </a:rPr>
              <a:t>（旧燈明寺三重塔）</a:t>
            </a:r>
            <a:endParaRPr lang="en-US" altLang="ja-JP" sz="13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京都の燈明寺にあった室町時代の建物です。関東では最古の木造の塔です。国の重要文化財。</a:t>
            </a:r>
          </a:p>
        </p:txBody>
      </p:sp>
      <p:sp>
        <p:nvSpPr>
          <p:cNvPr id="84" name="正方形/長方形 83">
            <a:extLst>
              <a:ext uri="{FF2B5EF4-FFF2-40B4-BE49-F238E27FC236}">
                <a16:creationId xmlns:a16="http://schemas.microsoft.com/office/drawing/2014/main" id="{4D6A6910-4FE9-4DFD-977A-EA9C71FB1464}"/>
              </a:ext>
            </a:extLst>
          </p:cNvPr>
          <p:cNvSpPr/>
          <p:nvPr/>
        </p:nvSpPr>
        <p:spPr>
          <a:xfrm>
            <a:off x="5888929" y="5177082"/>
            <a:ext cx="4110050" cy="1692771"/>
          </a:xfrm>
          <a:prstGeom prst="rect">
            <a:avLst/>
          </a:prstGeom>
          <a:solidFill>
            <a:schemeClr val="accent6">
              <a:lumMod val="40000"/>
              <a:lumOff val="60000"/>
              <a:alpha val="45000"/>
            </a:schemeClr>
          </a:solidFill>
          <a:ln>
            <a:noFill/>
          </a:ln>
          <a:effectLst>
            <a:outerShdw blurRad="50800" dist="38100" dir="5400000" algn="t" rotWithShape="0">
              <a:schemeClr val="bg2">
                <a:lumMod val="90000"/>
                <a:alpha val="40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E7DAEF09-B52D-4E08-9EAE-FF9A4E285AFC}"/>
              </a:ext>
            </a:extLst>
          </p:cNvPr>
          <p:cNvSpPr txBox="1"/>
          <p:nvPr/>
        </p:nvSpPr>
        <p:spPr>
          <a:xfrm>
            <a:off x="8055735" y="5501856"/>
            <a:ext cx="1900187" cy="1107996"/>
          </a:xfrm>
          <a:prstGeom prst="rect">
            <a:avLst/>
          </a:prstGeom>
          <a:noFill/>
        </p:spPr>
        <p:txBody>
          <a:bodyPr wrap="square">
            <a:spAutoFit/>
          </a:bodyPr>
          <a:lstStyle/>
          <a:p>
            <a:r>
              <a:rPr lang="ja-JP" altLang="en-US" sz="1100" dirty="0">
                <a:latin typeface="メイリオ" panose="020B0604030504040204" pitchFamily="50" charset="-128"/>
                <a:ea typeface="メイリオ" panose="020B0604030504040204" pitchFamily="50" charset="-128"/>
              </a:rPr>
              <a:t>「ペリー提督日本遠征記」をはじめ、黒船やペリー一行への驚きと興味を示す瓦版、開港間もない横浜を描いた錦絵、地図、模型、写真などが展示されています。</a:t>
            </a:r>
            <a:endParaRPr lang="en-US" altLang="ja-JP" sz="1100" dirty="0">
              <a:latin typeface="メイリオ" panose="020B0604030504040204" pitchFamily="50" charset="-128"/>
              <a:ea typeface="メイリオ" panose="020B0604030504040204" pitchFamily="50" charset="-128"/>
            </a:endParaRPr>
          </a:p>
        </p:txBody>
      </p:sp>
      <p:pic>
        <p:nvPicPr>
          <p:cNvPr id="114" name="図 113" descr="屋外, ウォーキング, 民衆, 立つ が含まれている画像&#10;&#10;自動的に生成された説明">
            <a:extLst>
              <a:ext uri="{FF2B5EF4-FFF2-40B4-BE49-F238E27FC236}">
                <a16:creationId xmlns:a16="http://schemas.microsoft.com/office/drawing/2014/main" id="{EA4FE929-0BE5-46EE-938F-F14506D85A6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993944" y="5383941"/>
            <a:ext cx="2056111" cy="1265142"/>
          </a:xfrm>
          <a:prstGeom prst="rect">
            <a:avLst/>
          </a:prstGeom>
          <a:effectLst>
            <a:outerShdw blurRad="50800" dist="38100" dir="5400000" algn="t" rotWithShape="0">
              <a:prstClr val="black">
                <a:alpha val="40000"/>
              </a:prstClr>
            </a:outerShdw>
          </a:effectLst>
        </p:spPr>
      </p:pic>
      <p:pic>
        <p:nvPicPr>
          <p:cNvPr id="2" name="図 1">
            <a:extLst>
              <a:ext uri="{FF2B5EF4-FFF2-40B4-BE49-F238E27FC236}">
                <a16:creationId xmlns:a16="http://schemas.microsoft.com/office/drawing/2014/main" id="{F037B8B4-FF86-47B4-B82D-A97652B56C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58557" y="1652332"/>
            <a:ext cx="2629797" cy="1797223"/>
          </a:xfrm>
          <a:prstGeom prst="rect">
            <a:avLst/>
          </a:prstGeom>
        </p:spPr>
      </p:pic>
      <p:pic>
        <p:nvPicPr>
          <p:cNvPr id="3" name="図 2">
            <a:extLst>
              <a:ext uri="{FF2B5EF4-FFF2-40B4-BE49-F238E27FC236}">
                <a16:creationId xmlns:a16="http://schemas.microsoft.com/office/drawing/2014/main" id="{4E77540B-F532-463F-989B-17B754A24C9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1587" y="1686844"/>
            <a:ext cx="2116480" cy="1769827"/>
          </a:xfrm>
          <a:prstGeom prst="rect">
            <a:avLst/>
          </a:prstGeom>
        </p:spPr>
      </p:pic>
    </p:spTree>
    <p:extLst>
      <p:ext uri="{BB962C8B-B14F-4D97-AF65-F5344CB8AC3E}">
        <p14:creationId xmlns:p14="http://schemas.microsoft.com/office/powerpoint/2010/main" val="21219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6BE11D63-85BA-4201-BE7C-2297C956B272}"/>
              </a:ext>
            </a:extLst>
          </p:cNvPr>
          <p:cNvSpPr/>
          <p:nvPr/>
        </p:nvSpPr>
        <p:spPr>
          <a:xfrm>
            <a:off x="138113" y="655638"/>
            <a:ext cx="10423525" cy="6686550"/>
          </a:xfrm>
          <a:prstGeom prst="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ja-JP" dirty="0"/>
              <a:t> </a:t>
            </a:r>
            <a:endParaRPr kumimoji="1" lang="ja-JP" altLang="en-US" dirty="0"/>
          </a:p>
        </p:txBody>
      </p:sp>
      <p:sp>
        <p:nvSpPr>
          <p:cNvPr id="6148" name="テキスト ボックス 5">
            <a:extLst>
              <a:ext uri="{FF2B5EF4-FFF2-40B4-BE49-F238E27FC236}">
                <a16:creationId xmlns:a16="http://schemas.microsoft.com/office/drawing/2014/main" id="{4B60FD63-EE09-4F50-AE36-18C044F66AE9}"/>
              </a:ext>
            </a:extLst>
          </p:cNvPr>
          <p:cNvSpPr txBox="1">
            <a:spLocks noChangeArrowheads="1"/>
          </p:cNvSpPr>
          <p:nvPr/>
        </p:nvSpPr>
        <p:spPr bwMode="auto">
          <a:xfrm>
            <a:off x="3430588" y="1636713"/>
            <a:ext cx="3694112" cy="8080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US" altLang="ja-JP" sz="105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rPr>
              <a:t>「あかいくつ」は、桜木町駅を起点に、明治期以    降の近代建築や港などに代表される</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古き良きヨコハマ</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を巡る観光スポット周遊バスです。</a:t>
            </a:r>
            <a:endParaRPr lang="en-US" altLang="ja-JP" sz="1200" dirty="0">
              <a:latin typeface="メイリオ" panose="020B0604030504040204" pitchFamily="50" charset="-128"/>
              <a:ea typeface="メイリオ" panose="020B0604030504040204" pitchFamily="50" charset="-128"/>
            </a:endParaRPr>
          </a:p>
        </p:txBody>
      </p:sp>
      <p:pic>
        <p:nvPicPr>
          <p:cNvPr id="7172" name="図 9" descr="道路を走る二階建てバス&#10;&#10;自動的に生成された説明">
            <a:extLst>
              <a:ext uri="{FF2B5EF4-FFF2-40B4-BE49-F238E27FC236}">
                <a16:creationId xmlns:a16="http://schemas.microsoft.com/office/drawing/2014/main" id="{07E4D7E9-4E71-41CC-9357-A6FA3C5C9A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7838" y="1639888"/>
            <a:ext cx="2940050" cy="1797050"/>
          </a:xfrm>
          <a:prstGeom prst="rect">
            <a:avLst/>
          </a:prstGeom>
          <a:noFill/>
          <a:ln>
            <a:noFill/>
          </a:ln>
          <a:effectLst>
            <a:outerShdw blurRad="63500" sx="102000" sy="102000" algn="ctr" rotWithShape="0">
              <a:prstClr val="black">
                <a:alpha val="40000"/>
              </a:prstClr>
            </a:outerShdw>
          </a:effectLst>
        </p:spPr>
      </p:pic>
      <p:sp>
        <p:nvSpPr>
          <p:cNvPr id="7173" name="テキスト ボックス 7">
            <a:extLst>
              <a:ext uri="{FF2B5EF4-FFF2-40B4-BE49-F238E27FC236}">
                <a16:creationId xmlns:a16="http://schemas.microsoft.com/office/drawing/2014/main" id="{4957644D-3202-4C29-8113-28D730268804}"/>
              </a:ext>
            </a:extLst>
          </p:cNvPr>
          <p:cNvSpPr txBox="1">
            <a:spLocks noChangeArrowheads="1"/>
          </p:cNvSpPr>
          <p:nvPr/>
        </p:nvSpPr>
        <p:spPr bwMode="auto">
          <a:xfrm>
            <a:off x="406399" y="735012"/>
            <a:ext cx="4529138" cy="584775"/>
          </a:xfrm>
          <a:prstGeom prst="rect">
            <a:avLst/>
          </a:prstGeom>
          <a:noFill/>
          <a:ln>
            <a:noFill/>
          </a:ln>
          <a:effectLst>
            <a:outerShdw blurRad="50800" dist="38100" dir="5400000" algn="t" rotWithShape="0">
              <a:schemeClr val="bg2">
                <a:lumMod val="90000"/>
                <a:alpha val="40000"/>
              </a:scheme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kumimoji="1" lang="ja-JP" altLang="en-US" b="1" dirty="0">
                <a:gradFill flip="none" rotWithShape="1">
                  <a:gsLst>
                    <a:gs pos="100000">
                      <a:srgbClr val="FF0000"/>
                    </a:gs>
                    <a:gs pos="50000">
                      <a:srgbClr val="FF5050"/>
                    </a:gs>
                    <a:gs pos="0">
                      <a:srgbClr val="FF0000"/>
                    </a:gs>
                  </a:gsLst>
                  <a:path path="rect">
                    <a:fillToRect r="100000" b="100000"/>
                  </a:path>
                  <a:tileRect l="-100000" t="-100000"/>
                </a:gradFill>
                <a:effectLst>
                  <a:outerShdw blurRad="50800" dist="38100" dir="5400000" algn="t" rotWithShape="0">
                    <a:schemeClr val="bg2">
                      <a:alpha val="40000"/>
                    </a:schemeClr>
                  </a:outerShdw>
                </a:effectLst>
                <a:latin typeface="メイリオ" panose="020B0604030504040204" pitchFamily="50" charset="-128"/>
                <a:ea typeface="メイリオ" panose="020B0604030504040204" pitchFamily="50" charset="-128"/>
              </a:rPr>
              <a:t>交通情報①</a:t>
            </a:r>
            <a:r>
              <a:rPr kumimoji="1" lang="ja-JP" altLang="en-US" sz="1100" b="1" dirty="0">
                <a:gradFill flip="none" rotWithShape="1">
                  <a:gsLst>
                    <a:gs pos="100000">
                      <a:srgbClr val="FF0000"/>
                    </a:gs>
                    <a:gs pos="50000">
                      <a:srgbClr val="FF5050"/>
                    </a:gs>
                    <a:gs pos="0">
                      <a:srgbClr val="FF0000"/>
                    </a:gs>
                  </a:gsLst>
                  <a:path path="rect">
                    <a:fillToRect r="100000" b="100000"/>
                  </a:path>
                  <a:tileRect l="-100000" t="-100000"/>
                </a:gradFill>
                <a:effectLst>
                  <a:outerShdw blurRad="50800" dist="38100" dir="5400000" algn="t" rotWithShape="0">
                    <a:schemeClr val="bg2">
                      <a:alpha val="40000"/>
                    </a:schemeClr>
                  </a:outerShdw>
                </a:effectLst>
                <a:latin typeface="メイリオ" panose="020B0604030504040204" pitchFamily="50" charset="-128"/>
                <a:ea typeface="メイリオ" panose="020B0604030504040204" pitchFamily="50" charset="-128"/>
              </a:rPr>
              <a:t>　</a:t>
            </a:r>
            <a:r>
              <a:rPr kumimoji="1" lang="ja-JP" altLang="en-US" sz="3200" b="1" dirty="0">
                <a:gradFill flip="none" rotWithShape="1">
                  <a:gsLst>
                    <a:gs pos="100000">
                      <a:srgbClr val="FF0000"/>
                    </a:gs>
                    <a:gs pos="50000">
                      <a:srgbClr val="FF5050"/>
                    </a:gs>
                    <a:gs pos="0">
                      <a:srgbClr val="FF0000"/>
                    </a:gs>
                  </a:gsLst>
                  <a:path path="rect">
                    <a:fillToRect r="100000" b="100000"/>
                  </a:path>
                  <a:tileRect l="-100000" t="-100000"/>
                </a:gradFill>
                <a:effectLst>
                  <a:outerShdw blurRad="50800" dist="38100" dir="5400000" algn="t" rotWithShape="0">
                    <a:schemeClr val="bg2">
                      <a:alpha val="40000"/>
                    </a:schemeClr>
                  </a:outerShdw>
                </a:effectLst>
                <a:latin typeface="メイリオ" panose="020B0604030504040204" pitchFamily="50" charset="-128"/>
                <a:ea typeface="メイリオ" panose="020B0604030504040204" pitchFamily="50" charset="-128"/>
              </a:rPr>
              <a:t>あかいくつ</a:t>
            </a:r>
            <a:endParaRPr kumimoji="1" lang="en-US" altLang="ja-JP" sz="3200" b="1" dirty="0">
              <a:gradFill flip="none" rotWithShape="1">
                <a:gsLst>
                  <a:gs pos="100000">
                    <a:srgbClr val="FF0000"/>
                  </a:gs>
                  <a:gs pos="50000">
                    <a:srgbClr val="FF5050"/>
                  </a:gs>
                  <a:gs pos="0">
                    <a:srgbClr val="FF0000"/>
                  </a:gs>
                </a:gsLst>
                <a:path path="rect">
                  <a:fillToRect r="100000" b="100000"/>
                </a:path>
                <a:tileRect l="-100000" t="-100000"/>
              </a:gradFill>
              <a:effectLst>
                <a:outerShdw blurRad="50800" dist="38100" dir="5400000" algn="t" rotWithShape="0">
                  <a:schemeClr val="bg2">
                    <a:alpha val="40000"/>
                  </a:schemeClr>
                </a:outerShdw>
              </a:effectLst>
              <a:latin typeface="メイリオ" panose="020B0604030504040204" pitchFamily="50" charset="-128"/>
              <a:ea typeface="メイリオ" panose="020B0604030504040204" pitchFamily="50" charset="-128"/>
            </a:endParaRPr>
          </a:p>
        </p:txBody>
      </p:sp>
      <p:sp>
        <p:nvSpPr>
          <p:cNvPr id="5126" name="テキスト ボックス 14">
            <a:extLst>
              <a:ext uri="{FF2B5EF4-FFF2-40B4-BE49-F238E27FC236}">
                <a16:creationId xmlns:a16="http://schemas.microsoft.com/office/drawing/2014/main" id="{68CCADFA-568B-43A3-8C09-FF3A5DF33711}"/>
              </a:ext>
            </a:extLst>
          </p:cNvPr>
          <p:cNvSpPr txBox="1">
            <a:spLocks noChangeArrowheads="1"/>
          </p:cNvSpPr>
          <p:nvPr/>
        </p:nvSpPr>
        <p:spPr bwMode="auto">
          <a:xfrm>
            <a:off x="461963" y="7366000"/>
            <a:ext cx="8358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800">
                <a:latin typeface="メイリオ" panose="020B0604030504040204" pitchFamily="50" charset="-128"/>
                <a:ea typeface="メイリオ" panose="020B0604030504040204" pitchFamily="50" charset="-128"/>
              </a:rPr>
              <a:t>観光スポット周遊バス「あかいくつ」“便利”“お得”に横浜観光：https://www.city.yokohama.lg.jp/kotsu/bus/unchin/minatoburari.html</a:t>
            </a:r>
          </a:p>
        </p:txBody>
      </p:sp>
      <p:sp>
        <p:nvSpPr>
          <p:cNvPr id="5127" name="テキスト ボックス 16">
            <a:extLst>
              <a:ext uri="{FF2B5EF4-FFF2-40B4-BE49-F238E27FC236}">
                <a16:creationId xmlns:a16="http://schemas.microsoft.com/office/drawing/2014/main" id="{5253225B-D1CF-4B67-BB2D-6D22D47B6B93}"/>
              </a:ext>
            </a:extLst>
          </p:cNvPr>
          <p:cNvSpPr txBox="1">
            <a:spLocks noChangeArrowheads="1"/>
          </p:cNvSpPr>
          <p:nvPr/>
        </p:nvSpPr>
        <p:spPr bwMode="auto">
          <a:xfrm>
            <a:off x="406399" y="1222375"/>
            <a:ext cx="6772275" cy="3238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500" dirty="0">
                <a:ln w="6350">
                  <a:gradFill>
                    <a:gsLst>
                      <a:gs pos="0">
                        <a:srgbClr val="FF0000"/>
                      </a:gs>
                      <a:gs pos="54000">
                        <a:srgbClr val="FF5050"/>
                      </a:gs>
                      <a:gs pos="100000">
                        <a:srgbClr val="FF0000"/>
                      </a:gs>
                    </a:gsLst>
                    <a:lin ang="5400000" scaled="1"/>
                  </a:gradFill>
                </a:ln>
                <a:gradFill>
                  <a:gsLst>
                    <a:gs pos="50000">
                      <a:srgbClr val="FF5050"/>
                    </a:gs>
                    <a:gs pos="0">
                      <a:srgbClr val="FF0000">
                        <a:alpha val="56000"/>
                      </a:srgbClr>
                    </a:gs>
                    <a:gs pos="100000">
                      <a:srgbClr val="FF0000"/>
                    </a:gs>
                  </a:gsLst>
                  <a:lin ang="8100000" scaled="1"/>
                </a:gradFill>
                <a:latin typeface="メイリオ" panose="020B0604030504040204" pitchFamily="50" charset="-128"/>
                <a:ea typeface="メイリオ" panose="020B0604030504040204" pitchFamily="50" charset="-128"/>
              </a:rPr>
              <a:t>路面電車をイメージしたレトロ調のあかいバスで、横浜観光を満喫しよう！</a:t>
            </a:r>
          </a:p>
        </p:txBody>
      </p:sp>
      <p:sp>
        <p:nvSpPr>
          <p:cNvPr id="2" name="正方形/長方形 1">
            <a:extLst>
              <a:ext uri="{FF2B5EF4-FFF2-40B4-BE49-F238E27FC236}">
                <a16:creationId xmlns:a16="http://schemas.microsoft.com/office/drawing/2014/main" id="{FC821480-824E-4D97-882F-08812B85DE8E}"/>
              </a:ext>
            </a:extLst>
          </p:cNvPr>
          <p:cNvSpPr/>
          <p:nvPr/>
        </p:nvSpPr>
        <p:spPr>
          <a:xfrm>
            <a:off x="-131763" y="144463"/>
            <a:ext cx="4752976" cy="522287"/>
          </a:xfrm>
          <a:prstGeom prst="rect">
            <a:avLst/>
          </a:prstGeom>
          <a:noFill/>
        </p:spPr>
        <p:txBody>
          <a:bodyPr>
            <a:spAutoFit/>
          </a:bodyPr>
          <a:lstStyle/>
          <a:p>
            <a:pPr algn="ctr">
              <a:defRPr/>
            </a:pPr>
            <a:r>
              <a:rPr lang="ja-JP" altLang="en-US" sz="2800" b="1" dirty="0">
                <a:ln w="0"/>
                <a:solidFill>
                  <a:schemeClr val="accent5">
                    <a:lumMod val="50000"/>
                  </a:schemeClr>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横浜の街巡りにはコレ！</a:t>
            </a:r>
          </a:p>
        </p:txBody>
      </p:sp>
      <p:sp>
        <p:nvSpPr>
          <p:cNvPr id="7" name="正方形/長方形 6">
            <a:extLst>
              <a:ext uri="{FF2B5EF4-FFF2-40B4-BE49-F238E27FC236}">
                <a16:creationId xmlns:a16="http://schemas.microsoft.com/office/drawing/2014/main" id="{E986CF0E-C7D2-455D-B9A5-761D5F038780}"/>
              </a:ext>
            </a:extLst>
          </p:cNvPr>
          <p:cNvSpPr/>
          <p:nvPr/>
        </p:nvSpPr>
        <p:spPr bwMode="auto">
          <a:xfrm>
            <a:off x="3525838" y="2559050"/>
            <a:ext cx="3521075" cy="849313"/>
          </a:xfrm>
          <a:prstGeom prst="rect">
            <a:avLst/>
          </a:prstGeom>
          <a:gradFill flip="none" rotWithShape="1">
            <a:gsLst>
              <a:gs pos="55000">
                <a:srgbClr val="FAF8E9"/>
              </a:gs>
              <a:gs pos="0">
                <a:srgbClr val="F7ABAD"/>
              </a:gs>
              <a:gs pos="100000">
                <a:srgbClr val="F7ABAD"/>
              </a:gs>
            </a:gsLst>
            <a:lin ang="13500000" scaled="1"/>
            <a:tileRect/>
          </a:gradFill>
          <a:ln w="19050">
            <a:solidFill>
              <a:srgbClr val="F5B5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6155" name="テキスト ボックス 21">
            <a:extLst>
              <a:ext uri="{FF2B5EF4-FFF2-40B4-BE49-F238E27FC236}">
                <a16:creationId xmlns:a16="http://schemas.microsoft.com/office/drawing/2014/main" id="{175501E3-C2BF-404A-8DDE-ED2DD5C8A2E8}"/>
              </a:ext>
            </a:extLst>
          </p:cNvPr>
          <p:cNvSpPr txBox="1">
            <a:spLocks noChangeArrowheads="1"/>
          </p:cNvSpPr>
          <p:nvPr/>
        </p:nvSpPr>
        <p:spPr bwMode="auto">
          <a:xfrm>
            <a:off x="3554413" y="2684463"/>
            <a:ext cx="1355725" cy="601662"/>
          </a:xfrm>
          <a:prstGeom prst="rect">
            <a:avLst/>
          </a:prstGeom>
          <a:noFill/>
          <a:ln w="9525">
            <a:noFill/>
            <a:prstDash val="sys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100" b="1" dirty="0">
                <a:solidFill>
                  <a:schemeClr val="bg2">
                    <a:lumMod val="25000"/>
                  </a:schemeClr>
                </a:solidFill>
                <a:latin typeface="メイリオ" panose="020B0604030504040204" pitchFamily="50" charset="-128"/>
                <a:ea typeface="メイリオ" panose="020B0604030504040204" pitchFamily="50" charset="-128"/>
              </a:rPr>
              <a:t>運賃</a:t>
            </a:r>
            <a:r>
              <a:rPr lang="ja-JP" altLang="en-US" sz="1100" dirty="0">
                <a:solidFill>
                  <a:schemeClr val="bg2">
                    <a:lumMod val="25000"/>
                  </a:schemeClr>
                </a:solidFill>
                <a:latin typeface="メイリオ" panose="020B0604030504040204" pitchFamily="50" charset="-128"/>
                <a:ea typeface="メイリオ" panose="020B0604030504040204" pitchFamily="50" charset="-128"/>
              </a:rPr>
              <a:t>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大人：220円/1回　　 　</a:t>
            </a: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小児：110円/1回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FD3CAEE4-1C46-49F1-9207-5448D68DEA7B}"/>
              </a:ext>
            </a:extLst>
          </p:cNvPr>
          <p:cNvSpPr txBox="1"/>
          <p:nvPr/>
        </p:nvSpPr>
        <p:spPr bwMode="auto">
          <a:xfrm>
            <a:off x="4862513" y="2684463"/>
            <a:ext cx="2232025" cy="600075"/>
          </a:xfrm>
          <a:prstGeom prst="rect">
            <a:avLst/>
          </a:prstGeom>
          <a:noFill/>
        </p:spPr>
        <p:txBody>
          <a:bodyPr>
            <a:spAutoFit/>
          </a:bodyPr>
          <a:lstStyle/>
          <a:p>
            <a:pPr>
              <a:defRPr/>
            </a:pPr>
            <a:r>
              <a:rPr lang="ja-JP" altLang="en-US" sz="1100" b="1" dirty="0">
                <a:solidFill>
                  <a:schemeClr val="bg2">
                    <a:lumMod val="25000"/>
                  </a:schemeClr>
                </a:solidFill>
                <a:latin typeface="メイリオ" panose="020B0604030504040204" pitchFamily="50" charset="-128"/>
                <a:ea typeface="メイリオ" panose="020B0604030504040204" pitchFamily="50" charset="-128"/>
              </a:rPr>
              <a:t>1日乗車券</a:t>
            </a:r>
            <a:r>
              <a:rPr lang="ja-JP" altLang="en-US" sz="400" b="1" dirty="0">
                <a:solidFill>
                  <a:schemeClr val="bg2">
                    <a:lumMod val="25000"/>
                  </a:schemeClr>
                </a:solidFill>
                <a:latin typeface="メイリオ" panose="020B0604030504040204" pitchFamily="50" charset="-128"/>
                <a:ea typeface="メイリオ" panose="020B0604030504040204" pitchFamily="50" charset="-128"/>
              </a:rPr>
              <a:t>　</a:t>
            </a:r>
            <a:r>
              <a:rPr lang="en-US" altLang="ja-JP" sz="800" b="1" dirty="0">
                <a:solidFill>
                  <a:schemeClr val="bg2">
                    <a:lumMod val="25000"/>
                  </a:schemeClr>
                </a:solidFill>
                <a:latin typeface="メイリオ" panose="020B0604030504040204" pitchFamily="50" charset="-128"/>
                <a:ea typeface="メイリオ" panose="020B0604030504040204" pitchFamily="50" charset="-128"/>
              </a:rPr>
              <a:t>(</a:t>
            </a:r>
            <a:r>
              <a:rPr lang="ja-JP" altLang="en-US" sz="800" b="1" dirty="0">
                <a:solidFill>
                  <a:schemeClr val="bg2">
                    <a:lumMod val="25000"/>
                  </a:schemeClr>
                </a:solidFill>
                <a:latin typeface="メイリオ" panose="020B0604030504040204" pitchFamily="50" charset="-128"/>
                <a:ea typeface="メイリオ" panose="020B0604030504040204" pitchFamily="50" charset="-128"/>
              </a:rPr>
              <a:t>市営バス全線の1日乗車券</a:t>
            </a:r>
            <a:r>
              <a:rPr lang="en-US" altLang="ja-JP" sz="800" b="1" dirty="0">
                <a:solidFill>
                  <a:schemeClr val="bg2">
                    <a:lumMod val="25000"/>
                  </a:schemeClr>
                </a:solidFill>
                <a:latin typeface="メイリオ" panose="020B0604030504040204" pitchFamily="50" charset="-128"/>
                <a:ea typeface="メイリオ" panose="020B0604030504040204" pitchFamily="50" charset="-128"/>
              </a:rPr>
              <a:t>)</a:t>
            </a:r>
            <a:endParaRPr lang="ja-JP" altLang="en-US" sz="800" b="1"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大人：600円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小児：300円</a:t>
            </a:r>
            <a:endParaRPr lang="ja-JP" altLang="en-US" dirty="0"/>
          </a:p>
        </p:txBody>
      </p:sp>
      <p:grpSp>
        <p:nvGrpSpPr>
          <p:cNvPr id="5132" name="グループ化 2">
            <a:extLst>
              <a:ext uri="{FF2B5EF4-FFF2-40B4-BE49-F238E27FC236}">
                <a16:creationId xmlns:a16="http://schemas.microsoft.com/office/drawing/2014/main" id="{1BB31742-4C7E-45E2-8AED-04CB601089B5}"/>
              </a:ext>
            </a:extLst>
          </p:cNvPr>
          <p:cNvGrpSpPr>
            <a:grpSpLocks/>
          </p:cNvGrpSpPr>
          <p:nvPr/>
        </p:nvGrpSpPr>
        <p:grpSpPr bwMode="auto">
          <a:xfrm>
            <a:off x="6950075" y="58738"/>
            <a:ext cx="3836988" cy="6440487"/>
            <a:chOff x="6958013" y="1154113"/>
            <a:chExt cx="3836987" cy="6440487"/>
          </a:xfrm>
        </p:grpSpPr>
        <p:pic>
          <p:nvPicPr>
            <p:cNvPr id="5138" name="図 4" descr="テーブル&#10;&#10;低い精度で自動的に生成された説明">
              <a:extLst>
                <a:ext uri="{FF2B5EF4-FFF2-40B4-BE49-F238E27FC236}">
                  <a16:creationId xmlns:a16="http://schemas.microsoft.com/office/drawing/2014/main" id="{21226E9E-C242-4ECD-AF5A-074D06E8AB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58013" y="1154113"/>
              <a:ext cx="3836987" cy="644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図 17" descr="建物の前の道路を走るバス&#10;&#10;自動的に生成された説明">
              <a:extLst>
                <a:ext uri="{FF2B5EF4-FFF2-40B4-BE49-F238E27FC236}">
                  <a16:creationId xmlns:a16="http://schemas.microsoft.com/office/drawing/2014/main" id="{6A83C09A-E97B-46CA-A615-786C7A634A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32701" y="2798763"/>
              <a:ext cx="1116012" cy="811212"/>
            </a:xfrm>
            <a:prstGeom prst="rect">
              <a:avLst/>
            </a:prstGeom>
            <a:noFill/>
            <a:ln>
              <a:noFill/>
            </a:ln>
            <a:effectLst>
              <a:outerShdw blurRad="50800" dist="38100" dir="2700000" algn="tl" rotWithShape="0">
                <a:prstClr val="black">
                  <a:alpha val="40000"/>
                </a:prstClr>
              </a:outerShdw>
            </a:effectLst>
          </p:spPr>
        </p:pic>
        <p:pic>
          <p:nvPicPr>
            <p:cNvPr id="3" name="図 21" descr="道路を走る二階建てバス&#10;&#10;自動的に生成された説明">
              <a:extLst>
                <a:ext uri="{FF2B5EF4-FFF2-40B4-BE49-F238E27FC236}">
                  <a16:creationId xmlns:a16="http://schemas.microsoft.com/office/drawing/2014/main" id="{AE09ED32-7F31-44C8-ABE9-14BCD41761E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37463" y="4330700"/>
              <a:ext cx="1104900" cy="846138"/>
            </a:xfrm>
            <a:prstGeom prst="rect">
              <a:avLst/>
            </a:prstGeom>
            <a:noFill/>
            <a:ln>
              <a:noFill/>
            </a:ln>
            <a:effectLst>
              <a:outerShdw blurRad="50800" dist="38100" dir="2700000" algn="tl" rotWithShape="0">
                <a:prstClr val="black">
                  <a:alpha val="40000"/>
                </a:prstClr>
              </a:outerShdw>
            </a:effectLst>
          </p:spPr>
        </p:pic>
        <p:pic>
          <p:nvPicPr>
            <p:cNvPr id="5139" name="図 24" descr="道路を走っているバス&#10;&#10;自動的に生成された説明">
              <a:extLst>
                <a:ext uri="{FF2B5EF4-FFF2-40B4-BE49-F238E27FC236}">
                  <a16:creationId xmlns:a16="http://schemas.microsoft.com/office/drawing/2014/main" id="{D482B7B7-FCED-4908-AB72-12F10D8D328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39051" y="6115050"/>
              <a:ext cx="1101725" cy="801688"/>
            </a:xfrm>
            <a:prstGeom prst="rect">
              <a:avLst/>
            </a:prstGeom>
            <a:noFill/>
            <a:ln>
              <a:noFill/>
            </a:ln>
            <a:effectLst>
              <a:outerShdw blurRad="50800" dist="38100" dir="2700000" algn="tl" rotWithShape="0">
                <a:prstClr val="black">
                  <a:alpha val="40000"/>
                </a:prstClr>
              </a:outerShdw>
            </a:effectLst>
          </p:spPr>
        </p:pic>
        <p:sp>
          <p:nvSpPr>
            <p:cNvPr id="26" name="テキスト ボックス 25">
              <a:extLst>
                <a:ext uri="{FF2B5EF4-FFF2-40B4-BE49-F238E27FC236}">
                  <a16:creationId xmlns:a16="http://schemas.microsoft.com/office/drawing/2014/main" id="{562004FA-427A-458A-9EDB-F5B996E9DCF9}"/>
                </a:ext>
              </a:extLst>
            </p:cNvPr>
            <p:cNvSpPr txBox="1"/>
            <p:nvPr/>
          </p:nvSpPr>
          <p:spPr bwMode="auto">
            <a:xfrm>
              <a:off x="7551738" y="2538413"/>
              <a:ext cx="1108075" cy="277812"/>
            </a:xfrm>
            <a:prstGeom prst="rect">
              <a:avLst/>
            </a:prstGeom>
            <a:noFill/>
          </p:spPr>
          <p:txBody>
            <a:bodyPr wrap="none">
              <a:spAutoFit/>
            </a:bodyPr>
            <a:lstStyle/>
            <a:p>
              <a:pPr>
                <a:defRPr/>
              </a:pPr>
              <a:r>
                <a:rPr kumimoji="1" lang="ja-JP" altLang="en-US" sz="1200" dirty="0">
                  <a:solidFill>
                    <a:schemeClr val="tx1">
                      <a:lumMod val="75000"/>
                      <a:lumOff val="25000"/>
                    </a:schemeClr>
                  </a:solidFill>
                  <a:latin typeface="ふい字" panose="02000609000000000000" pitchFamily="1" charset="-128"/>
                  <a:ea typeface="ふい字" panose="02000609000000000000" pitchFamily="1" charset="-128"/>
                </a:rPr>
                <a:t>①ネーミング</a:t>
              </a:r>
            </a:p>
          </p:txBody>
        </p:sp>
        <p:sp>
          <p:nvSpPr>
            <p:cNvPr id="35" name="テキスト ボックス 34">
              <a:extLst>
                <a:ext uri="{FF2B5EF4-FFF2-40B4-BE49-F238E27FC236}">
                  <a16:creationId xmlns:a16="http://schemas.microsoft.com/office/drawing/2014/main" id="{59BB1E49-3A75-4B1F-ABFB-AF1A94CABCE4}"/>
                </a:ext>
              </a:extLst>
            </p:cNvPr>
            <p:cNvSpPr txBox="1"/>
            <p:nvPr/>
          </p:nvSpPr>
          <p:spPr bwMode="auto">
            <a:xfrm>
              <a:off x="8737601" y="2633663"/>
              <a:ext cx="1804987" cy="1477962"/>
            </a:xfrm>
            <a:prstGeom prst="rect">
              <a:avLst/>
            </a:prstGeom>
            <a:noFill/>
          </p:spPr>
          <p:txBody>
            <a:bodyPr>
              <a:spAutoFit/>
            </a:bodyPr>
            <a:lstStyle/>
            <a:p>
              <a:pPr>
                <a:defRPr/>
              </a:pPr>
              <a:r>
                <a:rPr kumimoji="1" lang="ja-JP" altLang="en-US" sz="1000" dirty="0">
                  <a:solidFill>
                    <a:schemeClr val="tx1">
                      <a:lumMod val="75000"/>
                      <a:lumOff val="25000"/>
                    </a:schemeClr>
                  </a:solidFill>
                  <a:latin typeface="ふい字" panose="02000609000000000000" pitchFamily="1" charset="-128"/>
                  <a:ea typeface="ふい字" panose="02000609000000000000" pitchFamily="1" charset="-128"/>
                </a:rPr>
                <a:t>横浜市民からの公募で</a:t>
              </a:r>
              <a:endParaRPr kumimoji="1" lang="en-US" altLang="ja-JP" sz="1000" dirty="0">
                <a:solidFill>
                  <a:schemeClr val="tx1">
                    <a:lumMod val="75000"/>
                    <a:lumOff val="25000"/>
                  </a:schemeClr>
                </a:solidFill>
                <a:latin typeface="ふい字" panose="02000609000000000000" pitchFamily="1" charset="-128"/>
                <a:ea typeface="ふい字" panose="02000609000000000000" pitchFamily="1" charset="-128"/>
              </a:endParaRPr>
            </a:p>
            <a:p>
              <a:pPr>
                <a:defRPr/>
              </a:pPr>
              <a:r>
                <a:rPr kumimoji="1" lang="ja-JP" altLang="en-US" sz="1000" dirty="0">
                  <a:solidFill>
                    <a:schemeClr val="tx1">
                      <a:lumMod val="75000"/>
                      <a:lumOff val="25000"/>
                    </a:schemeClr>
                  </a:solidFill>
                  <a:latin typeface="ふい字" panose="02000609000000000000" pitchFamily="1" charset="-128"/>
                  <a:ea typeface="ふい字" panose="02000609000000000000" pitchFamily="1" charset="-128"/>
                </a:rPr>
                <a:t>「あかいくつ」に決定しました。レトロ調バスの車体色が「赤」をメインとしていることや、</a:t>
              </a:r>
              <a:endParaRPr kumimoji="1" lang="en-US" altLang="ja-JP" sz="1000" dirty="0">
                <a:solidFill>
                  <a:schemeClr val="tx1">
                    <a:lumMod val="75000"/>
                    <a:lumOff val="25000"/>
                  </a:schemeClr>
                </a:solidFill>
                <a:latin typeface="ふい字" panose="02000609000000000000" pitchFamily="1" charset="-128"/>
                <a:ea typeface="ふい字" panose="02000609000000000000" pitchFamily="1" charset="-128"/>
              </a:endParaRPr>
            </a:p>
            <a:p>
              <a:pPr>
                <a:defRPr/>
              </a:pPr>
              <a:r>
                <a:rPr kumimoji="1" lang="ja-JP" altLang="en-US" sz="1000" dirty="0">
                  <a:solidFill>
                    <a:schemeClr val="tx1">
                      <a:lumMod val="75000"/>
                      <a:lumOff val="25000"/>
                    </a:schemeClr>
                  </a:solidFill>
                  <a:latin typeface="ふい字" panose="02000609000000000000" pitchFamily="1" charset="-128"/>
                  <a:ea typeface="ふい字" panose="02000609000000000000" pitchFamily="1" charset="-128"/>
                </a:rPr>
                <a:t>童謡「赤い靴」や、横浜観光の新しい「足」として気軽に利用できるといったイメージにぴったりでした。</a:t>
              </a:r>
            </a:p>
          </p:txBody>
        </p:sp>
        <p:sp>
          <p:nvSpPr>
            <p:cNvPr id="36" name="テキスト ボックス 35">
              <a:extLst>
                <a:ext uri="{FF2B5EF4-FFF2-40B4-BE49-F238E27FC236}">
                  <a16:creationId xmlns:a16="http://schemas.microsoft.com/office/drawing/2014/main" id="{02CAD0F3-5E04-4E6F-83C6-0219A9F1ABD7}"/>
                </a:ext>
              </a:extLst>
            </p:cNvPr>
            <p:cNvSpPr txBox="1"/>
            <p:nvPr/>
          </p:nvSpPr>
          <p:spPr bwMode="auto">
            <a:xfrm>
              <a:off x="7551738" y="4056063"/>
              <a:ext cx="1333500" cy="277812"/>
            </a:xfrm>
            <a:prstGeom prst="rect">
              <a:avLst/>
            </a:prstGeom>
            <a:noFill/>
          </p:spPr>
          <p:txBody>
            <a:bodyPr>
              <a:spAutoFit/>
            </a:bodyPr>
            <a:lstStyle/>
            <a:p>
              <a:pPr>
                <a:defRPr/>
              </a:pPr>
              <a:r>
                <a:rPr kumimoji="1" lang="ja-JP" altLang="en-US" sz="1200" dirty="0">
                  <a:solidFill>
                    <a:schemeClr val="bg2">
                      <a:lumMod val="25000"/>
                    </a:schemeClr>
                  </a:solidFill>
                  <a:latin typeface="ふい字" panose="02000609000000000000" pitchFamily="1" charset="-128"/>
                  <a:ea typeface="ふい字" panose="02000609000000000000" pitchFamily="1" charset="-128"/>
                </a:rPr>
                <a:t>②車両デザイン</a:t>
              </a:r>
            </a:p>
          </p:txBody>
        </p:sp>
        <p:sp>
          <p:nvSpPr>
            <p:cNvPr id="37" name="テキスト ボックス 36">
              <a:extLst>
                <a:ext uri="{FF2B5EF4-FFF2-40B4-BE49-F238E27FC236}">
                  <a16:creationId xmlns:a16="http://schemas.microsoft.com/office/drawing/2014/main" id="{42D22F4F-AA88-4203-8D93-957205750AA4}"/>
                </a:ext>
              </a:extLst>
            </p:cNvPr>
            <p:cNvSpPr txBox="1"/>
            <p:nvPr/>
          </p:nvSpPr>
          <p:spPr bwMode="auto">
            <a:xfrm>
              <a:off x="8710613" y="4176713"/>
              <a:ext cx="1831975" cy="1631950"/>
            </a:xfrm>
            <a:prstGeom prst="rect">
              <a:avLst/>
            </a:prstGeom>
            <a:noFill/>
          </p:spPr>
          <p:txBody>
            <a:bodyPr>
              <a:spAutoFit/>
            </a:bodyPr>
            <a:lstStyle/>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昔の路面電車をイメージしたレトロ調のデザインです。内装にもこだわり、赤レンガ倉庫をイメージしたレンガ調のデザイン、またみなと横浜をイメージして、一部の車両には、船をモチーフとした鐘が取り付けられています。</a:t>
              </a:r>
            </a:p>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探してみてくださいね！</a:t>
              </a:r>
            </a:p>
          </p:txBody>
        </p:sp>
        <p:sp>
          <p:nvSpPr>
            <p:cNvPr id="38" name="テキスト ボックス 37">
              <a:extLst>
                <a:ext uri="{FF2B5EF4-FFF2-40B4-BE49-F238E27FC236}">
                  <a16:creationId xmlns:a16="http://schemas.microsoft.com/office/drawing/2014/main" id="{ED75422F-E976-4C72-8689-4316C78F64C8}"/>
                </a:ext>
              </a:extLst>
            </p:cNvPr>
            <p:cNvSpPr txBox="1"/>
            <p:nvPr/>
          </p:nvSpPr>
          <p:spPr bwMode="auto">
            <a:xfrm>
              <a:off x="7551738" y="5765800"/>
              <a:ext cx="1570038" cy="301625"/>
            </a:xfrm>
            <a:prstGeom prst="rect">
              <a:avLst/>
            </a:prstGeom>
            <a:noFill/>
          </p:spPr>
          <p:txBody>
            <a:bodyPr wrap="none">
              <a:spAutoFit/>
            </a:bodyPr>
            <a:lstStyle/>
            <a:p>
              <a:pPr>
                <a:defRPr/>
              </a:pPr>
              <a:r>
                <a:rPr kumimoji="1" lang="ja-JP" altLang="en-US" sz="1200" dirty="0">
                  <a:solidFill>
                    <a:schemeClr val="bg2">
                      <a:lumMod val="25000"/>
                    </a:schemeClr>
                  </a:solidFill>
                  <a:latin typeface="ふい字" panose="02000609000000000000" pitchFamily="1" charset="-128"/>
                  <a:ea typeface="ふい字" panose="02000609000000000000" pitchFamily="1" charset="-128"/>
                </a:rPr>
                <a:t>③ナンバープレート</a:t>
              </a:r>
            </a:p>
          </p:txBody>
        </p:sp>
        <p:sp>
          <p:nvSpPr>
            <p:cNvPr id="39" name="テキスト ボックス 38">
              <a:extLst>
                <a:ext uri="{FF2B5EF4-FFF2-40B4-BE49-F238E27FC236}">
                  <a16:creationId xmlns:a16="http://schemas.microsoft.com/office/drawing/2014/main" id="{FBE1896C-4870-4B66-A738-0791019F2538}"/>
                </a:ext>
              </a:extLst>
            </p:cNvPr>
            <p:cNvSpPr txBox="1"/>
            <p:nvPr/>
          </p:nvSpPr>
          <p:spPr bwMode="auto">
            <a:xfrm>
              <a:off x="8683626" y="6008688"/>
              <a:ext cx="1858962" cy="862012"/>
            </a:xfrm>
            <a:prstGeom prst="rect">
              <a:avLst/>
            </a:prstGeom>
            <a:noFill/>
          </p:spPr>
          <p:txBody>
            <a:bodyPr>
              <a:spAutoFit/>
            </a:bodyPr>
            <a:lstStyle/>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実は、あかいくつのナンバーはすべて「</a:t>
              </a:r>
              <a:r>
                <a:rPr kumimoji="1" lang="en-US" altLang="ja-JP" sz="1000" dirty="0">
                  <a:solidFill>
                    <a:schemeClr val="bg2">
                      <a:lumMod val="25000"/>
                    </a:schemeClr>
                  </a:solidFill>
                  <a:latin typeface="ふい字" panose="02000609000000000000" pitchFamily="1" charset="-128"/>
                  <a:ea typeface="ふい字" panose="02000609000000000000" pitchFamily="1" charset="-128"/>
                </a:rPr>
                <a:t>150</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a:t>
              </a:r>
            </a:p>
            <a:p>
              <a:pPr>
                <a:defRPr/>
              </a:pPr>
              <a:r>
                <a:rPr kumimoji="1" lang="en-US" altLang="ja-JP" sz="1000" dirty="0">
                  <a:solidFill>
                    <a:schemeClr val="bg2">
                      <a:lumMod val="25000"/>
                    </a:schemeClr>
                  </a:solidFill>
                  <a:latin typeface="ふい字" panose="02000609000000000000" pitchFamily="1" charset="-128"/>
                  <a:ea typeface="ふい字" panose="02000609000000000000" pitchFamily="1" charset="-128"/>
                </a:rPr>
                <a:t>2009</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年、横浜開港</a:t>
              </a:r>
              <a:r>
                <a:rPr kumimoji="1" lang="en-US" altLang="ja-JP" sz="1000" dirty="0">
                  <a:solidFill>
                    <a:schemeClr val="bg2">
                      <a:lumMod val="25000"/>
                    </a:schemeClr>
                  </a:solidFill>
                  <a:latin typeface="ふい字" panose="02000609000000000000" pitchFamily="1" charset="-128"/>
                  <a:ea typeface="ふい字" panose="02000609000000000000" pitchFamily="1" charset="-128"/>
                </a:rPr>
                <a:t>150</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周</a:t>
              </a:r>
              <a:endParaRPr kumimoji="1" lang="en-US" altLang="ja-JP" sz="1000" dirty="0">
                <a:solidFill>
                  <a:schemeClr val="bg2">
                    <a:lumMod val="25000"/>
                  </a:schemeClr>
                </a:solidFill>
                <a:latin typeface="ふい字" panose="02000609000000000000" pitchFamily="1" charset="-128"/>
                <a:ea typeface="ふい字" panose="02000609000000000000" pitchFamily="1" charset="-128"/>
              </a:endParaRPr>
            </a:p>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年の時に走り始めた</a:t>
              </a:r>
              <a:endParaRPr kumimoji="1" lang="en-US" altLang="ja-JP" sz="1000" dirty="0">
                <a:solidFill>
                  <a:schemeClr val="bg2">
                    <a:lumMod val="25000"/>
                  </a:schemeClr>
                </a:solidFill>
                <a:latin typeface="ふい字" panose="02000609000000000000" pitchFamily="1" charset="-128"/>
                <a:ea typeface="ふい字" panose="02000609000000000000" pitchFamily="1" charset="-128"/>
              </a:endParaRPr>
            </a:p>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からなのです。</a:t>
              </a:r>
            </a:p>
          </p:txBody>
        </p:sp>
        <p:sp>
          <p:nvSpPr>
            <p:cNvPr id="5148" name="テキスト ボックス 10">
              <a:extLst>
                <a:ext uri="{FF2B5EF4-FFF2-40B4-BE49-F238E27FC236}">
                  <a16:creationId xmlns:a16="http://schemas.microsoft.com/office/drawing/2014/main" id="{9A1B2FCD-F0D3-4591-84E2-43B8700D6FEF}"/>
                </a:ext>
              </a:extLst>
            </p:cNvPr>
            <p:cNvSpPr txBox="1">
              <a:spLocks noChangeArrowheads="1"/>
            </p:cNvSpPr>
            <p:nvPr/>
          </p:nvSpPr>
          <p:spPr bwMode="auto">
            <a:xfrm>
              <a:off x="7850982" y="2151063"/>
              <a:ext cx="2262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a:solidFill>
                    <a:srgbClr val="FF0000"/>
                  </a:solidFill>
                  <a:latin typeface="ふい字" panose="02000609000000000000" pitchFamily="1" charset="-128"/>
                  <a:ea typeface="ふい字" panose="02000609000000000000" pitchFamily="1" charset="-128"/>
                </a:rPr>
                <a:t>あかいくつのひみつ</a:t>
              </a:r>
            </a:p>
          </p:txBody>
        </p:sp>
      </p:grpSp>
      <p:pic>
        <p:nvPicPr>
          <p:cNvPr id="5133" name="グラフィックス 4" descr="クリップ 単色塗りつぶし">
            <a:extLst>
              <a:ext uri="{FF2B5EF4-FFF2-40B4-BE49-F238E27FC236}">
                <a16:creationId xmlns:a16="http://schemas.microsoft.com/office/drawing/2014/main" id="{E118E821-EF41-414B-87C1-3AB3ABADC2F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759950" y="2413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正方形/長方形 31">
            <a:extLst>
              <a:ext uri="{FF2B5EF4-FFF2-40B4-BE49-F238E27FC236}">
                <a16:creationId xmlns:a16="http://schemas.microsoft.com/office/drawing/2014/main" id="{23B9CE25-BCE4-4064-96A8-25AB1288C3A5}"/>
              </a:ext>
            </a:extLst>
          </p:cNvPr>
          <p:cNvSpPr/>
          <p:nvPr/>
        </p:nvSpPr>
        <p:spPr>
          <a:xfrm>
            <a:off x="433388" y="3554413"/>
            <a:ext cx="6732587" cy="3660775"/>
          </a:xfrm>
          <a:prstGeom prst="rect">
            <a:avLst/>
          </a:prstGeom>
          <a:solidFill>
            <a:srgbClr val="FEEBDC"/>
          </a:solidFill>
          <a:ln w="19050">
            <a:solidFill>
              <a:srgbClr val="F5B5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a:p>
        </p:txBody>
      </p:sp>
      <p:sp>
        <p:nvSpPr>
          <p:cNvPr id="33" name="正方形/長方形 32">
            <a:extLst>
              <a:ext uri="{FF2B5EF4-FFF2-40B4-BE49-F238E27FC236}">
                <a16:creationId xmlns:a16="http://schemas.microsoft.com/office/drawing/2014/main" id="{297E9C52-AA69-41C3-9B37-8BAFD75F57F6}"/>
              </a:ext>
            </a:extLst>
          </p:cNvPr>
          <p:cNvSpPr/>
          <p:nvPr/>
        </p:nvSpPr>
        <p:spPr>
          <a:xfrm>
            <a:off x="427038" y="6475413"/>
            <a:ext cx="9913937" cy="801687"/>
          </a:xfrm>
          <a:prstGeom prst="rect">
            <a:avLst/>
          </a:prstGeom>
          <a:gradFill>
            <a:gsLst>
              <a:gs pos="55000">
                <a:srgbClr val="FAF8E9"/>
              </a:gs>
              <a:gs pos="0">
                <a:srgbClr val="F7ABAD"/>
              </a:gs>
              <a:gs pos="100000">
                <a:srgbClr val="F7ABAD"/>
              </a:gs>
            </a:gsLst>
            <a:lin ang="13500000" scaled="1"/>
          </a:gradFill>
          <a:ln w="19050">
            <a:solidFill>
              <a:srgbClr val="F5B5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kumimoji="1" lang="ja-JP" altLang="en-US"/>
          </a:p>
        </p:txBody>
      </p:sp>
      <p:sp>
        <p:nvSpPr>
          <p:cNvPr id="17" name="テキスト ボックス 16">
            <a:extLst>
              <a:ext uri="{FF2B5EF4-FFF2-40B4-BE49-F238E27FC236}">
                <a16:creationId xmlns:a16="http://schemas.microsoft.com/office/drawing/2014/main" id="{C9D04FB0-8B5A-48E1-98DD-EF4C81B6D618}"/>
              </a:ext>
            </a:extLst>
          </p:cNvPr>
          <p:cNvSpPr txBox="1"/>
          <p:nvPr/>
        </p:nvSpPr>
        <p:spPr>
          <a:xfrm>
            <a:off x="471488" y="6672263"/>
            <a:ext cx="9879012" cy="552450"/>
          </a:xfrm>
          <a:prstGeom prst="rect">
            <a:avLst/>
          </a:prstGeom>
          <a:noFill/>
        </p:spPr>
        <p:txBody>
          <a:bodyPr>
            <a:spAutoFit/>
          </a:bodyPr>
          <a:lstStyle/>
          <a:p>
            <a:pPr>
              <a:defRPr/>
            </a:pPr>
            <a:r>
              <a:rPr lang="ja-JP" altLang="en-US" sz="1000" dirty="0">
                <a:solidFill>
                  <a:srgbClr val="C00000"/>
                </a:solidFill>
                <a:latin typeface="メイリオ" panose="020B0604030504040204" pitchFamily="50" charset="-128"/>
                <a:ea typeface="メイリオ" panose="020B0604030504040204" pitchFamily="50" charset="-128"/>
              </a:rPr>
              <a:t>あかいくつルート</a:t>
            </a:r>
            <a:endParaRPr lang="en-US" altLang="ja-JP" sz="1000" dirty="0">
              <a:solidFill>
                <a:srgbClr val="C00000"/>
              </a:solidFill>
              <a:latin typeface="メイリオ" panose="020B0604030504040204" pitchFamily="50" charset="-128"/>
              <a:ea typeface="メイリオ" panose="020B0604030504040204" pitchFamily="50" charset="-128"/>
            </a:endParaRPr>
          </a:p>
          <a:p>
            <a:pPr>
              <a:defRPr/>
            </a:pPr>
            <a:endParaRPr lang="en-US" altLang="ja-JP" sz="200" dirty="0">
              <a:solidFill>
                <a:srgbClr val="C00000"/>
              </a:solidFill>
              <a:latin typeface="メイリオ" panose="020B0604030504040204" pitchFamily="50" charset="-128"/>
              <a:ea typeface="メイリオ" panose="020B0604030504040204" pitchFamily="50" charset="-128"/>
            </a:endParaRPr>
          </a:p>
          <a:p>
            <a:pPr>
              <a:defRPr/>
            </a:pPr>
            <a:r>
              <a:rPr lang="ja-JP" altLang="en-US" sz="900" dirty="0">
                <a:solidFill>
                  <a:srgbClr val="C00000"/>
                </a:solidFill>
                <a:latin typeface="メイリオ" panose="020B0604030504040204" pitchFamily="50" charset="-128"/>
                <a:ea typeface="メイリオ" panose="020B0604030504040204" pitchFamily="50" charset="-128"/>
              </a:rPr>
              <a:t>桜木町駅前</a:t>
            </a:r>
            <a:r>
              <a:rPr lang="ja-JP" altLang="en-US" sz="900" dirty="0">
                <a:solidFill>
                  <a:schemeClr val="tx1">
                    <a:lumMod val="85000"/>
                    <a:lumOff val="15000"/>
                  </a:schemeClr>
                </a:solidFill>
                <a:latin typeface="メイリオ" panose="020B0604030504040204" pitchFamily="50" charset="-128"/>
                <a:ea typeface="メイリオ" panose="020B0604030504040204" pitchFamily="50" charset="-128"/>
              </a:rPr>
              <a:t>→馬車道駅前→万国橋・ワールドポーターズ前→ハンマーヘッド→赤レンガ倉庫・マリン＆ウォーク→日本大通り駅県庁前→中華街（朝陽門）→元町入口→港の見える丘公園前→元町入口→マリンタワー前→山下公園前→大さん橋客船ターミナル→赤レンガ倉庫前→ハンマーヘッド→万国橋・ワールドポーターズ前→馬車道駅前→</a:t>
            </a:r>
            <a:r>
              <a:rPr lang="ja-JP" altLang="en-US" sz="900" dirty="0">
                <a:solidFill>
                  <a:srgbClr val="C00000"/>
                </a:solidFill>
                <a:latin typeface="メイリオ" panose="020B0604030504040204" pitchFamily="50" charset="-128"/>
                <a:ea typeface="メイリオ" panose="020B0604030504040204" pitchFamily="50" charset="-128"/>
              </a:rPr>
              <a:t>桜木町駅前</a:t>
            </a:r>
          </a:p>
        </p:txBody>
      </p:sp>
      <p:pic>
        <p:nvPicPr>
          <p:cNvPr id="7176" name="図 2" descr="マップ&#10;&#10;自動的に生成された説明">
            <a:extLst>
              <a:ext uri="{FF2B5EF4-FFF2-40B4-BE49-F238E27FC236}">
                <a16:creationId xmlns:a16="http://schemas.microsoft.com/office/drawing/2014/main" id="{F3FCC3EB-A3D3-4258-BB35-B94D4491765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8313" y="3594100"/>
            <a:ext cx="6656387" cy="2987675"/>
          </a:xfrm>
          <a:prstGeom prst="rect">
            <a:avLst/>
          </a:prstGeom>
          <a:noFill/>
          <a:ln>
            <a:noFill/>
          </a:ln>
          <a:effectLst>
            <a:outerShdw blurRad="50800" dist="38100" dir="5400000" algn="t" rotWithShape="0">
              <a:prstClr val="black">
                <a:alpha val="40000"/>
              </a:prst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C0D7312-F7B6-4CDC-8BBC-FA4D12881906}"/>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9D11F01F-A188-42FD-949F-63492D1F2ECE}"/>
              </a:ext>
            </a:extLst>
          </p:cNvPr>
          <p:cNvSpPr/>
          <p:nvPr/>
        </p:nvSpPr>
        <p:spPr>
          <a:xfrm>
            <a:off x="195461" y="282205"/>
            <a:ext cx="9955563"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1F4DBA49-59EC-46D7-BF54-5291675604AA}"/>
              </a:ext>
            </a:extLst>
          </p:cNvPr>
          <p:cNvSpPr txBox="1"/>
          <p:nvPr/>
        </p:nvSpPr>
        <p:spPr>
          <a:xfrm>
            <a:off x="208288" y="1087362"/>
            <a:ext cx="10131683" cy="109260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外国人居留地として、横浜の開港当時の歴史と深く関わる山手の丘。</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美しい西洋館は、歴史の息吹を感じられる施設として公開しています。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山手</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111</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番館、横浜市イギリス館、エリスマン邸、外交官の家、ブラフ</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18</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番館、山手</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234</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番館、ベーリック・ホールなどがあります。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各館の開館時間：</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9:30</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17:00</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　</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E344BAF-5553-4333-A66F-C60CA6B01CE4}"/>
              </a:ext>
            </a:extLst>
          </p:cNvPr>
          <p:cNvSpPr txBox="1"/>
          <p:nvPr/>
        </p:nvSpPr>
        <p:spPr>
          <a:xfrm>
            <a:off x="3022430" y="1915350"/>
            <a:ext cx="4572000"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045-323-9500(</a:t>
            </a:r>
            <a:r>
              <a:rPr lang="ja-JP" altLang="en-US" sz="900" dirty="0">
                <a:latin typeface="メイリオ" panose="020B0604030504040204" pitchFamily="50" charset="-128"/>
                <a:ea typeface="メイリオ" panose="020B0604030504040204" pitchFamily="50" charset="-128"/>
              </a:rPr>
              <a:t>山手西洋館等管理事務所</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a:t>
            </a:r>
            <a:endParaRPr lang="en-US" altLang="ja-JP" sz="900" dirty="0">
              <a:latin typeface="メイリオ" panose="020B0604030504040204" pitchFamily="50" charset="-128"/>
              <a:ea typeface="メイリオ" panose="020B0604030504040204" pitchFamily="50" charset="-128"/>
            </a:endParaRPr>
          </a:p>
        </p:txBody>
      </p:sp>
      <p:pic>
        <p:nvPicPr>
          <p:cNvPr id="4" name="図 3" descr="建物の前の家&#10;&#10;自動的に生成された説明">
            <a:extLst>
              <a:ext uri="{FF2B5EF4-FFF2-40B4-BE49-F238E27FC236}">
                <a16:creationId xmlns:a16="http://schemas.microsoft.com/office/drawing/2014/main" id="{3049C867-D94B-4CD1-A4C4-A37743972B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2466" y="2410225"/>
            <a:ext cx="1376421" cy="1028242"/>
          </a:xfrm>
          <a:prstGeom prst="rect">
            <a:avLst/>
          </a:prstGeom>
          <a:effectLst>
            <a:outerShdw blurRad="50800" dist="38100" dir="5400000" algn="t" rotWithShape="0">
              <a:prstClr val="black">
                <a:alpha val="40000"/>
              </a:prstClr>
            </a:outerShdw>
          </a:effectLst>
        </p:spPr>
      </p:pic>
      <p:pic>
        <p:nvPicPr>
          <p:cNvPr id="6" name="図 5" descr="建物の前の家&#10;&#10;自動的に生成された説明">
            <a:extLst>
              <a:ext uri="{FF2B5EF4-FFF2-40B4-BE49-F238E27FC236}">
                <a16:creationId xmlns:a16="http://schemas.microsoft.com/office/drawing/2014/main" id="{D783624B-26E8-44AA-A778-192E56B09A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8257" y="3884005"/>
            <a:ext cx="1376421" cy="1031817"/>
          </a:xfrm>
          <a:prstGeom prst="rect">
            <a:avLst/>
          </a:prstGeom>
          <a:effectLst>
            <a:outerShdw blurRad="50800" dist="38100" dir="5400000" algn="t" rotWithShape="0">
              <a:prstClr val="black">
                <a:alpha val="40000"/>
              </a:prstClr>
            </a:outerShdw>
          </a:effectLst>
        </p:spPr>
      </p:pic>
      <p:pic>
        <p:nvPicPr>
          <p:cNvPr id="8" name="図 7" descr="白い家と教会の建物&#10;&#10;中程度の精度で自動的に生成された説明">
            <a:extLst>
              <a:ext uri="{FF2B5EF4-FFF2-40B4-BE49-F238E27FC236}">
                <a16:creationId xmlns:a16="http://schemas.microsoft.com/office/drawing/2014/main" id="{D1264A2E-5801-432B-83EF-9600F13D344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72408" y="3866486"/>
            <a:ext cx="1429770" cy="1088533"/>
          </a:xfrm>
          <a:prstGeom prst="rect">
            <a:avLst/>
          </a:prstGeom>
          <a:effectLst>
            <a:outerShdw blurRad="50800" dist="38100" dir="5400000" algn="t" rotWithShape="0">
              <a:prstClr val="black">
                <a:alpha val="40000"/>
              </a:prstClr>
            </a:outerShdw>
          </a:effectLst>
        </p:spPr>
      </p:pic>
      <p:pic>
        <p:nvPicPr>
          <p:cNvPr id="10" name="図 9" descr="花の家&#10;&#10;自動的に生成された説明">
            <a:extLst>
              <a:ext uri="{FF2B5EF4-FFF2-40B4-BE49-F238E27FC236}">
                <a16:creationId xmlns:a16="http://schemas.microsoft.com/office/drawing/2014/main" id="{EE8915A0-23B1-4656-97D6-FF67498321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83199" y="2421291"/>
            <a:ext cx="1415772" cy="1061315"/>
          </a:xfrm>
          <a:prstGeom prst="rect">
            <a:avLst/>
          </a:prstGeom>
          <a:effectLst>
            <a:outerShdw blurRad="50800" dist="38100" dir="5400000" algn="t" rotWithShape="0">
              <a:prstClr val="black">
                <a:alpha val="40000"/>
              </a:prstClr>
            </a:outerShdw>
          </a:effectLst>
        </p:spPr>
      </p:pic>
      <p:pic>
        <p:nvPicPr>
          <p:cNvPr id="12" name="図 11" descr="家の前に立っている建物&#10;&#10;低い精度で自動的に生成された説明">
            <a:extLst>
              <a:ext uri="{FF2B5EF4-FFF2-40B4-BE49-F238E27FC236}">
                <a16:creationId xmlns:a16="http://schemas.microsoft.com/office/drawing/2014/main" id="{DE403DAC-BD6E-4879-BD98-AB3EEBF6983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86906" y="2449099"/>
            <a:ext cx="1381895" cy="1035919"/>
          </a:xfrm>
          <a:prstGeom prst="rect">
            <a:avLst/>
          </a:prstGeom>
          <a:effectLst>
            <a:outerShdw blurRad="50800" dist="38100" dir="5400000" algn="t" rotWithShape="0">
              <a:prstClr val="black">
                <a:alpha val="40000"/>
              </a:prstClr>
            </a:outerShdw>
          </a:effectLst>
        </p:spPr>
      </p:pic>
      <p:pic>
        <p:nvPicPr>
          <p:cNvPr id="14" name="図 13" descr="花が咲いている庭&#10;&#10;自動的に生成された説明">
            <a:extLst>
              <a:ext uri="{FF2B5EF4-FFF2-40B4-BE49-F238E27FC236}">
                <a16:creationId xmlns:a16="http://schemas.microsoft.com/office/drawing/2014/main" id="{23824B3D-16F2-476C-B781-213FCC5391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299" y="5453448"/>
            <a:ext cx="1376421" cy="1031816"/>
          </a:xfrm>
          <a:prstGeom prst="rect">
            <a:avLst/>
          </a:prstGeom>
          <a:effectLst>
            <a:outerShdw blurRad="50800" dist="38100" dir="5400000" algn="t" rotWithShape="0">
              <a:prstClr val="black">
                <a:alpha val="40000"/>
              </a:prstClr>
            </a:outerShdw>
          </a:effectLst>
        </p:spPr>
      </p:pic>
      <p:pic>
        <p:nvPicPr>
          <p:cNvPr id="16" name="図 15" descr="建物の前の家&#10;&#10;自動的に生成された説明">
            <a:extLst>
              <a:ext uri="{FF2B5EF4-FFF2-40B4-BE49-F238E27FC236}">
                <a16:creationId xmlns:a16="http://schemas.microsoft.com/office/drawing/2014/main" id="{E6479DFD-C70B-4CF9-B71A-572E2793FE1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3773" y="5515510"/>
            <a:ext cx="1545713" cy="1058892"/>
          </a:xfrm>
          <a:prstGeom prst="rect">
            <a:avLst/>
          </a:prstGeom>
          <a:effectLst>
            <a:outerShdw blurRad="50800" dist="38100" dir="5400000" algn="t" rotWithShape="0">
              <a:prstClr val="black">
                <a:alpha val="40000"/>
              </a:prstClr>
            </a:outerShdw>
          </a:effectLst>
        </p:spPr>
      </p:pic>
      <p:grpSp>
        <p:nvGrpSpPr>
          <p:cNvPr id="72" name="グループ化 71">
            <a:extLst>
              <a:ext uri="{FF2B5EF4-FFF2-40B4-BE49-F238E27FC236}">
                <a16:creationId xmlns:a16="http://schemas.microsoft.com/office/drawing/2014/main" id="{7E9BF856-147E-4888-AF24-FA2A7E97548A}"/>
              </a:ext>
            </a:extLst>
          </p:cNvPr>
          <p:cNvGrpSpPr/>
          <p:nvPr/>
        </p:nvGrpSpPr>
        <p:grpSpPr>
          <a:xfrm>
            <a:off x="285299" y="480719"/>
            <a:ext cx="4431600" cy="529012"/>
            <a:chOff x="860101" y="303195"/>
            <a:chExt cx="5136484" cy="862918"/>
          </a:xfrm>
          <a:solidFill>
            <a:srgbClr val="92D050"/>
          </a:solidFill>
          <a:effectLst>
            <a:outerShdw blurRad="50800" dist="38100" dir="5400000" algn="t" rotWithShape="0">
              <a:prstClr val="black">
                <a:alpha val="40000"/>
              </a:prstClr>
            </a:outerShdw>
          </a:effectLst>
        </p:grpSpPr>
        <p:sp>
          <p:nvSpPr>
            <p:cNvPr id="73" name="四角形: 角を丸くする 72">
              <a:extLst>
                <a:ext uri="{FF2B5EF4-FFF2-40B4-BE49-F238E27FC236}">
                  <a16:creationId xmlns:a16="http://schemas.microsoft.com/office/drawing/2014/main" id="{CB5761D2-17AA-4E8B-9490-255899FE242A}"/>
                </a:ext>
              </a:extLst>
            </p:cNvPr>
            <p:cNvSpPr/>
            <p:nvPr/>
          </p:nvSpPr>
          <p:spPr>
            <a:xfrm>
              <a:off x="860101" y="303195"/>
              <a:ext cx="5136484" cy="849757"/>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4" name="テキスト ボックス 73">
              <a:extLst>
                <a:ext uri="{FF2B5EF4-FFF2-40B4-BE49-F238E27FC236}">
                  <a16:creationId xmlns:a16="http://schemas.microsoft.com/office/drawing/2014/main" id="{5DC3CF1E-E993-4A14-B2E4-DA63E87F1672}"/>
                </a:ext>
              </a:extLst>
            </p:cNvPr>
            <p:cNvSpPr txBox="1"/>
            <p:nvPr/>
          </p:nvSpPr>
          <p:spPr>
            <a:xfrm>
              <a:off x="1500466" y="463255"/>
              <a:ext cx="4164253" cy="702858"/>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横浜山手西洋館巡り</a:t>
              </a:r>
            </a:p>
          </p:txBody>
        </p:sp>
      </p:grpSp>
      <p:sp>
        <p:nvSpPr>
          <p:cNvPr id="31" name="正方形/長方形 30">
            <a:extLst>
              <a:ext uri="{FF2B5EF4-FFF2-40B4-BE49-F238E27FC236}">
                <a16:creationId xmlns:a16="http://schemas.microsoft.com/office/drawing/2014/main" id="{08456947-8C72-4A0C-ACE8-9A143F67C8E4}"/>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453FE6BF-681E-414A-ADE2-BF665C62E5D0}"/>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C3E19DDD-B6F6-4BC1-B8BB-C1014E20C8A8}"/>
              </a:ext>
            </a:extLst>
          </p:cNvPr>
          <p:cNvSpPr/>
          <p:nvPr/>
        </p:nvSpPr>
        <p:spPr>
          <a:xfrm>
            <a:off x="10215135" y="52218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FE0E2E12-D3FB-4256-9D86-BEA40197631E}"/>
              </a:ext>
            </a:extLst>
          </p:cNvPr>
          <p:cNvSpPr/>
          <p:nvPr/>
        </p:nvSpPr>
        <p:spPr>
          <a:xfrm>
            <a:off x="10215135" y="6265590"/>
            <a:ext cx="396000" cy="1044000"/>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67924171-A913-48A1-B482-F75F2A67DD4B}"/>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37" name="テキスト ボックス 36">
            <a:extLst>
              <a:ext uri="{FF2B5EF4-FFF2-40B4-BE49-F238E27FC236}">
                <a16:creationId xmlns:a16="http://schemas.microsoft.com/office/drawing/2014/main" id="{420F4D34-D56C-428B-ABDF-5DEE838339E3}"/>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38" name="テキスト ボックス 37">
            <a:extLst>
              <a:ext uri="{FF2B5EF4-FFF2-40B4-BE49-F238E27FC236}">
                <a16:creationId xmlns:a16="http://schemas.microsoft.com/office/drawing/2014/main" id="{30DAF1AF-61F2-46C5-B1F6-0FA3C641E245}"/>
              </a:ext>
            </a:extLst>
          </p:cNvPr>
          <p:cNvSpPr txBox="1"/>
          <p:nvPr/>
        </p:nvSpPr>
        <p:spPr>
          <a:xfrm>
            <a:off x="10249441" y="6400797"/>
            <a:ext cx="338554" cy="799745"/>
          </a:xfrm>
          <a:prstGeom prst="rect">
            <a:avLst/>
          </a:prstGeom>
          <a:solidFill>
            <a:schemeClr val="bg1">
              <a:lumMod val="95000"/>
            </a:schemeClr>
          </a:solid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39" name="テキスト ボックス 38">
            <a:extLst>
              <a:ext uri="{FF2B5EF4-FFF2-40B4-BE49-F238E27FC236}">
                <a16:creationId xmlns:a16="http://schemas.microsoft.com/office/drawing/2014/main" id="{8B273D46-F733-4611-B317-0D81B63BBAC3}"/>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40" name="正方形/長方形 39">
            <a:extLst>
              <a:ext uri="{FF2B5EF4-FFF2-40B4-BE49-F238E27FC236}">
                <a16:creationId xmlns:a16="http://schemas.microsoft.com/office/drawing/2014/main" id="{99C1F831-3458-420F-81F5-DC8A57DA827C}"/>
              </a:ext>
            </a:extLst>
          </p:cNvPr>
          <p:cNvSpPr/>
          <p:nvPr/>
        </p:nvSpPr>
        <p:spPr>
          <a:xfrm>
            <a:off x="10212411" y="20887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E4254B4-D344-4FBA-B274-3BAB78A45539}"/>
              </a:ext>
            </a:extLst>
          </p:cNvPr>
          <p:cNvSpPr txBox="1"/>
          <p:nvPr/>
        </p:nvSpPr>
        <p:spPr>
          <a:xfrm>
            <a:off x="10255330" y="23036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42" name="正方形/長方形 41">
            <a:extLst>
              <a:ext uri="{FF2B5EF4-FFF2-40B4-BE49-F238E27FC236}">
                <a16:creationId xmlns:a16="http://schemas.microsoft.com/office/drawing/2014/main" id="{779653A4-767D-48D7-8BBA-B7243B313C6E}"/>
              </a:ext>
            </a:extLst>
          </p:cNvPr>
          <p:cNvSpPr/>
          <p:nvPr/>
        </p:nvSpPr>
        <p:spPr>
          <a:xfrm>
            <a:off x="10212411" y="31428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3D509DC6-788E-4998-BFEC-6635638D9BC0}"/>
              </a:ext>
            </a:extLst>
          </p:cNvPr>
          <p:cNvSpPr txBox="1"/>
          <p:nvPr/>
        </p:nvSpPr>
        <p:spPr>
          <a:xfrm>
            <a:off x="10249441" y="34195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44" name="正方形/長方形 43">
            <a:extLst>
              <a:ext uri="{FF2B5EF4-FFF2-40B4-BE49-F238E27FC236}">
                <a16:creationId xmlns:a16="http://schemas.microsoft.com/office/drawing/2014/main" id="{7896558C-D313-4788-8163-6EBCB6532CF7}"/>
              </a:ext>
            </a:extLst>
          </p:cNvPr>
          <p:cNvSpPr/>
          <p:nvPr/>
        </p:nvSpPr>
        <p:spPr>
          <a:xfrm>
            <a:off x="10205825" y="4192437"/>
            <a:ext cx="448231" cy="1044000"/>
          </a:xfrm>
          <a:prstGeom prst="rect">
            <a:avLst/>
          </a:prstGeom>
          <a:solidFill>
            <a:srgbClr val="92D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624FA2BC-DD2F-444F-B4AC-818D49B1C06B}"/>
              </a:ext>
            </a:extLst>
          </p:cNvPr>
          <p:cNvSpPr txBox="1"/>
          <p:nvPr/>
        </p:nvSpPr>
        <p:spPr>
          <a:xfrm>
            <a:off x="10255380" y="4496280"/>
            <a:ext cx="338554" cy="348813"/>
          </a:xfrm>
          <a:prstGeom prst="rect">
            <a:avLst/>
          </a:prstGeom>
          <a:noFill/>
        </p:spPr>
        <p:txBody>
          <a:bodyPr vert="eaVert" wrap="non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歴史</a:t>
            </a:r>
          </a:p>
        </p:txBody>
      </p:sp>
      <p:sp>
        <p:nvSpPr>
          <p:cNvPr id="5" name="テキスト ボックス 4">
            <a:extLst>
              <a:ext uri="{FF2B5EF4-FFF2-40B4-BE49-F238E27FC236}">
                <a16:creationId xmlns:a16="http://schemas.microsoft.com/office/drawing/2014/main" id="{090A6FC0-CB43-4D56-84B1-60648DAE704A}"/>
              </a:ext>
            </a:extLst>
          </p:cNvPr>
          <p:cNvSpPr txBox="1"/>
          <p:nvPr/>
        </p:nvSpPr>
        <p:spPr>
          <a:xfrm>
            <a:off x="2936044" y="3545839"/>
            <a:ext cx="954107"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外交官の家</a:t>
            </a:r>
            <a:endParaRPr kumimoji="1" lang="en-US" altLang="ja-JP" sz="1200"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ABC05E10-BE3A-4D0B-BEE4-B5DDF2EB911F}"/>
              </a:ext>
            </a:extLst>
          </p:cNvPr>
          <p:cNvSpPr txBox="1"/>
          <p:nvPr/>
        </p:nvSpPr>
        <p:spPr>
          <a:xfrm>
            <a:off x="366014" y="3493688"/>
            <a:ext cx="1107996"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エリスマン邸</a:t>
            </a:r>
            <a:endParaRPr kumimoji="1" lang="en-US" altLang="ja-JP" sz="1200"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779D494A-23EF-4212-89D0-B121DA2BB398}"/>
              </a:ext>
            </a:extLst>
          </p:cNvPr>
          <p:cNvSpPr txBox="1"/>
          <p:nvPr/>
        </p:nvSpPr>
        <p:spPr>
          <a:xfrm>
            <a:off x="397458" y="5005672"/>
            <a:ext cx="1146468"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ブラフ</a:t>
            </a:r>
            <a:r>
              <a:rPr kumimoji="1" lang="en-US" altLang="ja-JP" sz="1200" dirty="0">
                <a:latin typeface="メイリオ" panose="020B0604030504040204" pitchFamily="50" charset="-128"/>
                <a:ea typeface="メイリオ" panose="020B0604030504040204" pitchFamily="50" charset="-128"/>
              </a:rPr>
              <a:t>18</a:t>
            </a:r>
            <a:r>
              <a:rPr kumimoji="1" lang="ja-JP" altLang="en-US" sz="1200" dirty="0">
                <a:latin typeface="メイリオ" panose="020B0604030504040204" pitchFamily="50" charset="-128"/>
                <a:ea typeface="メイリオ" panose="020B0604030504040204" pitchFamily="50" charset="-128"/>
              </a:rPr>
              <a:t>番館</a:t>
            </a:r>
            <a:endParaRPr kumimoji="1" lang="en-US" altLang="ja-JP" sz="1200"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4AD2CC27-50D0-497F-807B-F37C22119D8E}"/>
              </a:ext>
            </a:extLst>
          </p:cNvPr>
          <p:cNvSpPr txBox="1"/>
          <p:nvPr/>
        </p:nvSpPr>
        <p:spPr>
          <a:xfrm>
            <a:off x="434575" y="6557176"/>
            <a:ext cx="108876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山手</a:t>
            </a:r>
            <a:r>
              <a:rPr kumimoji="1" lang="en-US" altLang="ja-JP" sz="1200" dirty="0">
                <a:latin typeface="メイリオ" panose="020B0604030504040204" pitchFamily="50" charset="-128"/>
                <a:ea typeface="メイリオ" panose="020B0604030504040204" pitchFamily="50" charset="-128"/>
              </a:rPr>
              <a:t>111</a:t>
            </a:r>
            <a:r>
              <a:rPr kumimoji="1" lang="ja-JP" altLang="en-US" sz="1200" dirty="0">
                <a:latin typeface="メイリオ" panose="020B0604030504040204" pitchFamily="50" charset="-128"/>
                <a:ea typeface="メイリオ" panose="020B0604030504040204" pitchFamily="50" charset="-128"/>
              </a:rPr>
              <a:t>番館</a:t>
            </a:r>
            <a:endParaRPr kumimoji="1" lang="en-US" altLang="ja-JP" sz="1200" dirty="0">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E704EFFF-3D5B-409A-90B2-4674261C471B}"/>
              </a:ext>
            </a:extLst>
          </p:cNvPr>
          <p:cNvSpPr txBox="1"/>
          <p:nvPr/>
        </p:nvSpPr>
        <p:spPr>
          <a:xfrm>
            <a:off x="2693023" y="5036928"/>
            <a:ext cx="156966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ベーリック・ホール</a:t>
            </a:r>
            <a:endParaRPr kumimoji="1" lang="en-US" altLang="ja-JP" sz="1200"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1AE311D6-E541-4E2A-BFCD-6EBCD9697A3B}"/>
              </a:ext>
            </a:extLst>
          </p:cNvPr>
          <p:cNvSpPr txBox="1"/>
          <p:nvPr/>
        </p:nvSpPr>
        <p:spPr>
          <a:xfrm>
            <a:off x="2868717" y="6625266"/>
            <a:ext cx="108876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山手</a:t>
            </a:r>
            <a:r>
              <a:rPr kumimoji="1" lang="en-US" altLang="ja-JP" sz="1200" dirty="0">
                <a:latin typeface="メイリオ" panose="020B0604030504040204" pitchFamily="50" charset="-128"/>
                <a:ea typeface="メイリオ" panose="020B0604030504040204" pitchFamily="50" charset="-128"/>
              </a:rPr>
              <a:t>234</a:t>
            </a:r>
            <a:r>
              <a:rPr kumimoji="1" lang="ja-JP" altLang="en-US" sz="1200" dirty="0">
                <a:latin typeface="メイリオ" panose="020B0604030504040204" pitchFamily="50" charset="-128"/>
                <a:ea typeface="メイリオ" panose="020B0604030504040204" pitchFamily="50" charset="-128"/>
              </a:rPr>
              <a:t>番館</a:t>
            </a:r>
            <a:endParaRPr kumimoji="1" lang="en-US" altLang="ja-JP" sz="1200"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E75016DD-6640-45F4-B1A0-4D81589A0C2C}"/>
              </a:ext>
            </a:extLst>
          </p:cNvPr>
          <p:cNvSpPr txBox="1"/>
          <p:nvPr/>
        </p:nvSpPr>
        <p:spPr>
          <a:xfrm>
            <a:off x="5386874" y="3545839"/>
            <a:ext cx="1415772"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横浜市イギリス館</a:t>
            </a:r>
            <a:endParaRPr kumimoji="1" lang="en-US" altLang="ja-JP" sz="12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787F65E5-2F2E-47D0-BB14-7192A29D9DD0}"/>
              </a:ext>
            </a:extLst>
          </p:cNvPr>
          <p:cNvGrpSpPr/>
          <p:nvPr/>
        </p:nvGrpSpPr>
        <p:grpSpPr>
          <a:xfrm>
            <a:off x="278257" y="209662"/>
            <a:ext cx="792000" cy="792000"/>
            <a:chOff x="-474385" y="2835348"/>
            <a:chExt cx="792000" cy="792000"/>
          </a:xfrm>
        </p:grpSpPr>
        <p:sp>
          <p:nvSpPr>
            <p:cNvPr id="53" name="楕円 52">
              <a:extLst>
                <a:ext uri="{FF2B5EF4-FFF2-40B4-BE49-F238E27FC236}">
                  <a16:creationId xmlns:a16="http://schemas.microsoft.com/office/drawing/2014/main" id="{927DD8E6-1D87-4B43-B449-77D4D88DB404}"/>
                </a:ext>
              </a:extLst>
            </p:cNvPr>
            <p:cNvSpPr/>
            <p:nvPr/>
          </p:nvSpPr>
          <p:spPr>
            <a:xfrm>
              <a:off x="-389455" y="292148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54" name="楕円 53">
              <a:extLst>
                <a:ext uri="{FF2B5EF4-FFF2-40B4-BE49-F238E27FC236}">
                  <a16:creationId xmlns:a16="http://schemas.microsoft.com/office/drawing/2014/main" id="{864EAF4D-E328-4335-9217-5A07D1B623C6}"/>
                </a:ext>
              </a:extLst>
            </p:cNvPr>
            <p:cNvSpPr/>
            <p:nvPr/>
          </p:nvSpPr>
          <p:spPr>
            <a:xfrm>
              <a:off x="-474385" y="2835348"/>
              <a:ext cx="792000" cy="792000"/>
            </a:xfrm>
            <a:prstGeom prst="ellipse">
              <a:avLst/>
            </a:prstGeom>
            <a:solidFill>
              <a:srgbClr val="92D050">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E998D645-91A6-4C3E-8D4D-6669C5E0DBC1}"/>
                </a:ext>
              </a:extLst>
            </p:cNvPr>
            <p:cNvSpPr txBox="1"/>
            <p:nvPr/>
          </p:nvSpPr>
          <p:spPr>
            <a:xfrm>
              <a:off x="-296300" y="3069280"/>
              <a:ext cx="466794" cy="430887"/>
            </a:xfrm>
            <a:prstGeom prst="rect">
              <a:avLst/>
            </a:prstGeom>
            <a:noFill/>
          </p:spPr>
          <p:txBody>
            <a:bodyPr wrap="none" rtlCol="0">
              <a:spAutoFit/>
            </a:bodyPr>
            <a:lstStyle/>
            <a:p>
              <a:pPr algn="ctr"/>
              <a:r>
                <a:rPr kumimoji="1" lang="ja-JP" altLang="en-US" sz="1100" b="1" dirty="0">
                  <a:ln w="3175">
                    <a:solidFill>
                      <a:schemeClr val="bg1">
                        <a:lumMod val="95000"/>
                      </a:schemeClr>
                    </a:solidFill>
                  </a:ln>
                  <a:solidFill>
                    <a:schemeClr val="bg1"/>
                  </a:solidFill>
                  <a:effectLst>
                    <a:outerShdw blurRad="50800" dist="38100" dir="5400000" algn="t" rotWithShape="0">
                      <a:srgbClr val="7030A0">
                        <a:alpha val="40000"/>
                      </a:srgbClr>
                    </a:outerShdw>
                  </a:effectLst>
                  <a:latin typeface="メイリオ" panose="020B0604030504040204" pitchFamily="50" charset="-128"/>
                  <a:ea typeface="メイリオ" panose="020B0604030504040204" pitchFamily="50" charset="-128"/>
                </a:rPr>
                <a:t>元町</a:t>
              </a:r>
              <a:endParaRPr kumimoji="1" lang="en-US" altLang="ja-JP" sz="1100" b="1" dirty="0">
                <a:ln w="3175">
                  <a:solidFill>
                    <a:schemeClr val="bg1">
                      <a:lumMod val="95000"/>
                    </a:schemeClr>
                  </a:solidFill>
                </a:ln>
                <a:solidFill>
                  <a:schemeClr val="bg1"/>
                </a:solidFill>
                <a:effectLst>
                  <a:outerShdw blurRad="50800" dist="38100" dir="5400000" algn="t" rotWithShape="0">
                    <a:srgbClr val="7030A0">
                      <a:alpha val="40000"/>
                    </a:srgbClr>
                  </a:outerShdw>
                </a:effectLst>
                <a:latin typeface="メイリオ" panose="020B0604030504040204" pitchFamily="50" charset="-128"/>
                <a:ea typeface="メイリオ" panose="020B0604030504040204" pitchFamily="50" charset="-128"/>
              </a:endParaRPr>
            </a:p>
            <a:p>
              <a:pPr algn="ctr"/>
              <a:r>
                <a:rPr kumimoji="1" lang="ja-JP" altLang="en-US" sz="1100" b="1" dirty="0">
                  <a:ln w="3175">
                    <a:solidFill>
                      <a:schemeClr val="bg1">
                        <a:lumMod val="95000"/>
                      </a:schemeClr>
                    </a:solidFill>
                  </a:ln>
                  <a:solidFill>
                    <a:schemeClr val="bg1"/>
                  </a:solidFill>
                  <a:effectLst>
                    <a:outerShdw blurRad="50800" dist="38100" dir="5400000" algn="t" rotWithShape="0">
                      <a:srgbClr val="7030A0">
                        <a:alpha val="40000"/>
                      </a:srgbClr>
                    </a:outerShdw>
                  </a:effectLst>
                  <a:latin typeface="メイリオ" panose="020B0604030504040204" pitchFamily="50" charset="-128"/>
                  <a:ea typeface="メイリオ" panose="020B0604030504040204" pitchFamily="50" charset="-128"/>
                </a:rPr>
                <a:t>山手</a:t>
              </a:r>
            </a:p>
          </p:txBody>
        </p:sp>
      </p:grpSp>
      <p:grpSp>
        <p:nvGrpSpPr>
          <p:cNvPr id="56" name="グループ化 55">
            <a:extLst>
              <a:ext uri="{FF2B5EF4-FFF2-40B4-BE49-F238E27FC236}">
                <a16:creationId xmlns:a16="http://schemas.microsoft.com/office/drawing/2014/main" id="{0F28136B-3E2E-46FF-B4E2-4B568CEE4914}"/>
              </a:ext>
            </a:extLst>
          </p:cNvPr>
          <p:cNvGrpSpPr/>
          <p:nvPr/>
        </p:nvGrpSpPr>
        <p:grpSpPr>
          <a:xfrm>
            <a:off x="5719094" y="338437"/>
            <a:ext cx="1818766" cy="650800"/>
            <a:chOff x="2909658" y="478397"/>
            <a:chExt cx="2602314" cy="981451"/>
          </a:xfrm>
        </p:grpSpPr>
        <p:sp>
          <p:nvSpPr>
            <p:cNvPr id="57" name="楕円 56">
              <a:extLst>
                <a:ext uri="{FF2B5EF4-FFF2-40B4-BE49-F238E27FC236}">
                  <a16:creationId xmlns:a16="http://schemas.microsoft.com/office/drawing/2014/main" id="{23F4044F-C0D0-4CFD-B4ED-B358F4E45287}"/>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8" name="楕円 57">
              <a:extLst>
                <a:ext uri="{FF2B5EF4-FFF2-40B4-BE49-F238E27FC236}">
                  <a16:creationId xmlns:a16="http://schemas.microsoft.com/office/drawing/2014/main" id="{86632432-F85D-4057-8250-36E7A55CEDE1}"/>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59" name="グループ化 58">
              <a:extLst>
                <a:ext uri="{FF2B5EF4-FFF2-40B4-BE49-F238E27FC236}">
                  <a16:creationId xmlns:a16="http://schemas.microsoft.com/office/drawing/2014/main" id="{6BAFE4B2-0C01-4EBC-B136-B91710DB0445}"/>
                </a:ext>
              </a:extLst>
            </p:cNvPr>
            <p:cNvGrpSpPr/>
            <p:nvPr/>
          </p:nvGrpSpPr>
          <p:grpSpPr>
            <a:xfrm>
              <a:off x="2981173" y="478397"/>
              <a:ext cx="2530799" cy="914400"/>
              <a:chOff x="441001" y="231405"/>
              <a:chExt cx="2530799" cy="914400"/>
            </a:xfrm>
          </p:grpSpPr>
          <p:sp>
            <p:nvSpPr>
              <p:cNvPr id="62" name="楕円 61">
                <a:extLst>
                  <a:ext uri="{FF2B5EF4-FFF2-40B4-BE49-F238E27FC236}">
                    <a16:creationId xmlns:a16="http://schemas.microsoft.com/office/drawing/2014/main" id="{B1E32865-7E63-4AE3-803E-F10988432BD9}"/>
                  </a:ext>
                </a:extLst>
              </p:cNvPr>
              <p:cNvSpPr/>
              <p:nvPr/>
            </p:nvSpPr>
            <p:spPr>
              <a:xfrm>
                <a:off x="441001" y="231405"/>
                <a:ext cx="914400" cy="914400"/>
              </a:xfrm>
              <a:prstGeom prst="ellipse">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楕円 62">
                <a:extLst>
                  <a:ext uri="{FF2B5EF4-FFF2-40B4-BE49-F238E27FC236}">
                    <a16:creationId xmlns:a16="http://schemas.microsoft.com/office/drawing/2014/main" id="{1F70FBC7-000D-4FE3-9539-805C1548AEC7}"/>
                  </a:ext>
                </a:extLst>
              </p:cNvPr>
              <p:cNvSpPr/>
              <p:nvPr/>
            </p:nvSpPr>
            <p:spPr>
              <a:xfrm>
                <a:off x="2378601" y="276529"/>
                <a:ext cx="593199" cy="594056"/>
              </a:xfrm>
              <a:prstGeom prst="ellipse">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楕円 63">
                <a:extLst>
                  <a:ext uri="{FF2B5EF4-FFF2-40B4-BE49-F238E27FC236}">
                    <a16:creationId xmlns:a16="http://schemas.microsoft.com/office/drawing/2014/main" id="{4E61989C-0418-4EDB-9731-8039C7C35ADD}"/>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60" name="楕円 59">
              <a:extLst>
                <a:ext uri="{FF2B5EF4-FFF2-40B4-BE49-F238E27FC236}">
                  <a16:creationId xmlns:a16="http://schemas.microsoft.com/office/drawing/2014/main" id="{E46DF4BE-09C8-43DD-8485-3F0ADD7B928D}"/>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楕円 60">
              <a:extLst>
                <a:ext uri="{FF2B5EF4-FFF2-40B4-BE49-F238E27FC236}">
                  <a16:creationId xmlns:a16="http://schemas.microsoft.com/office/drawing/2014/main" id="{DFEDB8F7-34F3-4F18-B490-CA0577EA49D8}"/>
                </a:ext>
              </a:extLst>
            </p:cNvPr>
            <p:cNvSpPr/>
            <p:nvPr/>
          </p:nvSpPr>
          <p:spPr>
            <a:xfrm>
              <a:off x="3778075" y="974389"/>
              <a:ext cx="480331" cy="474591"/>
            </a:xfrm>
            <a:prstGeom prst="ellipse">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pic>
        <p:nvPicPr>
          <p:cNvPr id="7" name="グラフィックス 6" descr="葉 単色塗りつぶし">
            <a:extLst>
              <a:ext uri="{FF2B5EF4-FFF2-40B4-BE49-F238E27FC236}">
                <a16:creationId xmlns:a16="http://schemas.microsoft.com/office/drawing/2014/main" id="{6CD8D6EE-AF86-4295-BF37-19B0B2DA486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030449" y="316594"/>
            <a:ext cx="914400" cy="914400"/>
          </a:xfrm>
          <a:prstGeom prst="rect">
            <a:avLst/>
          </a:prstGeom>
        </p:spPr>
      </p:pic>
      <p:sp>
        <p:nvSpPr>
          <p:cNvPr id="36" name="テキスト ボックス 35">
            <a:extLst>
              <a:ext uri="{FF2B5EF4-FFF2-40B4-BE49-F238E27FC236}">
                <a16:creationId xmlns:a16="http://schemas.microsoft.com/office/drawing/2014/main" id="{D3589775-F497-4E8E-82A8-FC3219DF6BE4}"/>
              </a:ext>
            </a:extLst>
          </p:cNvPr>
          <p:cNvSpPr txBox="1"/>
          <p:nvPr/>
        </p:nvSpPr>
        <p:spPr>
          <a:xfrm>
            <a:off x="6576092" y="554002"/>
            <a:ext cx="3226134" cy="384721"/>
          </a:xfrm>
          <a:prstGeom prst="rect">
            <a:avLst/>
          </a:prstGeom>
          <a:noFill/>
        </p:spPr>
        <p:txBody>
          <a:bodyPr wrap="square">
            <a:spAutoFit/>
          </a:bodyPr>
          <a:lstStyle/>
          <a:p>
            <a:r>
              <a:rPr lang="ja-JP" altLang="en-US" sz="1900" b="1" dirty="0">
                <a:solidFill>
                  <a:srgbClr val="00B05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異国情緒を感じる横浜山手</a:t>
            </a:r>
          </a:p>
        </p:txBody>
      </p:sp>
      <p:sp>
        <p:nvSpPr>
          <p:cNvPr id="79" name="テキスト ボックス 78">
            <a:extLst>
              <a:ext uri="{FF2B5EF4-FFF2-40B4-BE49-F238E27FC236}">
                <a16:creationId xmlns:a16="http://schemas.microsoft.com/office/drawing/2014/main" id="{6E4D2F5C-690E-4575-B013-F6CFA104D760}"/>
              </a:ext>
            </a:extLst>
          </p:cNvPr>
          <p:cNvSpPr txBox="1"/>
          <p:nvPr/>
        </p:nvSpPr>
        <p:spPr>
          <a:xfrm>
            <a:off x="1693926" y="5414954"/>
            <a:ext cx="960689" cy="1292662"/>
          </a:xfrm>
          <a:prstGeom prst="rect">
            <a:avLst/>
          </a:prstGeom>
          <a:noFill/>
        </p:spPr>
        <p:txBody>
          <a:bodyPr wrap="square" rtlCol="0">
            <a:spAutoFit/>
          </a:bodyPr>
          <a:lstStyle/>
          <a:p>
            <a:r>
              <a:rPr kumimoji="1" lang="en-US" altLang="ja-JP" sz="900" dirty="0">
                <a:latin typeface="メイリオ" panose="020B0604030504040204" pitchFamily="50" charset="-128"/>
                <a:ea typeface="メイリオ" panose="020B0604030504040204" pitchFamily="50" charset="-128"/>
              </a:rPr>
              <a:t>J.H.</a:t>
            </a:r>
            <a:r>
              <a:rPr kumimoji="1" lang="ja-JP" altLang="en-US" sz="900" dirty="0">
                <a:latin typeface="メイリオ" panose="020B0604030504040204" pitchFamily="50" charset="-128"/>
                <a:ea typeface="メイリオ" panose="020B0604030504040204" pitchFamily="50" charset="-128"/>
              </a:rPr>
              <a:t>モーガン設計、</a:t>
            </a:r>
            <a:r>
              <a:rPr kumimoji="1" lang="en-US" altLang="ja-JP" sz="900" dirty="0">
                <a:latin typeface="メイリオ" panose="020B0604030504040204" pitchFamily="50" charset="-128"/>
                <a:ea typeface="メイリオ" panose="020B0604030504040204" pitchFamily="50" charset="-128"/>
              </a:rPr>
              <a:t>J.E</a:t>
            </a:r>
            <a:r>
              <a:rPr kumimoji="1" lang="ja-JP" altLang="en-US" sz="900" dirty="0">
                <a:latin typeface="メイリオ" panose="020B0604030504040204" pitchFamily="50" charset="-128"/>
                <a:ea typeface="メイリオ" panose="020B0604030504040204" pitchFamily="50" charset="-128"/>
              </a:rPr>
              <a:t>ラフィン氏邸宅。玄関の三連アーチが特徴。</a:t>
            </a:r>
            <a:endParaRPr kumimoji="1" lang="en-US" altLang="ja-JP" sz="900" dirty="0">
              <a:latin typeface="メイリオ" panose="020B0604030504040204" pitchFamily="50" charset="-128"/>
              <a:ea typeface="メイリオ" panose="020B0604030504040204" pitchFamily="50" charset="-128"/>
            </a:endParaRPr>
          </a:p>
          <a:p>
            <a:endParaRPr kumimoji="1" lang="en-US" altLang="ja-JP" sz="5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休館日：第</a:t>
            </a:r>
            <a:r>
              <a:rPr kumimoji="1" lang="en-US" altLang="ja-JP" sz="700" dirty="0">
                <a:latin typeface="メイリオ" panose="020B0604030504040204" pitchFamily="50" charset="-128"/>
                <a:ea typeface="メイリオ" panose="020B0604030504040204" pitchFamily="50" charset="-128"/>
              </a:rPr>
              <a:t>2</a:t>
            </a:r>
            <a:r>
              <a:rPr kumimoji="1" lang="ja-JP" altLang="en-US" sz="700" dirty="0">
                <a:latin typeface="メイリオ" panose="020B0604030504040204" pitchFamily="50" charset="-128"/>
                <a:ea typeface="メイリオ" panose="020B0604030504040204" pitchFamily="50" charset="-128"/>
              </a:rPr>
              <a:t>水曜日（祝日の場合はその翌日）、年末年始（</a:t>
            </a:r>
            <a:r>
              <a:rPr kumimoji="1" lang="en-US" altLang="ja-JP" sz="700" dirty="0">
                <a:latin typeface="メイリオ" panose="020B0604030504040204" pitchFamily="50" charset="-128"/>
                <a:ea typeface="メイリオ" panose="020B0604030504040204" pitchFamily="50" charset="-128"/>
              </a:rPr>
              <a:t>12/29</a:t>
            </a:r>
            <a:r>
              <a:rPr kumimoji="1" lang="ja-JP" altLang="en-US" sz="700" dirty="0">
                <a:latin typeface="メイリオ" panose="020B0604030504040204" pitchFamily="50" charset="-128"/>
                <a:ea typeface="メイリオ" panose="020B0604030504040204" pitchFamily="50" charset="-128"/>
              </a:rPr>
              <a:t>～</a:t>
            </a:r>
            <a:r>
              <a:rPr kumimoji="1" lang="en-US" altLang="ja-JP" sz="700" dirty="0">
                <a:latin typeface="メイリオ" panose="020B0604030504040204" pitchFamily="50" charset="-128"/>
                <a:ea typeface="メイリオ" panose="020B0604030504040204" pitchFamily="50" charset="-128"/>
              </a:rPr>
              <a:t>1/3</a:t>
            </a:r>
            <a:r>
              <a:rPr kumimoji="1" lang="ja-JP" altLang="en-US" sz="700" dirty="0">
                <a:latin typeface="メイリオ" panose="020B0604030504040204" pitchFamily="50" charset="-128"/>
                <a:ea typeface="メイリオ" panose="020B0604030504040204" pitchFamily="50" charset="-128"/>
              </a:rPr>
              <a:t>）</a:t>
            </a:r>
            <a:endParaRPr kumimoji="1" lang="en-US" altLang="ja-JP" sz="700" dirty="0">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0EE9B96D-21CF-4DC2-A17B-C486237955A3}"/>
              </a:ext>
            </a:extLst>
          </p:cNvPr>
          <p:cNvSpPr txBox="1"/>
          <p:nvPr/>
        </p:nvSpPr>
        <p:spPr>
          <a:xfrm>
            <a:off x="1652166" y="2380223"/>
            <a:ext cx="1059930" cy="129266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大正</a:t>
            </a:r>
            <a:r>
              <a:rPr kumimoji="1" lang="en-US" altLang="ja-JP" sz="900" dirty="0">
                <a:latin typeface="メイリオ" panose="020B0604030504040204" pitchFamily="50" charset="-128"/>
                <a:ea typeface="メイリオ" panose="020B0604030504040204" pitchFamily="50" charset="-128"/>
              </a:rPr>
              <a:t>15</a:t>
            </a:r>
            <a:r>
              <a:rPr kumimoji="1" lang="ja-JP" altLang="en-US" sz="900" dirty="0">
                <a:latin typeface="メイリオ" panose="020B0604030504040204" pitchFamily="50" charset="-128"/>
                <a:ea typeface="メイリオ" panose="020B0604030504040204" pitchFamily="50" charset="-128"/>
              </a:rPr>
              <a:t>年頃、</a:t>
            </a:r>
            <a:r>
              <a:rPr kumimoji="1" lang="en-US" altLang="ja-JP" sz="900" dirty="0">
                <a:latin typeface="メイリオ" panose="020B0604030504040204" pitchFamily="50" charset="-128"/>
                <a:ea typeface="メイリオ" panose="020B0604030504040204" pitchFamily="50" charset="-128"/>
              </a:rPr>
              <a:t>A.</a:t>
            </a:r>
            <a:r>
              <a:rPr kumimoji="1" lang="ja-JP" altLang="en-US" sz="900" dirty="0">
                <a:latin typeface="メイリオ" panose="020B0604030504040204" pitchFamily="50" charset="-128"/>
                <a:ea typeface="メイリオ" panose="020B0604030504040204" pitchFamily="50" charset="-128"/>
              </a:rPr>
              <a:t>レーモンドにより建てられ、平成</a:t>
            </a:r>
            <a:r>
              <a:rPr kumimoji="1" lang="en-US" altLang="ja-JP" sz="900" dirty="0">
                <a:latin typeface="メイリオ" panose="020B0604030504040204" pitchFamily="50" charset="-128"/>
                <a:ea typeface="メイリオ" panose="020B0604030504040204" pitchFamily="50" charset="-128"/>
              </a:rPr>
              <a:t>2</a:t>
            </a:r>
            <a:r>
              <a:rPr kumimoji="1" lang="ja-JP" altLang="en-US" sz="900" dirty="0">
                <a:latin typeface="メイリオ" panose="020B0604030504040204" pitchFamily="50" charset="-128"/>
                <a:ea typeface="メイリオ" panose="020B0604030504040204" pitchFamily="50" charset="-128"/>
              </a:rPr>
              <a:t>年元町公園に移設復元。</a:t>
            </a:r>
            <a:endParaRPr kumimoji="1" lang="en-US" altLang="ja-JP" sz="900" dirty="0">
              <a:latin typeface="メイリオ" panose="020B0604030504040204" pitchFamily="50" charset="-128"/>
              <a:ea typeface="メイリオ" panose="020B0604030504040204" pitchFamily="50" charset="-128"/>
            </a:endParaRPr>
          </a:p>
          <a:p>
            <a:endParaRPr kumimoji="1" lang="en-US" altLang="ja-JP" sz="5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休館日：第</a:t>
            </a:r>
            <a:r>
              <a:rPr kumimoji="1" lang="en-US" altLang="ja-JP" sz="700" dirty="0">
                <a:latin typeface="メイリオ" panose="020B0604030504040204" pitchFamily="50" charset="-128"/>
                <a:ea typeface="メイリオ" panose="020B0604030504040204" pitchFamily="50" charset="-128"/>
              </a:rPr>
              <a:t>2</a:t>
            </a:r>
            <a:r>
              <a:rPr kumimoji="1" lang="ja-JP" altLang="en-US" sz="700" dirty="0">
                <a:latin typeface="メイリオ" panose="020B0604030504040204" pitchFamily="50" charset="-128"/>
                <a:ea typeface="メイリオ" panose="020B0604030504040204" pitchFamily="50" charset="-128"/>
              </a:rPr>
              <a:t>水曜日（祝日の場合はその翌日）、年末年始（</a:t>
            </a:r>
            <a:r>
              <a:rPr kumimoji="1" lang="en-US" altLang="ja-JP" sz="700" dirty="0">
                <a:latin typeface="メイリオ" panose="020B0604030504040204" pitchFamily="50" charset="-128"/>
                <a:ea typeface="メイリオ" panose="020B0604030504040204" pitchFamily="50" charset="-128"/>
              </a:rPr>
              <a:t>12/29</a:t>
            </a:r>
            <a:r>
              <a:rPr kumimoji="1" lang="ja-JP" altLang="en-US" sz="700" dirty="0">
                <a:latin typeface="メイリオ" panose="020B0604030504040204" pitchFamily="50" charset="-128"/>
                <a:ea typeface="メイリオ" panose="020B0604030504040204" pitchFamily="50" charset="-128"/>
              </a:rPr>
              <a:t>～</a:t>
            </a:r>
            <a:r>
              <a:rPr kumimoji="1" lang="en-US" altLang="ja-JP" sz="700" dirty="0">
                <a:latin typeface="メイリオ" panose="020B0604030504040204" pitchFamily="50" charset="-128"/>
                <a:ea typeface="メイリオ" panose="020B0604030504040204" pitchFamily="50" charset="-128"/>
              </a:rPr>
              <a:t>1/3</a:t>
            </a:r>
            <a:r>
              <a:rPr kumimoji="1" lang="ja-JP" altLang="en-US" sz="700" dirty="0">
                <a:latin typeface="メイリオ" panose="020B0604030504040204" pitchFamily="50" charset="-128"/>
                <a:ea typeface="メイリオ" panose="020B0604030504040204" pitchFamily="50" charset="-128"/>
              </a:rPr>
              <a:t>）</a:t>
            </a:r>
            <a:endParaRPr kumimoji="1" lang="en-US" altLang="ja-JP" sz="700" dirty="0">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1EA69B6D-28D3-4D8A-9C09-2496DEDFB8AE}"/>
              </a:ext>
            </a:extLst>
          </p:cNvPr>
          <p:cNvSpPr txBox="1"/>
          <p:nvPr/>
        </p:nvSpPr>
        <p:spPr>
          <a:xfrm>
            <a:off x="4248500" y="2449473"/>
            <a:ext cx="1059930" cy="115416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明治政府の外交官内田定槌の邸宅。平成</a:t>
            </a:r>
            <a:r>
              <a:rPr kumimoji="1" lang="en-US" altLang="ja-JP" sz="900" dirty="0">
                <a:latin typeface="メイリオ" panose="020B0604030504040204" pitchFamily="50" charset="-128"/>
                <a:ea typeface="メイリオ" panose="020B0604030504040204" pitchFamily="50" charset="-128"/>
              </a:rPr>
              <a:t>9</a:t>
            </a:r>
            <a:r>
              <a:rPr kumimoji="1" lang="ja-JP" altLang="en-US" sz="900" dirty="0">
                <a:latin typeface="メイリオ" panose="020B0604030504040204" pitchFamily="50" charset="-128"/>
                <a:ea typeface="メイリオ" panose="020B0604030504040204" pitchFamily="50" charset="-128"/>
              </a:rPr>
              <a:t>年に東京渋谷より移築。</a:t>
            </a:r>
            <a:endParaRPr kumimoji="1" lang="en-US" altLang="ja-JP" sz="900" dirty="0">
              <a:latin typeface="メイリオ" panose="020B0604030504040204" pitchFamily="50" charset="-128"/>
              <a:ea typeface="メイリオ" panose="020B0604030504040204" pitchFamily="50" charset="-128"/>
            </a:endParaRPr>
          </a:p>
          <a:p>
            <a:endParaRPr kumimoji="1" lang="en-US" altLang="ja-JP" sz="5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休館日：第</a:t>
            </a:r>
            <a:r>
              <a:rPr kumimoji="1" lang="en-US" altLang="ja-JP" sz="700" dirty="0">
                <a:latin typeface="メイリオ" panose="020B0604030504040204" pitchFamily="50" charset="-128"/>
                <a:ea typeface="メイリオ" panose="020B0604030504040204" pitchFamily="50" charset="-128"/>
              </a:rPr>
              <a:t>4</a:t>
            </a:r>
            <a:r>
              <a:rPr kumimoji="1" lang="ja-JP" altLang="en-US" sz="700" dirty="0">
                <a:latin typeface="メイリオ" panose="020B0604030504040204" pitchFamily="50" charset="-128"/>
                <a:ea typeface="メイリオ" panose="020B0604030504040204" pitchFamily="50" charset="-128"/>
              </a:rPr>
              <a:t>水曜日（祝日の場合はその翌日）、年末年始（</a:t>
            </a:r>
            <a:r>
              <a:rPr kumimoji="1" lang="en-US" altLang="ja-JP" sz="700" dirty="0">
                <a:latin typeface="メイリオ" panose="020B0604030504040204" pitchFamily="50" charset="-128"/>
                <a:ea typeface="メイリオ" panose="020B0604030504040204" pitchFamily="50" charset="-128"/>
              </a:rPr>
              <a:t>12/29</a:t>
            </a:r>
            <a:r>
              <a:rPr kumimoji="1" lang="ja-JP" altLang="en-US" sz="700" dirty="0">
                <a:latin typeface="メイリオ" panose="020B0604030504040204" pitchFamily="50" charset="-128"/>
                <a:ea typeface="メイリオ" panose="020B0604030504040204" pitchFamily="50" charset="-128"/>
              </a:rPr>
              <a:t>～</a:t>
            </a:r>
            <a:r>
              <a:rPr kumimoji="1" lang="en-US" altLang="ja-JP" sz="700" dirty="0">
                <a:latin typeface="メイリオ" panose="020B0604030504040204" pitchFamily="50" charset="-128"/>
                <a:ea typeface="メイリオ" panose="020B0604030504040204" pitchFamily="50" charset="-128"/>
              </a:rPr>
              <a:t>1/3</a:t>
            </a:r>
            <a:r>
              <a:rPr kumimoji="1" lang="ja-JP" altLang="en-US" sz="700" dirty="0">
                <a:latin typeface="メイリオ" panose="020B0604030504040204" pitchFamily="50" charset="-128"/>
                <a:ea typeface="メイリオ" panose="020B0604030504040204" pitchFamily="50" charset="-128"/>
              </a:rPr>
              <a:t>）</a:t>
            </a:r>
            <a:endParaRPr kumimoji="1" lang="en-US" altLang="ja-JP" sz="700" dirty="0">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DFB482F7-3B40-4B33-A90F-F836900E0BBF}"/>
              </a:ext>
            </a:extLst>
          </p:cNvPr>
          <p:cNvSpPr txBox="1"/>
          <p:nvPr/>
        </p:nvSpPr>
        <p:spPr>
          <a:xfrm>
            <a:off x="1679101" y="3849949"/>
            <a:ext cx="1059930" cy="129266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大正末期の建物で、戦後は山手カトリック教会司祭館として使われた。</a:t>
            </a:r>
            <a:endParaRPr kumimoji="1" lang="en-US" altLang="ja-JP" sz="900" dirty="0">
              <a:latin typeface="メイリオ" panose="020B0604030504040204" pitchFamily="50" charset="-128"/>
              <a:ea typeface="メイリオ" panose="020B0604030504040204" pitchFamily="50" charset="-128"/>
            </a:endParaRPr>
          </a:p>
          <a:p>
            <a:endParaRPr kumimoji="1" lang="en-US" altLang="ja-JP" sz="5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休館日：第</a:t>
            </a:r>
            <a:r>
              <a:rPr kumimoji="1" lang="en-US" altLang="ja-JP" sz="700" dirty="0">
                <a:latin typeface="メイリオ" panose="020B0604030504040204" pitchFamily="50" charset="-128"/>
                <a:ea typeface="メイリオ" panose="020B0604030504040204" pitchFamily="50" charset="-128"/>
              </a:rPr>
              <a:t>2</a:t>
            </a:r>
            <a:r>
              <a:rPr kumimoji="1" lang="ja-JP" altLang="en-US" sz="700" dirty="0">
                <a:latin typeface="メイリオ" panose="020B0604030504040204" pitchFamily="50" charset="-128"/>
                <a:ea typeface="メイリオ" panose="020B0604030504040204" pitchFamily="50" charset="-128"/>
              </a:rPr>
              <a:t>水曜日（祝日の場合はその翌日）、年末年始（</a:t>
            </a:r>
            <a:r>
              <a:rPr kumimoji="1" lang="en-US" altLang="ja-JP" sz="700" dirty="0">
                <a:latin typeface="メイリオ" panose="020B0604030504040204" pitchFamily="50" charset="-128"/>
                <a:ea typeface="メイリオ" panose="020B0604030504040204" pitchFamily="50" charset="-128"/>
              </a:rPr>
              <a:t>12/29</a:t>
            </a:r>
            <a:r>
              <a:rPr kumimoji="1" lang="ja-JP" altLang="en-US" sz="700" dirty="0">
                <a:latin typeface="メイリオ" panose="020B0604030504040204" pitchFamily="50" charset="-128"/>
                <a:ea typeface="メイリオ" panose="020B0604030504040204" pitchFamily="50" charset="-128"/>
              </a:rPr>
              <a:t>～</a:t>
            </a:r>
            <a:r>
              <a:rPr kumimoji="1" lang="en-US" altLang="ja-JP" sz="700" dirty="0">
                <a:latin typeface="メイリオ" panose="020B0604030504040204" pitchFamily="50" charset="-128"/>
                <a:ea typeface="メイリオ" panose="020B0604030504040204" pitchFamily="50" charset="-128"/>
              </a:rPr>
              <a:t>1/3</a:t>
            </a:r>
            <a:r>
              <a:rPr kumimoji="1" lang="ja-JP" altLang="en-US" sz="700" dirty="0">
                <a:latin typeface="メイリオ" panose="020B0604030504040204" pitchFamily="50" charset="-128"/>
                <a:ea typeface="メイリオ" panose="020B0604030504040204" pitchFamily="50" charset="-128"/>
              </a:rPr>
              <a:t>）</a:t>
            </a:r>
            <a:endParaRPr kumimoji="1" lang="en-US" altLang="ja-JP" sz="700" dirty="0">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D0691092-4F01-4689-A5D1-A636323AA6D4}"/>
              </a:ext>
            </a:extLst>
          </p:cNvPr>
          <p:cNvSpPr txBox="1"/>
          <p:nvPr/>
        </p:nvSpPr>
        <p:spPr>
          <a:xfrm>
            <a:off x="4181383" y="3926718"/>
            <a:ext cx="1059930" cy="1154162"/>
          </a:xfrm>
          <a:prstGeom prst="rect">
            <a:avLst/>
          </a:prstGeom>
          <a:noFill/>
        </p:spPr>
        <p:txBody>
          <a:bodyPr wrap="square" rtlCol="0">
            <a:spAutoFit/>
          </a:bodyPr>
          <a:lstStyle/>
          <a:p>
            <a:r>
              <a:rPr kumimoji="1" lang="en-US" altLang="ja-JP" sz="900" dirty="0">
                <a:latin typeface="メイリオ" panose="020B0604030504040204" pitchFamily="50" charset="-128"/>
                <a:ea typeface="メイリオ" panose="020B0604030504040204" pitchFamily="50" charset="-128"/>
              </a:rPr>
              <a:t>J.H.</a:t>
            </a:r>
            <a:r>
              <a:rPr kumimoji="1" lang="ja-JP" altLang="en-US" sz="900" dirty="0">
                <a:latin typeface="メイリオ" panose="020B0604030504040204" pitchFamily="50" charset="-128"/>
                <a:ea typeface="メイリオ" panose="020B0604030504040204" pitchFamily="50" charset="-128"/>
              </a:rPr>
              <a:t>モーガンの設計により建てられた、</a:t>
            </a:r>
            <a:r>
              <a:rPr kumimoji="1" lang="en-US" altLang="ja-JP" sz="900" dirty="0">
                <a:latin typeface="メイリオ" panose="020B0604030504040204" pitchFamily="50" charset="-128"/>
                <a:ea typeface="メイリオ" panose="020B0604030504040204" pitchFamily="50" charset="-128"/>
              </a:rPr>
              <a:t>B.R.</a:t>
            </a:r>
            <a:r>
              <a:rPr kumimoji="1" lang="ja-JP" altLang="en-US" sz="900" dirty="0">
                <a:latin typeface="メイリオ" panose="020B0604030504040204" pitchFamily="50" charset="-128"/>
                <a:ea typeface="メイリオ" panose="020B0604030504040204" pitchFamily="50" charset="-128"/>
              </a:rPr>
              <a:t>ベリック氏の邸宅。</a:t>
            </a:r>
            <a:endParaRPr kumimoji="1" lang="en-US" altLang="ja-JP" sz="900" dirty="0">
              <a:latin typeface="メイリオ" panose="020B0604030504040204" pitchFamily="50" charset="-128"/>
              <a:ea typeface="メイリオ" panose="020B0604030504040204" pitchFamily="50" charset="-128"/>
            </a:endParaRPr>
          </a:p>
          <a:p>
            <a:endParaRPr kumimoji="1" lang="en-US" altLang="ja-JP" sz="5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休館日：第</a:t>
            </a:r>
            <a:r>
              <a:rPr kumimoji="1" lang="en-US" altLang="ja-JP" sz="700" dirty="0">
                <a:latin typeface="メイリオ" panose="020B0604030504040204" pitchFamily="50" charset="-128"/>
                <a:ea typeface="メイリオ" panose="020B0604030504040204" pitchFamily="50" charset="-128"/>
              </a:rPr>
              <a:t>2</a:t>
            </a:r>
            <a:r>
              <a:rPr kumimoji="1" lang="ja-JP" altLang="en-US" sz="700" dirty="0">
                <a:latin typeface="メイリオ" panose="020B0604030504040204" pitchFamily="50" charset="-128"/>
                <a:ea typeface="メイリオ" panose="020B0604030504040204" pitchFamily="50" charset="-128"/>
              </a:rPr>
              <a:t>水曜日（祝日の場合はその翌日）、年末年始（</a:t>
            </a:r>
            <a:r>
              <a:rPr kumimoji="1" lang="en-US" altLang="ja-JP" sz="700" dirty="0">
                <a:latin typeface="メイリオ" panose="020B0604030504040204" pitchFamily="50" charset="-128"/>
                <a:ea typeface="メイリオ" panose="020B0604030504040204" pitchFamily="50" charset="-128"/>
              </a:rPr>
              <a:t>12/29</a:t>
            </a:r>
            <a:r>
              <a:rPr kumimoji="1" lang="ja-JP" altLang="en-US" sz="700" dirty="0">
                <a:latin typeface="メイリオ" panose="020B0604030504040204" pitchFamily="50" charset="-128"/>
                <a:ea typeface="メイリオ" panose="020B0604030504040204" pitchFamily="50" charset="-128"/>
              </a:rPr>
              <a:t>～</a:t>
            </a:r>
            <a:r>
              <a:rPr kumimoji="1" lang="en-US" altLang="ja-JP" sz="700" dirty="0">
                <a:latin typeface="メイリオ" panose="020B0604030504040204" pitchFamily="50" charset="-128"/>
                <a:ea typeface="メイリオ" panose="020B0604030504040204" pitchFamily="50" charset="-128"/>
              </a:rPr>
              <a:t>1/3</a:t>
            </a:r>
            <a:r>
              <a:rPr kumimoji="1" lang="ja-JP" altLang="en-US" sz="700" dirty="0">
                <a:latin typeface="メイリオ" panose="020B0604030504040204" pitchFamily="50" charset="-128"/>
                <a:ea typeface="メイリオ" panose="020B0604030504040204" pitchFamily="50" charset="-128"/>
              </a:rPr>
              <a:t>）</a:t>
            </a:r>
            <a:endParaRPr kumimoji="1" lang="en-US" altLang="ja-JP" sz="700" dirty="0">
              <a:latin typeface="メイリオ" panose="020B0604030504040204" pitchFamily="50" charset="-128"/>
              <a:ea typeface="メイリオ" panose="020B0604030504040204" pitchFamily="50" charset="-128"/>
            </a:endParaRPr>
          </a:p>
        </p:txBody>
      </p:sp>
      <p:sp>
        <p:nvSpPr>
          <p:cNvPr id="84" name="テキスト ボックス 83">
            <a:extLst>
              <a:ext uri="{FF2B5EF4-FFF2-40B4-BE49-F238E27FC236}">
                <a16:creationId xmlns:a16="http://schemas.microsoft.com/office/drawing/2014/main" id="{C007ED9B-5F1B-4994-862D-0E24B619C10E}"/>
              </a:ext>
            </a:extLst>
          </p:cNvPr>
          <p:cNvSpPr txBox="1"/>
          <p:nvPr/>
        </p:nvSpPr>
        <p:spPr>
          <a:xfrm>
            <a:off x="4300880" y="5494714"/>
            <a:ext cx="872329" cy="1400383"/>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昭和</a:t>
            </a:r>
            <a:r>
              <a:rPr kumimoji="1" lang="en-US" altLang="ja-JP" sz="900" dirty="0">
                <a:latin typeface="メイリオ" panose="020B0604030504040204" pitchFamily="50" charset="-128"/>
                <a:ea typeface="メイリオ" panose="020B0604030504040204" pitchFamily="50" charset="-128"/>
              </a:rPr>
              <a:t>2</a:t>
            </a:r>
            <a:r>
              <a:rPr kumimoji="1" lang="ja-JP" altLang="en-US" sz="900" dirty="0">
                <a:latin typeface="メイリオ" panose="020B0604030504040204" pitchFamily="50" charset="-128"/>
                <a:ea typeface="メイリオ" panose="020B0604030504040204" pitchFamily="50" charset="-128"/>
              </a:rPr>
              <a:t>年頃建てられた外国人向け上下左右同一の</a:t>
            </a:r>
            <a:r>
              <a:rPr kumimoji="1" lang="en-US" altLang="ja-JP" sz="900" dirty="0">
                <a:latin typeface="メイリオ" panose="020B0604030504040204" pitchFamily="50" charset="-128"/>
                <a:ea typeface="メイリオ" panose="020B0604030504040204" pitchFamily="50" charset="-128"/>
              </a:rPr>
              <a:t>4</a:t>
            </a:r>
            <a:r>
              <a:rPr kumimoji="1" lang="ja-JP" altLang="en-US" sz="900" dirty="0">
                <a:latin typeface="メイリオ" panose="020B0604030504040204" pitchFamily="50" charset="-128"/>
                <a:ea typeface="メイリオ" panose="020B0604030504040204" pitchFamily="50" charset="-128"/>
              </a:rPr>
              <a:t>戸のアパート。</a:t>
            </a:r>
            <a:endParaRPr kumimoji="1" lang="en-US" altLang="ja-JP" sz="900" dirty="0">
              <a:latin typeface="メイリオ" panose="020B0604030504040204" pitchFamily="50" charset="-128"/>
              <a:ea typeface="メイリオ" panose="020B0604030504040204" pitchFamily="50" charset="-128"/>
            </a:endParaRPr>
          </a:p>
          <a:p>
            <a:endParaRPr kumimoji="1" lang="en-US" altLang="ja-JP" sz="5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休館日：第</a:t>
            </a:r>
            <a:r>
              <a:rPr kumimoji="1" lang="en-US" altLang="ja-JP" sz="700" dirty="0">
                <a:latin typeface="メイリオ" panose="020B0604030504040204" pitchFamily="50" charset="-128"/>
                <a:ea typeface="メイリオ" panose="020B0604030504040204" pitchFamily="50" charset="-128"/>
              </a:rPr>
              <a:t>4</a:t>
            </a:r>
            <a:r>
              <a:rPr kumimoji="1" lang="ja-JP" altLang="en-US" sz="700" dirty="0">
                <a:latin typeface="メイリオ" panose="020B0604030504040204" pitchFamily="50" charset="-128"/>
                <a:ea typeface="メイリオ" panose="020B0604030504040204" pitchFamily="50" charset="-128"/>
              </a:rPr>
              <a:t>水曜日（祝日の場合はその翌日）、年末年始（</a:t>
            </a:r>
            <a:r>
              <a:rPr kumimoji="1" lang="en-US" altLang="ja-JP" sz="700" dirty="0">
                <a:latin typeface="メイリオ" panose="020B0604030504040204" pitchFamily="50" charset="-128"/>
                <a:ea typeface="メイリオ" panose="020B0604030504040204" pitchFamily="50" charset="-128"/>
              </a:rPr>
              <a:t>12/29</a:t>
            </a:r>
            <a:r>
              <a:rPr kumimoji="1" lang="ja-JP" altLang="en-US" sz="700" dirty="0">
                <a:latin typeface="メイリオ" panose="020B0604030504040204" pitchFamily="50" charset="-128"/>
                <a:ea typeface="メイリオ" panose="020B0604030504040204" pitchFamily="50" charset="-128"/>
              </a:rPr>
              <a:t>～</a:t>
            </a:r>
            <a:r>
              <a:rPr kumimoji="1" lang="en-US" altLang="ja-JP" sz="700" dirty="0">
                <a:latin typeface="メイリオ" panose="020B0604030504040204" pitchFamily="50" charset="-128"/>
                <a:ea typeface="メイリオ" panose="020B0604030504040204" pitchFamily="50" charset="-128"/>
              </a:rPr>
              <a:t>1/3</a:t>
            </a:r>
            <a:r>
              <a:rPr kumimoji="1" lang="ja-JP" altLang="en-US" sz="700" dirty="0">
                <a:latin typeface="メイリオ" panose="020B0604030504040204" pitchFamily="50" charset="-128"/>
                <a:ea typeface="メイリオ" panose="020B0604030504040204" pitchFamily="50" charset="-128"/>
              </a:rPr>
              <a:t>）</a:t>
            </a:r>
            <a:endParaRPr kumimoji="1" lang="en-US" altLang="ja-JP" sz="700" dirty="0">
              <a:latin typeface="メイリオ" panose="020B0604030504040204" pitchFamily="50" charset="-128"/>
              <a:ea typeface="メイリオ" panose="020B0604030504040204" pitchFamily="50" charset="-128"/>
            </a:endParaRPr>
          </a:p>
        </p:txBody>
      </p:sp>
      <p:sp>
        <p:nvSpPr>
          <p:cNvPr id="85" name="テキスト ボックス 84">
            <a:extLst>
              <a:ext uri="{FF2B5EF4-FFF2-40B4-BE49-F238E27FC236}">
                <a16:creationId xmlns:a16="http://schemas.microsoft.com/office/drawing/2014/main" id="{C4144F43-9245-44EF-B7EB-3EF2B6D50133}"/>
              </a:ext>
            </a:extLst>
          </p:cNvPr>
          <p:cNvSpPr txBox="1"/>
          <p:nvPr/>
        </p:nvSpPr>
        <p:spPr>
          <a:xfrm>
            <a:off x="6860358" y="2444600"/>
            <a:ext cx="1728115" cy="800219"/>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昭和</a:t>
            </a:r>
            <a:r>
              <a:rPr kumimoji="1" lang="en-US" altLang="ja-JP" sz="900" dirty="0">
                <a:latin typeface="メイリオ" panose="020B0604030504040204" pitchFamily="50" charset="-128"/>
                <a:ea typeface="メイリオ" panose="020B0604030504040204" pitchFamily="50" charset="-128"/>
              </a:rPr>
              <a:t>12</a:t>
            </a:r>
            <a:r>
              <a:rPr kumimoji="1" lang="ja-JP" altLang="en-US" sz="900" dirty="0">
                <a:latin typeface="メイリオ" panose="020B0604030504040204" pitchFamily="50" charset="-128"/>
                <a:ea typeface="メイリオ" panose="020B0604030504040204" pitchFamily="50" charset="-128"/>
              </a:rPr>
              <a:t>年英国総領事公邸として建てられた。広い前庭を持つ。</a:t>
            </a:r>
            <a:endParaRPr kumimoji="1" lang="en-US" altLang="ja-JP" sz="900" dirty="0">
              <a:latin typeface="メイリオ" panose="020B0604030504040204" pitchFamily="50" charset="-128"/>
              <a:ea typeface="メイリオ" panose="020B0604030504040204" pitchFamily="50" charset="-128"/>
            </a:endParaRPr>
          </a:p>
          <a:p>
            <a:endParaRPr kumimoji="1" lang="en-US" altLang="ja-JP" sz="5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休館日：第</a:t>
            </a:r>
            <a:r>
              <a:rPr kumimoji="1" lang="en-US" altLang="ja-JP" sz="700" dirty="0">
                <a:latin typeface="メイリオ" panose="020B0604030504040204" pitchFamily="50" charset="-128"/>
                <a:ea typeface="メイリオ" panose="020B0604030504040204" pitchFamily="50" charset="-128"/>
              </a:rPr>
              <a:t>4</a:t>
            </a:r>
            <a:r>
              <a:rPr kumimoji="1" lang="ja-JP" altLang="en-US" sz="700" dirty="0">
                <a:latin typeface="メイリオ" panose="020B0604030504040204" pitchFamily="50" charset="-128"/>
                <a:ea typeface="メイリオ" panose="020B0604030504040204" pitchFamily="50" charset="-128"/>
              </a:rPr>
              <a:t>水曜日（祝日の場合はその翌日）、年末年始（</a:t>
            </a:r>
            <a:r>
              <a:rPr kumimoji="1" lang="en-US" altLang="ja-JP" sz="700" dirty="0">
                <a:latin typeface="メイリオ" panose="020B0604030504040204" pitchFamily="50" charset="-128"/>
                <a:ea typeface="メイリオ" panose="020B0604030504040204" pitchFamily="50" charset="-128"/>
              </a:rPr>
              <a:t>12/29</a:t>
            </a:r>
            <a:r>
              <a:rPr kumimoji="1" lang="ja-JP" altLang="en-US" sz="700" dirty="0">
                <a:latin typeface="メイリオ" panose="020B0604030504040204" pitchFamily="50" charset="-128"/>
                <a:ea typeface="メイリオ" panose="020B0604030504040204" pitchFamily="50" charset="-128"/>
              </a:rPr>
              <a:t>～</a:t>
            </a:r>
            <a:r>
              <a:rPr kumimoji="1" lang="en-US" altLang="ja-JP" sz="700" dirty="0">
                <a:latin typeface="メイリオ" panose="020B0604030504040204" pitchFamily="50" charset="-128"/>
                <a:ea typeface="メイリオ" panose="020B0604030504040204" pitchFamily="50" charset="-128"/>
              </a:rPr>
              <a:t>1/3</a:t>
            </a:r>
            <a:r>
              <a:rPr kumimoji="1" lang="ja-JP" altLang="en-US" sz="700" dirty="0">
                <a:latin typeface="メイリオ" panose="020B0604030504040204" pitchFamily="50" charset="-128"/>
                <a:ea typeface="メイリオ" panose="020B0604030504040204" pitchFamily="50" charset="-128"/>
              </a:rPr>
              <a:t>）</a:t>
            </a:r>
            <a:endParaRPr kumimoji="1" lang="en-US" altLang="ja-JP" sz="700" dirty="0">
              <a:latin typeface="メイリオ" panose="020B0604030504040204" pitchFamily="50" charset="-128"/>
              <a:ea typeface="メイリオ" panose="020B0604030504040204" pitchFamily="50" charset="-128"/>
            </a:endParaRPr>
          </a:p>
        </p:txBody>
      </p:sp>
      <p:sp>
        <p:nvSpPr>
          <p:cNvPr id="128" name="テキスト ボックス 127">
            <a:extLst>
              <a:ext uri="{FF2B5EF4-FFF2-40B4-BE49-F238E27FC236}">
                <a16:creationId xmlns:a16="http://schemas.microsoft.com/office/drawing/2014/main" id="{CFEB3C80-FD9E-48E2-AFF1-057E08ACDE11}"/>
              </a:ext>
            </a:extLst>
          </p:cNvPr>
          <p:cNvSpPr txBox="1"/>
          <p:nvPr/>
        </p:nvSpPr>
        <p:spPr>
          <a:xfrm>
            <a:off x="5455911" y="7024904"/>
            <a:ext cx="6332755"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045-912-7777</a:t>
            </a:r>
            <a:r>
              <a:rPr lang="ja-JP" altLang="en-US" sz="900" dirty="0">
                <a:latin typeface="メイリオ" panose="020B0604030504040204" pitchFamily="50" charset="-128"/>
                <a:ea typeface="メイリオ" panose="020B0604030504040204" pitchFamily="50" charset="-128"/>
              </a:rPr>
              <a:t>　　予約：要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5</a:t>
            </a:r>
            <a:r>
              <a:rPr lang="ja-JP" altLang="en-US" sz="900" dirty="0">
                <a:latin typeface="メイリオ" panose="020B0604030504040204" pitchFamily="50" charset="-128"/>
                <a:ea typeface="メイリオ" panose="020B0604030504040204" pitchFamily="50" charset="-128"/>
              </a:rPr>
              <a:t>台　　住所：</a:t>
            </a:r>
            <a:r>
              <a:rPr lang="zh-CN" altLang="en-US" sz="900" dirty="0">
                <a:latin typeface="メイリオ" panose="020B0604030504040204" pitchFamily="50" charset="-128"/>
                <a:ea typeface="メイリオ" panose="020B0604030504040204" pitchFamily="50" charset="-128"/>
              </a:rPr>
              <a:t>横浜市都筑区中川中央</a:t>
            </a:r>
            <a:r>
              <a:rPr lang="en-US" altLang="zh-CN" sz="900" dirty="0">
                <a:latin typeface="メイリオ" panose="020B0604030504040204" pitchFamily="50" charset="-128"/>
                <a:ea typeface="メイリオ" panose="020B0604030504040204" pitchFamily="50" charset="-128"/>
              </a:rPr>
              <a:t>1-18-1</a:t>
            </a:r>
            <a:endParaRPr lang="ja-JP" altLang="en-US" sz="900" dirty="0">
              <a:latin typeface="メイリオ" panose="020B0604030504040204" pitchFamily="50" charset="-128"/>
              <a:ea typeface="メイリオ" panose="020B0604030504040204" pitchFamily="50" charset="-128"/>
            </a:endParaRPr>
          </a:p>
        </p:txBody>
      </p:sp>
      <p:pic>
        <p:nvPicPr>
          <p:cNvPr id="129" name="図 128" descr="テーブル, 屋内, 座る, 大きい が含まれている画像&#10;&#10;自動的に生成された説明">
            <a:extLst>
              <a:ext uri="{FF2B5EF4-FFF2-40B4-BE49-F238E27FC236}">
                <a16:creationId xmlns:a16="http://schemas.microsoft.com/office/drawing/2014/main" id="{F3CE23DE-4430-4F18-AE83-6E79AD72C2C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41489" y="4887610"/>
            <a:ext cx="2319590" cy="1739692"/>
          </a:xfrm>
          <a:prstGeom prst="rect">
            <a:avLst/>
          </a:prstGeom>
          <a:effectLst>
            <a:outerShdw blurRad="50800" dist="38100" dir="5400000" algn="t" rotWithShape="0">
              <a:prstClr val="black">
                <a:alpha val="40000"/>
              </a:prstClr>
            </a:outerShdw>
          </a:effectLst>
        </p:spPr>
      </p:pic>
      <p:grpSp>
        <p:nvGrpSpPr>
          <p:cNvPr id="131" name="グループ化 130">
            <a:extLst>
              <a:ext uri="{FF2B5EF4-FFF2-40B4-BE49-F238E27FC236}">
                <a16:creationId xmlns:a16="http://schemas.microsoft.com/office/drawing/2014/main" id="{13C71295-C0A5-4848-AF2B-70E88DF41BFF}"/>
              </a:ext>
            </a:extLst>
          </p:cNvPr>
          <p:cNvGrpSpPr/>
          <p:nvPr/>
        </p:nvGrpSpPr>
        <p:grpSpPr>
          <a:xfrm>
            <a:off x="8113396" y="3723119"/>
            <a:ext cx="1916608" cy="722840"/>
            <a:chOff x="2909658" y="478397"/>
            <a:chExt cx="2602314" cy="981451"/>
          </a:xfrm>
        </p:grpSpPr>
        <p:sp>
          <p:nvSpPr>
            <p:cNvPr id="132" name="楕円 131">
              <a:extLst>
                <a:ext uri="{FF2B5EF4-FFF2-40B4-BE49-F238E27FC236}">
                  <a16:creationId xmlns:a16="http://schemas.microsoft.com/office/drawing/2014/main" id="{5F54FDAE-B7CE-4AFB-BE3B-58B64537444E}"/>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3" name="楕円 132">
              <a:extLst>
                <a:ext uri="{FF2B5EF4-FFF2-40B4-BE49-F238E27FC236}">
                  <a16:creationId xmlns:a16="http://schemas.microsoft.com/office/drawing/2014/main" id="{D72548E1-6E7B-4042-B970-510E48228DF4}"/>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34" name="グループ化 133">
              <a:extLst>
                <a:ext uri="{FF2B5EF4-FFF2-40B4-BE49-F238E27FC236}">
                  <a16:creationId xmlns:a16="http://schemas.microsoft.com/office/drawing/2014/main" id="{EFD6B64A-1963-41D2-A16A-522557811371}"/>
                </a:ext>
              </a:extLst>
            </p:cNvPr>
            <p:cNvGrpSpPr/>
            <p:nvPr/>
          </p:nvGrpSpPr>
          <p:grpSpPr>
            <a:xfrm>
              <a:off x="2981173" y="478397"/>
              <a:ext cx="2530799" cy="914400"/>
              <a:chOff x="441001" y="231405"/>
              <a:chExt cx="2530799" cy="914400"/>
            </a:xfrm>
          </p:grpSpPr>
          <p:sp>
            <p:nvSpPr>
              <p:cNvPr id="137" name="楕円 136">
                <a:extLst>
                  <a:ext uri="{FF2B5EF4-FFF2-40B4-BE49-F238E27FC236}">
                    <a16:creationId xmlns:a16="http://schemas.microsoft.com/office/drawing/2014/main" id="{50B91746-BAD5-46BD-9D26-7A9486A16C6F}"/>
                  </a:ext>
                </a:extLst>
              </p:cNvPr>
              <p:cNvSpPr/>
              <p:nvPr/>
            </p:nvSpPr>
            <p:spPr>
              <a:xfrm>
                <a:off x="441001" y="231405"/>
                <a:ext cx="914400" cy="914400"/>
              </a:xfrm>
              <a:prstGeom prst="ellipse">
                <a:avLst/>
              </a:prstGeom>
              <a:solidFill>
                <a:srgbClr val="FF812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8" name="楕円 137">
                <a:extLst>
                  <a:ext uri="{FF2B5EF4-FFF2-40B4-BE49-F238E27FC236}">
                    <a16:creationId xmlns:a16="http://schemas.microsoft.com/office/drawing/2014/main" id="{1682C74A-1792-4F05-BE39-42FC4829B4A7}"/>
                  </a:ext>
                </a:extLst>
              </p:cNvPr>
              <p:cNvSpPr/>
              <p:nvPr/>
            </p:nvSpPr>
            <p:spPr>
              <a:xfrm>
                <a:off x="2378601" y="276529"/>
                <a:ext cx="593199" cy="594056"/>
              </a:xfrm>
              <a:prstGeom prst="ellipse">
                <a:avLst/>
              </a:prstGeom>
              <a:solidFill>
                <a:srgbClr val="FF81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9" name="楕円 138">
                <a:extLst>
                  <a:ext uri="{FF2B5EF4-FFF2-40B4-BE49-F238E27FC236}">
                    <a16:creationId xmlns:a16="http://schemas.microsoft.com/office/drawing/2014/main" id="{610AC4AF-FDAE-450D-9175-255C13E3CAE0}"/>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35" name="楕円 134">
              <a:extLst>
                <a:ext uri="{FF2B5EF4-FFF2-40B4-BE49-F238E27FC236}">
                  <a16:creationId xmlns:a16="http://schemas.microsoft.com/office/drawing/2014/main" id="{CE4B86F3-40BE-48DE-9E29-11D990AE19CD}"/>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6" name="楕円 135">
              <a:extLst>
                <a:ext uri="{FF2B5EF4-FFF2-40B4-BE49-F238E27FC236}">
                  <a16:creationId xmlns:a16="http://schemas.microsoft.com/office/drawing/2014/main" id="{3D239F0F-0E4A-467A-9726-42E1619050C0}"/>
                </a:ext>
              </a:extLst>
            </p:cNvPr>
            <p:cNvSpPr/>
            <p:nvPr/>
          </p:nvSpPr>
          <p:spPr>
            <a:xfrm>
              <a:off x="3778075" y="974389"/>
              <a:ext cx="480331" cy="474591"/>
            </a:xfrm>
            <a:prstGeom prst="ellipse">
              <a:avLst/>
            </a:prstGeom>
            <a:solidFill>
              <a:srgbClr val="FF6D0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40" name="テキスト ボックス 139">
            <a:extLst>
              <a:ext uri="{FF2B5EF4-FFF2-40B4-BE49-F238E27FC236}">
                <a16:creationId xmlns:a16="http://schemas.microsoft.com/office/drawing/2014/main" id="{A721BA69-BB71-4F97-A872-03D19C972A58}"/>
              </a:ext>
            </a:extLst>
          </p:cNvPr>
          <p:cNvSpPr txBox="1"/>
          <p:nvPr/>
        </p:nvSpPr>
        <p:spPr>
          <a:xfrm>
            <a:off x="6724600" y="3931729"/>
            <a:ext cx="3191995" cy="276999"/>
          </a:xfrm>
          <a:prstGeom prst="rect">
            <a:avLst/>
          </a:prstGeom>
          <a:noFill/>
        </p:spPr>
        <p:txBody>
          <a:bodyPr wrap="square">
            <a:spAutoFit/>
          </a:bodyPr>
          <a:lstStyle/>
          <a:p>
            <a:pPr algn="r"/>
            <a:r>
              <a:rPr lang="ja-JP" altLang="en-US" sz="1200" dirty="0">
                <a:ln w="3175">
                  <a:solidFill>
                    <a:srgbClr val="FF812F"/>
                  </a:solidFill>
                </a:ln>
                <a:solidFill>
                  <a:schemeClr val="accent6"/>
                </a:solidFill>
                <a:effectLst>
                  <a:outerShdw blurRad="63500" sx="102000" sy="102000" algn="ctr" rotWithShape="0">
                    <a:schemeClr val="accent6">
                      <a:lumMod val="50000"/>
                      <a:alpha val="40000"/>
                    </a:schemeClr>
                  </a:outerShdw>
                </a:effectLst>
                <a:latin typeface="メイリオ" panose="020B0604030504040204" pitchFamily="50" charset="-128"/>
                <a:ea typeface="メイリオ" panose="020B0604030504040204" pitchFamily="50" charset="-128"/>
              </a:rPr>
              <a:t>横浜に生きた人々の生活の歴史</a:t>
            </a:r>
          </a:p>
        </p:txBody>
      </p:sp>
      <p:sp>
        <p:nvSpPr>
          <p:cNvPr id="141" name="テキスト ボックス 140">
            <a:extLst>
              <a:ext uri="{FF2B5EF4-FFF2-40B4-BE49-F238E27FC236}">
                <a16:creationId xmlns:a16="http://schemas.microsoft.com/office/drawing/2014/main" id="{61CA4DBD-F37E-45A6-9F7D-B4296AF9C039}"/>
              </a:ext>
            </a:extLst>
          </p:cNvPr>
          <p:cNvSpPr txBox="1"/>
          <p:nvPr/>
        </p:nvSpPr>
        <p:spPr>
          <a:xfrm>
            <a:off x="7783870" y="4898488"/>
            <a:ext cx="2415077" cy="2292935"/>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3</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万年の歴史を通して紹介する市内唯一の博物館です。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隣接する国指定史跡「大塚・歳勝土遺跡」では約</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2000</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年前、弥生時代の集落や墓地が公園として復元展示され、館内の常設展示とあわせて歴史を体感しながら見学できます。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勾玉やあじろ編み、提灯づくりなどのモノづくりのワークショップも開催。</a:t>
            </a:r>
          </a:p>
        </p:txBody>
      </p:sp>
      <p:grpSp>
        <p:nvGrpSpPr>
          <p:cNvPr id="142" name="グループ化 141">
            <a:extLst>
              <a:ext uri="{FF2B5EF4-FFF2-40B4-BE49-F238E27FC236}">
                <a16:creationId xmlns:a16="http://schemas.microsoft.com/office/drawing/2014/main" id="{786DAFB8-4B7E-49DF-A77F-676458771C6F}"/>
              </a:ext>
            </a:extLst>
          </p:cNvPr>
          <p:cNvGrpSpPr/>
          <p:nvPr/>
        </p:nvGrpSpPr>
        <p:grpSpPr>
          <a:xfrm>
            <a:off x="5439935" y="4226549"/>
            <a:ext cx="4633575" cy="559790"/>
            <a:chOff x="860101" y="303195"/>
            <a:chExt cx="5136484" cy="913123"/>
          </a:xfrm>
          <a:solidFill>
            <a:srgbClr val="92D050"/>
          </a:solidFill>
          <a:effectLst>
            <a:outerShdw blurRad="50800" dist="38100" dir="5400000" algn="t" rotWithShape="0">
              <a:prstClr val="black">
                <a:alpha val="40000"/>
              </a:prstClr>
            </a:outerShdw>
          </a:effectLst>
        </p:grpSpPr>
        <p:sp>
          <p:nvSpPr>
            <p:cNvPr id="143" name="四角形: 角を丸くする 142">
              <a:extLst>
                <a:ext uri="{FF2B5EF4-FFF2-40B4-BE49-F238E27FC236}">
                  <a16:creationId xmlns:a16="http://schemas.microsoft.com/office/drawing/2014/main" id="{7762F2AC-8502-4BF4-AC6B-912BD1D474CB}"/>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44" name="テキスト ボックス 143">
              <a:extLst>
                <a:ext uri="{FF2B5EF4-FFF2-40B4-BE49-F238E27FC236}">
                  <a16:creationId xmlns:a16="http://schemas.microsoft.com/office/drawing/2014/main" id="{B5707620-B980-42E8-8416-F6879309ED52}"/>
                </a:ext>
              </a:extLst>
            </p:cNvPr>
            <p:cNvSpPr txBox="1"/>
            <p:nvPr/>
          </p:nvSpPr>
          <p:spPr>
            <a:xfrm>
              <a:off x="1500466" y="463255"/>
              <a:ext cx="4164253" cy="753063"/>
            </a:xfrm>
            <a:prstGeom prst="rect">
              <a:avLst/>
            </a:prstGeom>
            <a:noFill/>
          </p:spPr>
          <p:txBody>
            <a:bodyPr wrap="square">
              <a:spAutoFit/>
            </a:bodyPr>
            <a:lstStyle/>
            <a:p>
              <a:pPr algn="ctr"/>
              <a:r>
                <a:rPr kumimoji="1" lang="zh-CN"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横浜市歴史博物館</a:t>
              </a:r>
              <a:endParaRPr kumimoji="1" lang="ja-JP" altLang="en-US" sz="1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p:txBody>
        </p:sp>
      </p:grpSp>
      <p:grpSp>
        <p:nvGrpSpPr>
          <p:cNvPr id="145" name="グループ化 144">
            <a:extLst>
              <a:ext uri="{FF2B5EF4-FFF2-40B4-BE49-F238E27FC236}">
                <a16:creationId xmlns:a16="http://schemas.microsoft.com/office/drawing/2014/main" id="{C05A94FB-C9A5-43B4-B081-C737591BB44D}"/>
              </a:ext>
            </a:extLst>
          </p:cNvPr>
          <p:cNvGrpSpPr/>
          <p:nvPr/>
        </p:nvGrpSpPr>
        <p:grpSpPr>
          <a:xfrm>
            <a:off x="5398853" y="3975114"/>
            <a:ext cx="892183" cy="792000"/>
            <a:chOff x="5272825" y="386571"/>
            <a:chExt cx="892183" cy="792000"/>
          </a:xfrm>
        </p:grpSpPr>
        <p:sp>
          <p:nvSpPr>
            <p:cNvPr id="146" name="楕円 145">
              <a:extLst>
                <a:ext uri="{FF2B5EF4-FFF2-40B4-BE49-F238E27FC236}">
                  <a16:creationId xmlns:a16="http://schemas.microsoft.com/office/drawing/2014/main" id="{705D4039-24A3-4178-9F42-14CBA8B581E0}"/>
                </a:ext>
              </a:extLst>
            </p:cNvPr>
            <p:cNvSpPr/>
            <p:nvPr/>
          </p:nvSpPr>
          <p:spPr>
            <a:xfrm>
              <a:off x="5397186" y="453325"/>
              <a:ext cx="648000" cy="648000"/>
            </a:xfrm>
            <a:prstGeom prst="ellipse">
              <a:avLst/>
            </a:prstGeom>
            <a:solidFill>
              <a:srgbClr val="FF8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7" name="楕円 146">
              <a:extLst>
                <a:ext uri="{FF2B5EF4-FFF2-40B4-BE49-F238E27FC236}">
                  <a16:creationId xmlns:a16="http://schemas.microsoft.com/office/drawing/2014/main" id="{3F6CDFD7-3B0E-4A71-B857-A47C386F0503}"/>
                </a:ext>
              </a:extLst>
            </p:cNvPr>
            <p:cNvSpPr/>
            <p:nvPr/>
          </p:nvSpPr>
          <p:spPr>
            <a:xfrm>
              <a:off x="5327054" y="386571"/>
              <a:ext cx="792000" cy="792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8" name="テキスト ボックス 147">
              <a:extLst>
                <a:ext uri="{FF2B5EF4-FFF2-40B4-BE49-F238E27FC236}">
                  <a16:creationId xmlns:a16="http://schemas.microsoft.com/office/drawing/2014/main" id="{D5CBCF98-7031-47B1-AC1E-D6905CDED1A6}"/>
                </a:ext>
              </a:extLst>
            </p:cNvPr>
            <p:cNvSpPr txBox="1"/>
            <p:nvPr/>
          </p:nvSpPr>
          <p:spPr>
            <a:xfrm>
              <a:off x="5272825" y="667435"/>
              <a:ext cx="892183" cy="261610"/>
            </a:xfrm>
            <a:prstGeom prst="rect">
              <a:avLst/>
            </a:prstGeom>
            <a:noFill/>
          </p:spPr>
          <p:txBody>
            <a:bodyPr wrap="squar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横浜北部</a:t>
              </a:r>
            </a:p>
          </p:txBody>
        </p:sp>
      </p:grpSp>
    </p:spTree>
    <p:extLst>
      <p:ext uri="{BB962C8B-B14F-4D97-AF65-F5344CB8AC3E}">
        <p14:creationId xmlns:p14="http://schemas.microsoft.com/office/powerpoint/2010/main" val="3637747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alpha val="25000"/>
          </a:srgbClr>
        </a:solidFill>
        <a:effectLst/>
      </p:bgPr>
    </p:bg>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2F584324-DFCC-4CA7-A835-A54270A4EBE4}"/>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CB2BCF6C-3FE7-4DF3-9A76-20775AD5DD30}"/>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82BF3CAF-135E-4654-8CC0-C5B193ED437D}"/>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5E061B87-486C-4993-AB2E-7EFDDAD59DD0}"/>
              </a:ext>
            </a:extLst>
          </p:cNvPr>
          <p:cNvSpPr/>
          <p:nvPr/>
        </p:nvSpPr>
        <p:spPr>
          <a:xfrm>
            <a:off x="10215135" y="41931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A82B5825-57D2-4323-ADCA-76C3E45FEC2F}"/>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69FDC96-D91C-40E7-BBD8-39601E419298}"/>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33" name="テキスト ボックス 32">
            <a:extLst>
              <a:ext uri="{FF2B5EF4-FFF2-40B4-BE49-F238E27FC236}">
                <a16:creationId xmlns:a16="http://schemas.microsoft.com/office/drawing/2014/main" id="{593F1465-A2F2-4151-9774-E756AC4F1F38}"/>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55" name="テキスト ボックス 54">
            <a:extLst>
              <a:ext uri="{FF2B5EF4-FFF2-40B4-BE49-F238E27FC236}">
                <a16:creationId xmlns:a16="http://schemas.microsoft.com/office/drawing/2014/main" id="{FF9F640C-59DB-4D53-ABBE-0DD3F7793577}"/>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56" name="正方形/長方形 55">
            <a:extLst>
              <a:ext uri="{FF2B5EF4-FFF2-40B4-BE49-F238E27FC236}">
                <a16:creationId xmlns:a16="http://schemas.microsoft.com/office/drawing/2014/main" id="{507796FB-35DD-41B2-BB4C-108B176A9723}"/>
              </a:ext>
            </a:extLst>
          </p:cNvPr>
          <p:cNvSpPr/>
          <p:nvPr/>
        </p:nvSpPr>
        <p:spPr>
          <a:xfrm>
            <a:off x="10212411" y="20887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1F360CAD-AF3A-4784-BFCC-DCA7911E0496}"/>
              </a:ext>
            </a:extLst>
          </p:cNvPr>
          <p:cNvSpPr txBox="1"/>
          <p:nvPr/>
        </p:nvSpPr>
        <p:spPr>
          <a:xfrm>
            <a:off x="10255330" y="23036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58" name="正方形/長方形 57">
            <a:extLst>
              <a:ext uri="{FF2B5EF4-FFF2-40B4-BE49-F238E27FC236}">
                <a16:creationId xmlns:a16="http://schemas.microsoft.com/office/drawing/2014/main" id="{F2ADFCA4-0AEF-4917-97B3-5F2F1A161C6A}"/>
              </a:ext>
            </a:extLst>
          </p:cNvPr>
          <p:cNvSpPr/>
          <p:nvPr/>
        </p:nvSpPr>
        <p:spPr>
          <a:xfrm>
            <a:off x="10212411" y="31428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C595B540-1235-4D46-9BD1-6C30F0F23BD9}"/>
              </a:ext>
            </a:extLst>
          </p:cNvPr>
          <p:cNvSpPr txBox="1"/>
          <p:nvPr/>
        </p:nvSpPr>
        <p:spPr>
          <a:xfrm>
            <a:off x="10249441" y="34195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60" name="正方形/長方形 59">
            <a:extLst>
              <a:ext uri="{FF2B5EF4-FFF2-40B4-BE49-F238E27FC236}">
                <a16:creationId xmlns:a16="http://schemas.microsoft.com/office/drawing/2014/main" id="{2236492C-E5E2-4C93-A4B9-C4D0D507B34A}"/>
              </a:ext>
            </a:extLst>
          </p:cNvPr>
          <p:cNvSpPr/>
          <p:nvPr/>
        </p:nvSpPr>
        <p:spPr>
          <a:xfrm>
            <a:off x="10205825" y="5233837"/>
            <a:ext cx="448231" cy="1044000"/>
          </a:xfrm>
          <a:prstGeom prst="rect">
            <a:avLst/>
          </a:prstGeom>
          <a:solidFill>
            <a:srgbClr val="0070C0"/>
          </a:solidFill>
          <a:ln>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FCFDA16F-34EB-4AAB-9A74-5FCD98BBB473}"/>
              </a:ext>
            </a:extLst>
          </p:cNvPr>
          <p:cNvSpPr txBox="1"/>
          <p:nvPr/>
        </p:nvSpPr>
        <p:spPr>
          <a:xfrm>
            <a:off x="10255380" y="44962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歴史</a:t>
            </a:r>
          </a:p>
        </p:txBody>
      </p:sp>
      <p:sp>
        <p:nvSpPr>
          <p:cNvPr id="62" name="正方形/長方形 61">
            <a:extLst>
              <a:ext uri="{FF2B5EF4-FFF2-40B4-BE49-F238E27FC236}">
                <a16:creationId xmlns:a16="http://schemas.microsoft.com/office/drawing/2014/main" id="{56B39332-1FA0-463B-B02F-366D45174C19}"/>
              </a:ext>
            </a:extLst>
          </p:cNvPr>
          <p:cNvSpPr/>
          <p:nvPr/>
        </p:nvSpPr>
        <p:spPr>
          <a:xfrm>
            <a:off x="259773" y="255797"/>
            <a:ext cx="9749387" cy="708644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撮影：笠木靖之</a:t>
            </a:r>
          </a:p>
          <a:p>
            <a:pPr algn="ctr"/>
            <a:endParaRPr kumimoji="1" lang="ja-JP" altLang="en-US" sz="2800"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A555E811-D999-4360-B955-5EE1FABA65C0}"/>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文化・芸術</a:t>
            </a:r>
          </a:p>
        </p:txBody>
      </p:sp>
      <p:sp>
        <p:nvSpPr>
          <p:cNvPr id="4" name="テキスト ボックス 3">
            <a:extLst>
              <a:ext uri="{FF2B5EF4-FFF2-40B4-BE49-F238E27FC236}">
                <a16:creationId xmlns:a16="http://schemas.microsoft.com/office/drawing/2014/main" id="{CAEE3598-EF4F-4684-9E3A-6D3C0A0F4249}"/>
              </a:ext>
            </a:extLst>
          </p:cNvPr>
          <p:cNvSpPr txBox="1"/>
          <p:nvPr/>
        </p:nvSpPr>
        <p:spPr>
          <a:xfrm>
            <a:off x="971047" y="635687"/>
            <a:ext cx="1421934" cy="695575"/>
          </a:xfrm>
          <a:prstGeom prst="rect">
            <a:avLst/>
          </a:prstGeom>
          <a:noFill/>
        </p:spPr>
        <p:txBody>
          <a:bodyPr wrap="square">
            <a:spAutoFit/>
          </a:bodyPr>
          <a:lstStyle/>
          <a:p>
            <a:r>
              <a:rPr lang="ja-JP" altLang="en-US" b="1" dirty="0">
                <a:solidFill>
                  <a:schemeClr val="bg1"/>
                </a:solidFill>
                <a:latin typeface="源ノ角ゴシック Code JP EL" panose="020B0200000000000000" pitchFamily="34" charset="-128"/>
                <a:ea typeface="源ノ角ゴシック Code JP EL" panose="020B0200000000000000" pitchFamily="34" charset="-128"/>
              </a:rPr>
              <a:t>文化・芸術</a:t>
            </a:r>
          </a:p>
        </p:txBody>
      </p:sp>
      <p:sp>
        <p:nvSpPr>
          <p:cNvPr id="34" name="テキスト ボックス 33">
            <a:extLst>
              <a:ext uri="{FF2B5EF4-FFF2-40B4-BE49-F238E27FC236}">
                <a16:creationId xmlns:a16="http://schemas.microsoft.com/office/drawing/2014/main" id="{8F7FC760-FD7C-42E1-B858-921AA6A366C6}"/>
              </a:ext>
            </a:extLst>
          </p:cNvPr>
          <p:cNvSpPr txBox="1"/>
          <p:nvPr/>
        </p:nvSpPr>
        <p:spPr>
          <a:xfrm>
            <a:off x="301862" y="6334670"/>
            <a:ext cx="4572000" cy="807913"/>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045-221-0300</a:t>
            </a:r>
            <a:r>
              <a:rPr lang="ja-JP" altLang="en-US" sz="900" dirty="0">
                <a:latin typeface="メイリオ" panose="020B0604030504040204" pitchFamily="50" charset="-128"/>
                <a:ea typeface="メイリオ" panose="020B0604030504040204" pitchFamily="50" charset="-128"/>
              </a:rPr>
              <a:t>　　予約：団体での来場は要予約</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駐車場：大型バス</a:t>
            </a:r>
            <a:r>
              <a:rPr lang="en-US" altLang="ja-JP" sz="900" dirty="0">
                <a:latin typeface="メイリオ" panose="020B0604030504040204" pitchFamily="50" charset="-128"/>
                <a:ea typeface="メイリオ" panose="020B0604030504040204" pitchFamily="50" charset="-128"/>
              </a:rPr>
              <a:t>7</a:t>
            </a:r>
            <a:r>
              <a:rPr lang="ja-JP" altLang="en-US" sz="900" dirty="0">
                <a:latin typeface="メイリオ" panose="020B0604030504040204" pitchFamily="50" charset="-128"/>
                <a:ea typeface="メイリオ" panose="020B0604030504040204" pitchFamily="50" charset="-128"/>
              </a:rPr>
              <a:t>台、マイクロバス</a:t>
            </a:r>
            <a:r>
              <a:rPr lang="en-US" altLang="ja-JP" sz="900" dirty="0">
                <a:latin typeface="メイリオ" panose="020B0604030504040204" pitchFamily="50" charset="-128"/>
                <a:ea typeface="メイリオ" panose="020B0604030504040204" pitchFamily="50" charset="-128"/>
              </a:rPr>
              <a:t>4</a:t>
            </a:r>
            <a:r>
              <a:rPr lang="ja-JP" altLang="en-US" sz="900" dirty="0">
                <a:latin typeface="メイリオ" panose="020B0604030504040204" pitchFamily="50" charset="-128"/>
                <a:ea typeface="メイリオ" panose="020B0604030504040204" pitchFamily="50" charset="-128"/>
              </a:rPr>
              <a:t>台</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要予約</a:t>
            </a:r>
            <a:r>
              <a:rPr lang="en-US" altLang="ja-JP" sz="900" dirty="0">
                <a:latin typeface="メイリオ" panose="020B0604030504040204" pitchFamily="50" charset="-128"/>
                <a:ea typeface="メイリオ" panose="020B0604030504040204" pitchFamily="50" charset="-128"/>
              </a:rPr>
              <a:t>)</a:t>
            </a:r>
          </a:p>
          <a:p>
            <a:r>
              <a:rPr lang="ja-JP" altLang="en-US" sz="900" dirty="0">
                <a:latin typeface="メイリオ" panose="020B0604030504040204" pitchFamily="50" charset="-128"/>
                <a:ea typeface="メイリオ" panose="020B0604030504040204" pitchFamily="50" charset="-128"/>
              </a:rPr>
              <a:t>住所：横浜市西区みなとみらい</a:t>
            </a:r>
            <a:r>
              <a:rPr lang="en-US" altLang="ja-JP" sz="900" dirty="0">
                <a:latin typeface="メイリオ" panose="020B0604030504040204" pitchFamily="50" charset="-128"/>
                <a:ea typeface="メイリオ" panose="020B0604030504040204" pitchFamily="50" charset="-128"/>
              </a:rPr>
              <a:t>3-4-1</a:t>
            </a:r>
          </a:p>
          <a:p>
            <a:endParaRPr lang="en-US" altLang="ja-JP" sz="90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大規模改修工事のため、</a:t>
            </a:r>
            <a:r>
              <a:rPr lang="en-US" altLang="ja-JP" sz="1050" dirty="0">
                <a:latin typeface="メイリオ" panose="020B0604030504040204" pitchFamily="50" charset="-128"/>
                <a:ea typeface="メイリオ" panose="020B0604030504040204" pitchFamily="50" charset="-128"/>
              </a:rPr>
              <a:t>2023</a:t>
            </a:r>
            <a:r>
              <a:rPr lang="ja-JP" altLang="en-US" sz="1050" dirty="0">
                <a:latin typeface="メイリオ" panose="020B0604030504040204" pitchFamily="50" charset="-128"/>
                <a:ea typeface="メイリオ" panose="020B0604030504040204" pitchFamily="50" charset="-128"/>
              </a:rPr>
              <a:t>年度中まで休館</a:t>
            </a:r>
          </a:p>
        </p:txBody>
      </p:sp>
      <p:sp>
        <p:nvSpPr>
          <p:cNvPr id="35" name="テキスト ボックス 34">
            <a:extLst>
              <a:ext uri="{FF2B5EF4-FFF2-40B4-BE49-F238E27FC236}">
                <a16:creationId xmlns:a16="http://schemas.microsoft.com/office/drawing/2014/main" id="{23161EB5-E74D-4EBD-9636-0D8096B20A7F}"/>
              </a:ext>
            </a:extLst>
          </p:cNvPr>
          <p:cNvSpPr txBox="1"/>
          <p:nvPr/>
        </p:nvSpPr>
        <p:spPr>
          <a:xfrm>
            <a:off x="5443376" y="5495357"/>
            <a:ext cx="4646281" cy="1384995"/>
          </a:xfrm>
          <a:prstGeom prst="rect">
            <a:avLst/>
          </a:prstGeom>
          <a:noFill/>
        </p:spPr>
        <p:txBody>
          <a:bodyPr wrap="square">
            <a:spAutoFit/>
          </a:bodyPr>
          <a:lstStyle/>
          <a:p>
            <a:r>
              <a:rPr lang="ja-JP" altLang="en-US"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横浜能楽堂は、横浜中華街、みなとみらい地区、横浜赤レンガ倉庫の近隣に位置する、日本の伝統文化を感じられる施設です。本舞台は、</a:t>
            </a:r>
            <a:r>
              <a:rPr lang="en-US" altLang="ja-JP"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1875</a:t>
            </a:r>
            <a:r>
              <a:rPr lang="ja-JP" altLang="en-US"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（明治</a:t>
            </a:r>
            <a:r>
              <a:rPr lang="en-US" altLang="ja-JP"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8</a:t>
            </a:r>
            <a:r>
              <a:rPr lang="ja-JP" altLang="en-US"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）年に建てられ、旧染井能舞台として長く親しまれてきた能舞台を復原したもので、約</a:t>
            </a:r>
            <a:r>
              <a:rPr lang="en-US" altLang="ja-JP"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150</a:t>
            </a:r>
            <a:r>
              <a:rPr lang="ja-JP" altLang="en-US"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年の歴史ある舞台です。建築史上、能楽史上大変貴重なもので、横浜市の文化財にも指定されています。舞台の見学や「能楽」に関する体験、講座、鑑賞などが可能です（内容については事前確認要）</a:t>
            </a:r>
            <a:endParaRPr lang="en-US" altLang="ja-JP" sz="12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pic>
        <p:nvPicPr>
          <p:cNvPr id="7" name="図 6" descr="屋内, 建物, テーブル, ベンチ が含まれている画像&#10;&#10;自動的に生成された説明">
            <a:extLst>
              <a:ext uri="{FF2B5EF4-FFF2-40B4-BE49-F238E27FC236}">
                <a16:creationId xmlns:a16="http://schemas.microsoft.com/office/drawing/2014/main" id="{C3521C8F-46C2-4F4D-98BB-F3948012973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09882" y="2510571"/>
            <a:ext cx="4185185" cy="2838758"/>
          </a:xfrm>
          <a:prstGeom prst="rect">
            <a:avLst/>
          </a:prstGeom>
          <a:effectLst>
            <a:outerShdw blurRad="50800" dist="38100" dir="5400000" algn="t" rotWithShape="0">
              <a:prstClr val="black">
                <a:alpha val="40000"/>
              </a:prstClr>
            </a:outerShdw>
          </a:effectLst>
        </p:spPr>
      </p:pic>
      <p:sp>
        <p:nvSpPr>
          <p:cNvPr id="63" name="正方形/長方形 62">
            <a:extLst>
              <a:ext uri="{FF2B5EF4-FFF2-40B4-BE49-F238E27FC236}">
                <a16:creationId xmlns:a16="http://schemas.microsoft.com/office/drawing/2014/main" id="{C369043F-FC72-41E3-93E9-B5AC68AAA7F6}"/>
              </a:ext>
            </a:extLst>
          </p:cNvPr>
          <p:cNvSpPr/>
          <p:nvPr/>
        </p:nvSpPr>
        <p:spPr>
          <a:xfrm>
            <a:off x="7288587" y="10868"/>
            <a:ext cx="2939696" cy="1314132"/>
          </a:xfrm>
          <a:prstGeom prst="rect">
            <a:avLst/>
          </a:prstGeom>
          <a:solidFill>
            <a:srgbClr val="BF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993EADB9-64F5-42CD-B73D-C73F67546994}"/>
              </a:ext>
            </a:extLst>
          </p:cNvPr>
          <p:cNvSpPr/>
          <p:nvPr/>
        </p:nvSpPr>
        <p:spPr>
          <a:xfrm>
            <a:off x="6333758" y="-1786"/>
            <a:ext cx="1746775" cy="908816"/>
          </a:xfrm>
          <a:prstGeom prst="rect">
            <a:avLst/>
          </a:prstGeom>
          <a:solidFill>
            <a:srgbClr val="798A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91EF5C05-CE35-46C4-AEFB-2974F43A606B}"/>
              </a:ext>
            </a:extLst>
          </p:cNvPr>
          <p:cNvSpPr/>
          <p:nvPr/>
        </p:nvSpPr>
        <p:spPr>
          <a:xfrm>
            <a:off x="9149477" y="831013"/>
            <a:ext cx="1071903" cy="656805"/>
          </a:xfrm>
          <a:prstGeom prst="rect">
            <a:avLst/>
          </a:prstGeom>
          <a:solidFill>
            <a:srgbClr val="798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6A6C9A6E-4447-442C-9566-A159D4BE0DBD}"/>
              </a:ext>
            </a:extLst>
          </p:cNvPr>
          <p:cNvSpPr txBox="1"/>
          <p:nvPr/>
        </p:nvSpPr>
        <p:spPr>
          <a:xfrm>
            <a:off x="6794362" y="249161"/>
            <a:ext cx="3113790" cy="769441"/>
          </a:xfrm>
          <a:prstGeom prst="rect">
            <a:avLst/>
          </a:prstGeom>
          <a:noFill/>
        </p:spPr>
        <p:txBody>
          <a:bodyPr wrap="square" rtlCol="0">
            <a:spAutoFit/>
          </a:bodyPr>
          <a:lstStyle/>
          <a:p>
            <a:pPr algn="r"/>
            <a:r>
              <a:rPr kumimoji="1" lang="ja-JP" altLang="en-US" sz="4400" b="1" dirty="0">
                <a:ln w="3175">
                  <a:solidFill>
                    <a:schemeClr val="bg1">
                      <a:lumMod val="95000"/>
                    </a:schemeClr>
                  </a:solidFill>
                </a:ln>
                <a:solidFill>
                  <a:srgbClr val="00206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A-OTF じゅん Pro 101" panose="020F0300000000000000" pitchFamily="34" charset="-128"/>
              </a:rPr>
              <a:t>文化・芸術</a:t>
            </a:r>
          </a:p>
        </p:txBody>
      </p:sp>
      <p:grpSp>
        <p:nvGrpSpPr>
          <p:cNvPr id="36" name="グループ化 35">
            <a:extLst>
              <a:ext uri="{FF2B5EF4-FFF2-40B4-BE49-F238E27FC236}">
                <a16:creationId xmlns:a16="http://schemas.microsoft.com/office/drawing/2014/main" id="{100D3269-4FC5-4663-92AC-08499F2E94C2}"/>
              </a:ext>
            </a:extLst>
          </p:cNvPr>
          <p:cNvGrpSpPr/>
          <p:nvPr/>
        </p:nvGrpSpPr>
        <p:grpSpPr>
          <a:xfrm>
            <a:off x="3093771" y="551082"/>
            <a:ext cx="1758496" cy="616762"/>
            <a:chOff x="2909658" y="478397"/>
            <a:chExt cx="2602314" cy="981451"/>
          </a:xfrm>
        </p:grpSpPr>
        <p:sp>
          <p:nvSpPr>
            <p:cNvPr id="37" name="楕円 36">
              <a:extLst>
                <a:ext uri="{FF2B5EF4-FFF2-40B4-BE49-F238E27FC236}">
                  <a16:creationId xmlns:a16="http://schemas.microsoft.com/office/drawing/2014/main" id="{76EC6FC6-E032-4864-910E-F4B436997F9E}"/>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8" name="楕円 37">
              <a:extLst>
                <a:ext uri="{FF2B5EF4-FFF2-40B4-BE49-F238E27FC236}">
                  <a16:creationId xmlns:a16="http://schemas.microsoft.com/office/drawing/2014/main" id="{E697C20E-3BCC-4682-9FB2-1309E9C60128}"/>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39" name="グループ化 38">
              <a:extLst>
                <a:ext uri="{FF2B5EF4-FFF2-40B4-BE49-F238E27FC236}">
                  <a16:creationId xmlns:a16="http://schemas.microsoft.com/office/drawing/2014/main" id="{2BA540D7-DA57-4FE2-9CAE-4C04E2EAC89F}"/>
                </a:ext>
              </a:extLst>
            </p:cNvPr>
            <p:cNvGrpSpPr/>
            <p:nvPr/>
          </p:nvGrpSpPr>
          <p:grpSpPr>
            <a:xfrm>
              <a:off x="2981173" y="478397"/>
              <a:ext cx="2530799" cy="914400"/>
              <a:chOff x="441001" y="231405"/>
              <a:chExt cx="2530799" cy="914400"/>
            </a:xfrm>
          </p:grpSpPr>
          <p:sp>
            <p:nvSpPr>
              <p:cNvPr id="42" name="楕円 41">
                <a:extLst>
                  <a:ext uri="{FF2B5EF4-FFF2-40B4-BE49-F238E27FC236}">
                    <a16:creationId xmlns:a16="http://schemas.microsoft.com/office/drawing/2014/main" id="{F56D7752-DA46-4090-A7AA-9458C9DD6082}"/>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3" name="楕円 42">
                <a:extLst>
                  <a:ext uri="{FF2B5EF4-FFF2-40B4-BE49-F238E27FC236}">
                    <a16:creationId xmlns:a16="http://schemas.microsoft.com/office/drawing/2014/main" id="{6AC5CD14-0FB5-488E-94D1-F29777266BCB}"/>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4" name="楕円 43">
                <a:extLst>
                  <a:ext uri="{FF2B5EF4-FFF2-40B4-BE49-F238E27FC236}">
                    <a16:creationId xmlns:a16="http://schemas.microsoft.com/office/drawing/2014/main" id="{3C233B4D-8DF0-40AD-930B-357D44792E0C}"/>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0" name="楕円 39">
              <a:extLst>
                <a:ext uri="{FF2B5EF4-FFF2-40B4-BE49-F238E27FC236}">
                  <a16:creationId xmlns:a16="http://schemas.microsoft.com/office/drawing/2014/main" id="{BF4661B3-08E6-47A9-85CF-371FCC112EC5}"/>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1" name="楕円 40">
              <a:extLst>
                <a:ext uri="{FF2B5EF4-FFF2-40B4-BE49-F238E27FC236}">
                  <a16:creationId xmlns:a16="http://schemas.microsoft.com/office/drawing/2014/main" id="{50DB4DA0-DDE2-4544-B2CD-B2E252DE6C38}"/>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5" name="テキスト ボックス 44">
            <a:extLst>
              <a:ext uri="{FF2B5EF4-FFF2-40B4-BE49-F238E27FC236}">
                <a16:creationId xmlns:a16="http://schemas.microsoft.com/office/drawing/2014/main" id="{9F3F32A8-F530-4A22-8A1F-856796925F8F}"/>
              </a:ext>
            </a:extLst>
          </p:cNvPr>
          <p:cNvSpPr txBox="1"/>
          <p:nvPr/>
        </p:nvSpPr>
        <p:spPr>
          <a:xfrm>
            <a:off x="1660357" y="748875"/>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コレクション展のほか、企画展も充実</a:t>
            </a:r>
          </a:p>
        </p:txBody>
      </p:sp>
      <p:grpSp>
        <p:nvGrpSpPr>
          <p:cNvPr id="54" name="グループ化 53">
            <a:extLst>
              <a:ext uri="{FF2B5EF4-FFF2-40B4-BE49-F238E27FC236}">
                <a16:creationId xmlns:a16="http://schemas.microsoft.com/office/drawing/2014/main" id="{6E8CCA32-BA1D-4603-8933-358EBF0AF140}"/>
              </a:ext>
            </a:extLst>
          </p:cNvPr>
          <p:cNvGrpSpPr/>
          <p:nvPr/>
        </p:nvGrpSpPr>
        <p:grpSpPr>
          <a:xfrm>
            <a:off x="8080533" y="1478933"/>
            <a:ext cx="1758496" cy="616762"/>
            <a:chOff x="2909658" y="478397"/>
            <a:chExt cx="2602314" cy="981451"/>
          </a:xfrm>
        </p:grpSpPr>
        <p:sp>
          <p:nvSpPr>
            <p:cNvPr id="73" name="楕円 72">
              <a:extLst>
                <a:ext uri="{FF2B5EF4-FFF2-40B4-BE49-F238E27FC236}">
                  <a16:creationId xmlns:a16="http://schemas.microsoft.com/office/drawing/2014/main" id="{70BB7C67-438F-4975-8177-ED7984F430D7}"/>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4" name="楕円 73">
              <a:extLst>
                <a:ext uri="{FF2B5EF4-FFF2-40B4-BE49-F238E27FC236}">
                  <a16:creationId xmlns:a16="http://schemas.microsoft.com/office/drawing/2014/main" id="{D53D134E-D0D6-4AA2-B138-890A94E43C63}"/>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75" name="グループ化 74">
              <a:extLst>
                <a:ext uri="{FF2B5EF4-FFF2-40B4-BE49-F238E27FC236}">
                  <a16:creationId xmlns:a16="http://schemas.microsoft.com/office/drawing/2014/main" id="{C8BF1BE3-358E-47A9-9164-082233BA2B25}"/>
                </a:ext>
              </a:extLst>
            </p:cNvPr>
            <p:cNvGrpSpPr/>
            <p:nvPr/>
          </p:nvGrpSpPr>
          <p:grpSpPr>
            <a:xfrm>
              <a:off x="2981173" y="478397"/>
              <a:ext cx="2530799" cy="914400"/>
              <a:chOff x="441001" y="231405"/>
              <a:chExt cx="2530799" cy="914400"/>
            </a:xfrm>
          </p:grpSpPr>
          <p:sp>
            <p:nvSpPr>
              <p:cNvPr id="78" name="楕円 77">
                <a:extLst>
                  <a:ext uri="{FF2B5EF4-FFF2-40B4-BE49-F238E27FC236}">
                    <a16:creationId xmlns:a16="http://schemas.microsoft.com/office/drawing/2014/main" id="{E04EB83E-0980-4907-9B59-0866DC6F1E63}"/>
                  </a:ext>
                </a:extLst>
              </p:cNvPr>
              <p:cNvSpPr/>
              <p:nvPr/>
            </p:nvSpPr>
            <p:spPr>
              <a:xfrm>
                <a:off x="441001" y="231405"/>
                <a:ext cx="914400" cy="914400"/>
              </a:xfrm>
              <a:prstGeom prst="ellipse">
                <a:avLst/>
              </a:prstGeom>
              <a:solidFill>
                <a:srgbClr val="F9676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9" name="楕円 78">
                <a:extLst>
                  <a:ext uri="{FF2B5EF4-FFF2-40B4-BE49-F238E27FC236}">
                    <a16:creationId xmlns:a16="http://schemas.microsoft.com/office/drawing/2014/main" id="{D65935F9-8861-4718-ABBF-5BBB7495E03E}"/>
                  </a:ext>
                </a:extLst>
              </p:cNvPr>
              <p:cNvSpPr/>
              <p:nvPr/>
            </p:nvSpPr>
            <p:spPr>
              <a:xfrm>
                <a:off x="2378601" y="276529"/>
                <a:ext cx="593199" cy="594056"/>
              </a:xfrm>
              <a:prstGeom prst="ellipse">
                <a:avLst/>
              </a:prstGeom>
              <a:solidFill>
                <a:srgbClr val="F967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0" name="楕円 79">
                <a:extLst>
                  <a:ext uri="{FF2B5EF4-FFF2-40B4-BE49-F238E27FC236}">
                    <a16:creationId xmlns:a16="http://schemas.microsoft.com/office/drawing/2014/main" id="{407C3E50-E04F-4203-9640-2A3414521060}"/>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6" name="楕円 75">
              <a:extLst>
                <a:ext uri="{FF2B5EF4-FFF2-40B4-BE49-F238E27FC236}">
                  <a16:creationId xmlns:a16="http://schemas.microsoft.com/office/drawing/2014/main" id="{0D0B3723-99B8-4711-84D3-4FEDF247F746}"/>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7" name="楕円 76">
              <a:extLst>
                <a:ext uri="{FF2B5EF4-FFF2-40B4-BE49-F238E27FC236}">
                  <a16:creationId xmlns:a16="http://schemas.microsoft.com/office/drawing/2014/main" id="{7B7FEFE2-3413-4A4E-8D1A-B9E1E7012E83}"/>
                </a:ext>
              </a:extLst>
            </p:cNvPr>
            <p:cNvSpPr/>
            <p:nvPr/>
          </p:nvSpPr>
          <p:spPr>
            <a:xfrm>
              <a:off x="3778075" y="974389"/>
              <a:ext cx="480331" cy="474591"/>
            </a:xfrm>
            <a:prstGeom prst="ellipse">
              <a:avLst/>
            </a:prstGeom>
            <a:solidFill>
              <a:srgbClr val="F9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1" name="テキスト ボックス 80">
            <a:extLst>
              <a:ext uri="{FF2B5EF4-FFF2-40B4-BE49-F238E27FC236}">
                <a16:creationId xmlns:a16="http://schemas.microsoft.com/office/drawing/2014/main" id="{A69CF3DE-7886-4E30-9184-C18FCBED7608}"/>
              </a:ext>
            </a:extLst>
          </p:cNvPr>
          <p:cNvSpPr txBox="1"/>
          <p:nvPr/>
        </p:nvSpPr>
        <p:spPr>
          <a:xfrm>
            <a:off x="6626516" y="1551991"/>
            <a:ext cx="3191995" cy="253916"/>
          </a:xfrm>
          <a:prstGeom prst="rect">
            <a:avLst/>
          </a:prstGeom>
          <a:noFill/>
        </p:spPr>
        <p:txBody>
          <a:bodyPr wrap="square">
            <a:spAutoFit/>
          </a:bodyPr>
          <a:lstStyle/>
          <a:p>
            <a:pPr algn="r"/>
            <a:r>
              <a:rPr lang="ja-JP" altLang="en-US" sz="1050" dirty="0">
                <a:ln w="3175">
                  <a:solidFill>
                    <a:schemeClr val="accent2"/>
                  </a:solidFill>
                </a:ln>
                <a:solidFill>
                  <a:srgbClr val="DA6A38"/>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関東既存最古の能舞台</a:t>
            </a:r>
          </a:p>
        </p:txBody>
      </p:sp>
      <p:grpSp>
        <p:nvGrpSpPr>
          <p:cNvPr id="70" name="グループ化 69">
            <a:extLst>
              <a:ext uri="{FF2B5EF4-FFF2-40B4-BE49-F238E27FC236}">
                <a16:creationId xmlns:a16="http://schemas.microsoft.com/office/drawing/2014/main" id="{F4064423-DB49-4C12-A533-4C92C271FAA2}"/>
              </a:ext>
            </a:extLst>
          </p:cNvPr>
          <p:cNvGrpSpPr/>
          <p:nvPr/>
        </p:nvGrpSpPr>
        <p:grpSpPr>
          <a:xfrm>
            <a:off x="5453594" y="1796780"/>
            <a:ext cx="4431600" cy="529012"/>
            <a:chOff x="860101" y="303195"/>
            <a:chExt cx="5136484" cy="862916"/>
          </a:xfrm>
          <a:solidFill>
            <a:srgbClr val="002060"/>
          </a:solidFill>
          <a:effectLst>
            <a:outerShdw blurRad="50800" dist="38100" dir="5400000" algn="t" rotWithShape="0">
              <a:prstClr val="black">
                <a:alpha val="40000"/>
              </a:prstClr>
            </a:outerShdw>
          </a:effectLst>
        </p:grpSpPr>
        <p:sp>
          <p:nvSpPr>
            <p:cNvPr id="71" name="四角形: 角を丸くする 70">
              <a:extLst>
                <a:ext uri="{FF2B5EF4-FFF2-40B4-BE49-F238E27FC236}">
                  <a16:creationId xmlns:a16="http://schemas.microsoft.com/office/drawing/2014/main" id="{551FD13A-D639-4E30-A5C1-05AE68BA0E1D}"/>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2" name="テキスト ボックス 71">
              <a:extLst>
                <a:ext uri="{FF2B5EF4-FFF2-40B4-BE49-F238E27FC236}">
                  <a16:creationId xmlns:a16="http://schemas.microsoft.com/office/drawing/2014/main" id="{8B56A888-368B-47B0-9299-9F8322FBAB9F}"/>
                </a:ext>
              </a:extLst>
            </p:cNvPr>
            <p:cNvSpPr txBox="1"/>
            <p:nvPr/>
          </p:nvSpPr>
          <p:spPr>
            <a:xfrm>
              <a:off x="1500466" y="463255"/>
              <a:ext cx="4164253" cy="702856"/>
            </a:xfrm>
            <a:prstGeom prst="rect">
              <a:avLst/>
            </a:prstGeom>
            <a:noFill/>
          </p:spPr>
          <p:txBody>
            <a:bodyPr wrap="square">
              <a:spAutoFit/>
            </a:bodyPr>
            <a:lstStyle/>
            <a:p>
              <a:pPr algn="ctr"/>
              <a:r>
                <a:rPr kumimoji="1" lang="zh-CN"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横浜能楽堂</a:t>
              </a:r>
            </a:p>
          </p:txBody>
        </p:sp>
      </p:grpSp>
      <p:grpSp>
        <p:nvGrpSpPr>
          <p:cNvPr id="67" name="グループ化 66">
            <a:extLst>
              <a:ext uri="{FF2B5EF4-FFF2-40B4-BE49-F238E27FC236}">
                <a16:creationId xmlns:a16="http://schemas.microsoft.com/office/drawing/2014/main" id="{87B1D102-F56F-47FD-B85F-F4C52B090E96}"/>
              </a:ext>
            </a:extLst>
          </p:cNvPr>
          <p:cNvGrpSpPr/>
          <p:nvPr/>
        </p:nvGrpSpPr>
        <p:grpSpPr>
          <a:xfrm>
            <a:off x="301862" y="1031047"/>
            <a:ext cx="4802528" cy="529012"/>
            <a:chOff x="860101" y="303195"/>
            <a:chExt cx="5136484" cy="862916"/>
          </a:xfrm>
          <a:solidFill>
            <a:srgbClr val="002060"/>
          </a:solidFill>
          <a:effectLst>
            <a:outerShdw blurRad="50800" dist="38100" dir="5400000" algn="t" rotWithShape="0">
              <a:prstClr val="black">
                <a:alpha val="40000"/>
              </a:prstClr>
            </a:outerShdw>
          </a:effectLst>
        </p:grpSpPr>
        <p:sp>
          <p:nvSpPr>
            <p:cNvPr id="68" name="四角形: 角を丸くする 67">
              <a:extLst>
                <a:ext uri="{FF2B5EF4-FFF2-40B4-BE49-F238E27FC236}">
                  <a16:creationId xmlns:a16="http://schemas.microsoft.com/office/drawing/2014/main" id="{B35FDFFE-E59D-4780-A703-A14E3282F4B2}"/>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69" name="テキスト ボックス 68">
              <a:extLst>
                <a:ext uri="{FF2B5EF4-FFF2-40B4-BE49-F238E27FC236}">
                  <a16:creationId xmlns:a16="http://schemas.microsoft.com/office/drawing/2014/main" id="{25C28432-8EFA-4ACE-8FF8-CFCE1222BAE0}"/>
                </a:ext>
              </a:extLst>
            </p:cNvPr>
            <p:cNvSpPr txBox="1"/>
            <p:nvPr/>
          </p:nvSpPr>
          <p:spPr>
            <a:xfrm>
              <a:off x="1500466" y="463255"/>
              <a:ext cx="4164253" cy="702856"/>
            </a:xfrm>
            <a:prstGeom prst="rect">
              <a:avLst/>
            </a:prstGeom>
            <a:noFill/>
          </p:spPr>
          <p:txBody>
            <a:bodyPr wrap="square">
              <a:spAutoFit/>
            </a:bodyPr>
            <a:lstStyle/>
            <a:p>
              <a:pPr algn="ctr"/>
              <a:r>
                <a:rPr kumimoji="1" lang="zh-CN"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横浜美術館</a:t>
              </a:r>
            </a:p>
          </p:txBody>
        </p:sp>
      </p:grpSp>
      <p:sp>
        <p:nvSpPr>
          <p:cNvPr id="87" name="テキスト ボックス 86">
            <a:extLst>
              <a:ext uri="{FF2B5EF4-FFF2-40B4-BE49-F238E27FC236}">
                <a16:creationId xmlns:a16="http://schemas.microsoft.com/office/drawing/2014/main" id="{54A67DF9-D8BE-46F9-96C2-FE7ED3D6E924}"/>
              </a:ext>
            </a:extLst>
          </p:cNvPr>
          <p:cNvSpPr txBox="1"/>
          <p:nvPr/>
        </p:nvSpPr>
        <p:spPr>
          <a:xfrm>
            <a:off x="248725" y="5003240"/>
            <a:ext cx="4802528" cy="109260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国内有数の規模を誇る美術館。</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19</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世紀後半から現代にかけての美術を中心に収集しています。横浜ゆかりの作家やシュルレアリスムの作品のほか、写真コレクションなどが特徴。年間を通じて多彩な企画展を開催しています。建物は戦後日本を代表する建築家・丹下建三の設計。</a:t>
            </a:r>
          </a:p>
        </p:txBody>
      </p:sp>
      <p:sp>
        <p:nvSpPr>
          <p:cNvPr id="88" name="テキスト ボックス 87">
            <a:extLst>
              <a:ext uri="{FF2B5EF4-FFF2-40B4-BE49-F238E27FC236}">
                <a16:creationId xmlns:a16="http://schemas.microsoft.com/office/drawing/2014/main" id="{A8E70EC5-F73F-4DF1-85C0-AF771388AFBB}"/>
              </a:ext>
            </a:extLst>
          </p:cNvPr>
          <p:cNvSpPr txBox="1"/>
          <p:nvPr/>
        </p:nvSpPr>
        <p:spPr>
          <a:xfrm>
            <a:off x="5478592" y="6972909"/>
            <a:ext cx="3409487" cy="3693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045-263-3055</a:t>
            </a:r>
            <a:r>
              <a:rPr lang="ja-JP" altLang="en-US" sz="900" dirty="0">
                <a:latin typeface="メイリオ" panose="020B0604030504040204" pitchFamily="50" charset="-128"/>
                <a:ea typeface="メイリオ" panose="020B0604030504040204" pitchFamily="50" charset="-128"/>
              </a:rPr>
              <a:t>　　予約：要　　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　　</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住所：横浜市西区紅葉ケ丘</a:t>
            </a:r>
            <a:r>
              <a:rPr lang="en-US" altLang="ja-JP" sz="900" dirty="0">
                <a:latin typeface="メイリオ" panose="020B0604030504040204" pitchFamily="50" charset="-128"/>
                <a:ea typeface="メイリオ" panose="020B0604030504040204" pitchFamily="50" charset="-128"/>
              </a:rPr>
              <a:t>27-2</a:t>
            </a:r>
            <a:endParaRPr lang="ja-JP" altLang="en-US" sz="9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4A9D504D-494C-4D37-B0BC-3F19FB317235}"/>
              </a:ext>
            </a:extLst>
          </p:cNvPr>
          <p:cNvGrpSpPr/>
          <p:nvPr/>
        </p:nvGrpSpPr>
        <p:grpSpPr>
          <a:xfrm>
            <a:off x="336736" y="763177"/>
            <a:ext cx="792000" cy="792000"/>
            <a:chOff x="-748661" y="905044"/>
            <a:chExt cx="792000" cy="792000"/>
          </a:xfrm>
        </p:grpSpPr>
        <p:sp>
          <p:nvSpPr>
            <p:cNvPr id="90" name="楕円 89">
              <a:extLst>
                <a:ext uri="{FF2B5EF4-FFF2-40B4-BE49-F238E27FC236}">
                  <a16:creationId xmlns:a16="http://schemas.microsoft.com/office/drawing/2014/main" id="{89190E7B-994A-47B5-B2CA-A4E4E0A6E955}"/>
                </a:ext>
              </a:extLst>
            </p:cNvPr>
            <p:cNvSpPr/>
            <p:nvPr/>
          </p:nvSpPr>
          <p:spPr>
            <a:xfrm>
              <a:off x="-670686" y="983253"/>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1" name="楕円 90">
              <a:extLst>
                <a:ext uri="{FF2B5EF4-FFF2-40B4-BE49-F238E27FC236}">
                  <a16:creationId xmlns:a16="http://schemas.microsoft.com/office/drawing/2014/main" id="{B8BC635B-5415-43A8-B313-EE678106EF4B}"/>
                </a:ext>
              </a:extLst>
            </p:cNvPr>
            <p:cNvSpPr/>
            <p:nvPr/>
          </p:nvSpPr>
          <p:spPr>
            <a:xfrm>
              <a:off x="-748661" y="905044"/>
              <a:ext cx="792000" cy="792000"/>
            </a:xfrm>
            <a:prstGeom prst="ellipse">
              <a:avLst/>
            </a:prstGeom>
            <a:solidFill>
              <a:srgbClr val="F96767">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2" name="テキスト ボックス 91">
              <a:extLst>
                <a:ext uri="{FF2B5EF4-FFF2-40B4-BE49-F238E27FC236}">
                  <a16:creationId xmlns:a16="http://schemas.microsoft.com/office/drawing/2014/main" id="{0A03421A-F906-4424-B2F7-902B766875C0}"/>
                </a:ext>
              </a:extLst>
            </p:cNvPr>
            <p:cNvSpPr txBox="1"/>
            <p:nvPr/>
          </p:nvSpPr>
          <p:spPr>
            <a:xfrm>
              <a:off x="-650616" y="1023100"/>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grpSp>
        <p:nvGrpSpPr>
          <p:cNvPr id="101" name="グループ化 100">
            <a:extLst>
              <a:ext uri="{FF2B5EF4-FFF2-40B4-BE49-F238E27FC236}">
                <a16:creationId xmlns:a16="http://schemas.microsoft.com/office/drawing/2014/main" id="{A6622753-7218-4B35-B33B-823FA5BEFE1E}"/>
              </a:ext>
            </a:extLst>
          </p:cNvPr>
          <p:cNvGrpSpPr/>
          <p:nvPr/>
        </p:nvGrpSpPr>
        <p:grpSpPr>
          <a:xfrm>
            <a:off x="5443376" y="1691059"/>
            <a:ext cx="792000" cy="792000"/>
            <a:chOff x="-748661" y="905044"/>
            <a:chExt cx="792000" cy="792000"/>
          </a:xfrm>
        </p:grpSpPr>
        <p:sp>
          <p:nvSpPr>
            <p:cNvPr id="102" name="楕円 101">
              <a:extLst>
                <a:ext uri="{FF2B5EF4-FFF2-40B4-BE49-F238E27FC236}">
                  <a16:creationId xmlns:a16="http://schemas.microsoft.com/office/drawing/2014/main" id="{BB4A7C87-DC5F-4C79-913E-4B4CCDA8153F}"/>
                </a:ext>
              </a:extLst>
            </p:cNvPr>
            <p:cNvSpPr/>
            <p:nvPr/>
          </p:nvSpPr>
          <p:spPr>
            <a:xfrm>
              <a:off x="-670686" y="983253"/>
              <a:ext cx="648000" cy="648000"/>
            </a:xfrm>
            <a:prstGeom prst="ellipse">
              <a:avLst/>
            </a:prstGeom>
            <a:solidFill>
              <a:srgbClr val="F9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3" name="楕円 102">
              <a:extLst>
                <a:ext uri="{FF2B5EF4-FFF2-40B4-BE49-F238E27FC236}">
                  <a16:creationId xmlns:a16="http://schemas.microsoft.com/office/drawing/2014/main" id="{1B2E122E-31AC-485C-A8FE-5EE4B0B34312}"/>
                </a:ext>
              </a:extLst>
            </p:cNvPr>
            <p:cNvSpPr/>
            <p:nvPr/>
          </p:nvSpPr>
          <p:spPr>
            <a:xfrm>
              <a:off x="-748661" y="905044"/>
              <a:ext cx="792000" cy="792000"/>
            </a:xfrm>
            <a:prstGeom prst="ellipse">
              <a:avLst/>
            </a:prstGeom>
            <a:solidFill>
              <a:srgbClr val="F96767">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4" name="テキスト ボックス 103">
              <a:extLst>
                <a:ext uri="{FF2B5EF4-FFF2-40B4-BE49-F238E27FC236}">
                  <a16:creationId xmlns:a16="http://schemas.microsoft.com/office/drawing/2014/main" id="{83A11147-9B8F-4A65-8AD5-352D95AF461F}"/>
                </a:ext>
              </a:extLst>
            </p:cNvPr>
            <p:cNvSpPr txBox="1"/>
            <p:nvPr/>
          </p:nvSpPr>
          <p:spPr>
            <a:xfrm>
              <a:off x="-650616" y="1023100"/>
              <a:ext cx="607859" cy="646331"/>
            </a:xfrm>
            <a:prstGeom prst="rect">
              <a:avLst/>
            </a:prstGeom>
            <a:noFill/>
          </p:spPr>
          <p:txBody>
            <a:bodyPr wrap="none" rtlCol="0">
              <a:spAutoFit/>
            </a:bodyPr>
            <a:lstStyle/>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みなと</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みらい</a:t>
              </a:r>
              <a:endParaRPr kumimoji="1" lang="en-US" altLang="ja-JP" sz="11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a:p>
              <a:pPr algn="ctr"/>
              <a:r>
                <a:rPr kumimoji="1" lang="en-US" altLang="ja-JP"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rPr>
                <a:t>21</a:t>
              </a:r>
              <a:endParaRPr kumimoji="1" lang="ja-JP" altLang="en-US" sz="1400" dirty="0">
                <a:ln w="3175">
                  <a:solidFill>
                    <a:schemeClr val="bg1">
                      <a:lumMod val="95000"/>
                    </a:schemeClr>
                  </a:solidFill>
                </a:ln>
                <a:solidFill>
                  <a:schemeClr val="bg1"/>
                </a:solidFill>
                <a:effectLst>
                  <a:outerShdw blurRad="50800" dist="38100" dir="5400000" algn="t" rotWithShape="0">
                    <a:schemeClr val="tx1">
                      <a:alpha val="40000"/>
                    </a:schemeClr>
                  </a:outerShdw>
                </a:effectLst>
                <a:latin typeface="メイリオ" panose="020B0604030504040204" pitchFamily="50" charset="-128"/>
                <a:ea typeface="メイリオ" panose="020B0604030504040204" pitchFamily="50" charset="-128"/>
              </a:endParaRPr>
            </a:p>
          </p:txBody>
        </p:sp>
      </p:grpSp>
      <p:pic>
        <p:nvPicPr>
          <p:cNvPr id="3" name="図 2">
            <a:extLst>
              <a:ext uri="{FF2B5EF4-FFF2-40B4-BE49-F238E27FC236}">
                <a16:creationId xmlns:a16="http://schemas.microsoft.com/office/drawing/2014/main" id="{32743004-6457-4F4B-9767-D18B7B50EB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064" y="1666107"/>
            <a:ext cx="4513593" cy="3011673"/>
          </a:xfrm>
          <a:prstGeom prst="rect">
            <a:avLst/>
          </a:prstGeom>
        </p:spPr>
      </p:pic>
      <p:sp>
        <p:nvSpPr>
          <p:cNvPr id="6" name="テキスト ボックス 5">
            <a:extLst>
              <a:ext uri="{FF2B5EF4-FFF2-40B4-BE49-F238E27FC236}">
                <a16:creationId xmlns:a16="http://schemas.microsoft.com/office/drawing/2014/main" id="{F2C21583-C22C-422D-AC9A-00A18A7CD89B}"/>
              </a:ext>
            </a:extLst>
          </p:cNvPr>
          <p:cNvSpPr txBox="1"/>
          <p:nvPr/>
        </p:nvSpPr>
        <p:spPr>
          <a:xfrm>
            <a:off x="4048214" y="4679633"/>
            <a:ext cx="1323975" cy="492443"/>
          </a:xfrm>
          <a:prstGeom prst="rect">
            <a:avLst/>
          </a:prstGeom>
          <a:noFill/>
        </p:spPr>
        <p:txBody>
          <a:bodyPr wrap="square" rtlCol="0">
            <a:spAutoFit/>
          </a:bodyPr>
          <a:lstStyle/>
          <a:p>
            <a:r>
              <a:rPr lang="ja-JP" altLang="ja-JP" sz="800" kern="100" dirty="0">
                <a:effectLst/>
                <a:latin typeface="游ゴシック" panose="020B0400000000000000" pitchFamily="50" charset="-128"/>
                <a:ea typeface="游ゴシック" panose="020B0400000000000000" pitchFamily="50" charset="-128"/>
                <a:cs typeface="Courier New" panose="02070309020205020404" pitchFamily="49" charset="0"/>
              </a:rPr>
              <a:t>撮影：笠木靖之</a:t>
            </a:r>
          </a:p>
          <a:p>
            <a:endParaRPr kumimoji="1" lang="ja-JP" altLang="en-US" dirty="0"/>
          </a:p>
        </p:txBody>
      </p:sp>
      <p:sp>
        <p:nvSpPr>
          <p:cNvPr id="8" name="楕円 7">
            <a:extLst>
              <a:ext uri="{FF2B5EF4-FFF2-40B4-BE49-F238E27FC236}">
                <a16:creationId xmlns:a16="http://schemas.microsoft.com/office/drawing/2014/main" id="{9C2148B3-4AAB-900A-4BA8-26643B71A04B}"/>
              </a:ext>
            </a:extLst>
          </p:cNvPr>
          <p:cNvSpPr/>
          <p:nvPr/>
        </p:nvSpPr>
        <p:spPr>
          <a:xfrm>
            <a:off x="5826478" y="2865982"/>
            <a:ext cx="4004384" cy="2369341"/>
          </a:xfrm>
          <a:prstGeom prst="ellipse">
            <a:avLst/>
          </a:prstGeom>
          <a:solidFill>
            <a:schemeClr val="bg1">
              <a:alpha val="54000"/>
            </a:schemeClr>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rgbClr val="FF0000"/>
                </a:solidFill>
              </a:rPr>
              <a:t>休止中</a:t>
            </a:r>
          </a:p>
        </p:txBody>
      </p:sp>
    </p:spTree>
    <p:extLst>
      <p:ext uri="{BB962C8B-B14F-4D97-AF65-F5344CB8AC3E}">
        <p14:creationId xmlns:p14="http://schemas.microsoft.com/office/powerpoint/2010/main" val="4151033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alpha val="25000"/>
          </a:srgbClr>
        </a:solidFill>
        <a:effectLst/>
      </p:bgPr>
    </p:bg>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E2052C1E-6F0B-454B-9184-7CE96342D24F}"/>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C6BC0B3D-B057-4B0D-A88F-6859BE708D01}"/>
              </a:ext>
            </a:extLst>
          </p:cNvPr>
          <p:cNvSpPr/>
          <p:nvPr/>
        </p:nvSpPr>
        <p:spPr>
          <a:xfrm>
            <a:off x="259773" y="255797"/>
            <a:ext cx="9749387"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C4E576B6-DC1A-426D-B0A9-9EF210E4673F}"/>
              </a:ext>
            </a:extLst>
          </p:cNvPr>
          <p:cNvSpPr txBox="1"/>
          <p:nvPr/>
        </p:nvSpPr>
        <p:spPr>
          <a:xfrm>
            <a:off x="474577" y="6656509"/>
            <a:ext cx="1773323"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045-621-8710</a:t>
            </a:r>
            <a:r>
              <a:rPr lang="ja-JP" altLang="en-US" sz="900" dirty="0">
                <a:latin typeface="メイリオ" panose="020B0604030504040204" pitchFamily="50" charset="-128"/>
                <a:ea typeface="メイリオ" panose="020B0604030504040204" pitchFamily="50" charset="-128"/>
              </a:rPr>
              <a:t>　　</a:t>
            </a: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バス</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：なし</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横浜市中区山手町</a:t>
            </a:r>
            <a:r>
              <a:rPr lang="en-US" altLang="zh-CN" sz="900" dirty="0">
                <a:latin typeface="メイリオ" panose="020B0604030504040204" pitchFamily="50" charset="-128"/>
                <a:ea typeface="メイリオ" panose="020B0604030504040204" pitchFamily="50" charset="-128"/>
              </a:rPr>
              <a:t>239</a:t>
            </a:r>
            <a:endParaRPr lang="ja-JP" altLang="en-US" sz="900" dirty="0">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0299DD72-8D0E-4C3B-86F5-0015724F72D0}"/>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CF30501D-778A-4B3D-BAF2-CA4DE68FC125}"/>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6AB2424D-94EA-4A81-A334-8B4A4CE50539}"/>
              </a:ext>
            </a:extLst>
          </p:cNvPr>
          <p:cNvSpPr/>
          <p:nvPr/>
        </p:nvSpPr>
        <p:spPr>
          <a:xfrm>
            <a:off x="10215135" y="41931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71382114-6571-447B-8036-7A694B35186B}"/>
              </a:ext>
            </a:extLst>
          </p:cNvPr>
          <p:cNvSpPr/>
          <p:nvPr/>
        </p:nvSpPr>
        <p:spPr>
          <a:xfrm>
            <a:off x="10215135" y="6265590"/>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20D3C2E5-DDF5-4EAC-92F7-A511AEFC3478}"/>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33" name="テキスト ボックス 32">
            <a:extLst>
              <a:ext uri="{FF2B5EF4-FFF2-40B4-BE49-F238E27FC236}">
                <a16:creationId xmlns:a16="http://schemas.microsoft.com/office/drawing/2014/main" id="{504FE110-E486-436C-B646-66006CCFFB42}"/>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自然・動物</a:t>
            </a:r>
          </a:p>
        </p:txBody>
      </p:sp>
      <p:sp>
        <p:nvSpPr>
          <p:cNvPr id="34" name="テキスト ボックス 33">
            <a:extLst>
              <a:ext uri="{FF2B5EF4-FFF2-40B4-BE49-F238E27FC236}">
                <a16:creationId xmlns:a16="http://schemas.microsoft.com/office/drawing/2014/main" id="{9D188A84-A155-4623-A573-604E1099322E}"/>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35" name="正方形/長方形 34">
            <a:extLst>
              <a:ext uri="{FF2B5EF4-FFF2-40B4-BE49-F238E27FC236}">
                <a16:creationId xmlns:a16="http://schemas.microsoft.com/office/drawing/2014/main" id="{D645DBF4-4488-42A5-B70A-404EBADE0094}"/>
              </a:ext>
            </a:extLst>
          </p:cNvPr>
          <p:cNvSpPr/>
          <p:nvPr/>
        </p:nvSpPr>
        <p:spPr>
          <a:xfrm>
            <a:off x="10212411" y="20887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7DE81EED-6E71-423E-BEBA-92D9717AE5E0}"/>
              </a:ext>
            </a:extLst>
          </p:cNvPr>
          <p:cNvSpPr txBox="1"/>
          <p:nvPr/>
        </p:nvSpPr>
        <p:spPr>
          <a:xfrm>
            <a:off x="10255330" y="23036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37" name="正方形/長方形 36">
            <a:extLst>
              <a:ext uri="{FF2B5EF4-FFF2-40B4-BE49-F238E27FC236}">
                <a16:creationId xmlns:a16="http://schemas.microsoft.com/office/drawing/2014/main" id="{4A5824C0-9D74-4461-B1F8-00B910CBF85C}"/>
              </a:ext>
            </a:extLst>
          </p:cNvPr>
          <p:cNvSpPr/>
          <p:nvPr/>
        </p:nvSpPr>
        <p:spPr>
          <a:xfrm>
            <a:off x="10212411" y="31428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0D34BE8-6B0D-4444-A6CC-EF89462BC4B3}"/>
              </a:ext>
            </a:extLst>
          </p:cNvPr>
          <p:cNvSpPr txBox="1"/>
          <p:nvPr/>
        </p:nvSpPr>
        <p:spPr>
          <a:xfrm>
            <a:off x="10249441" y="34195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39" name="正方形/長方形 38">
            <a:extLst>
              <a:ext uri="{FF2B5EF4-FFF2-40B4-BE49-F238E27FC236}">
                <a16:creationId xmlns:a16="http://schemas.microsoft.com/office/drawing/2014/main" id="{BAFCCA22-49E9-4EE0-BD92-7E84CCA36C20}"/>
              </a:ext>
            </a:extLst>
          </p:cNvPr>
          <p:cNvSpPr/>
          <p:nvPr/>
        </p:nvSpPr>
        <p:spPr>
          <a:xfrm>
            <a:off x="10205825" y="5233837"/>
            <a:ext cx="448231" cy="1044000"/>
          </a:xfrm>
          <a:prstGeom prst="rect">
            <a:avLst/>
          </a:prstGeom>
          <a:solidFill>
            <a:srgbClr val="0070C0"/>
          </a:solidFill>
          <a:ln>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F582B806-6BF5-4C48-A2FE-13C4EDA50026}"/>
              </a:ext>
            </a:extLst>
          </p:cNvPr>
          <p:cNvSpPr txBox="1"/>
          <p:nvPr/>
        </p:nvSpPr>
        <p:spPr>
          <a:xfrm>
            <a:off x="10255380" y="44962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歴史</a:t>
            </a:r>
          </a:p>
        </p:txBody>
      </p:sp>
      <p:sp>
        <p:nvSpPr>
          <p:cNvPr id="41" name="テキスト ボックス 40">
            <a:extLst>
              <a:ext uri="{FF2B5EF4-FFF2-40B4-BE49-F238E27FC236}">
                <a16:creationId xmlns:a16="http://schemas.microsoft.com/office/drawing/2014/main" id="{95E7A521-B79D-4B88-AF80-EA2D749B31E6}"/>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文化・芸術</a:t>
            </a:r>
          </a:p>
        </p:txBody>
      </p:sp>
      <p:sp>
        <p:nvSpPr>
          <p:cNvPr id="42" name="テキスト ボックス 41">
            <a:extLst>
              <a:ext uri="{FF2B5EF4-FFF2-40B4-BE49-F238E27FC236}">
                <a16:creationId xmlns:a16="http://schemas.microsoft.com/office/drawing/2014/main" id="{0DA836BC-BF69-4059-9BE2-E67805E70A9C}"/>
              </a:ext>
            </a:extLst>
          </p:cNvPr>
          <p:cNvSpPr txBox="1"/>
          <p:nvPr/>
        </p:nvSpPr>
        <p:spPr>
          <a:xfrm>
            <a:off x="393318" y="5850934"/>
            <a:ext cx="4512426" cy="692497"/>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館長の北原照久氏が</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1973</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年頃から収集したコレクションの一部を公開した博物館。</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1890</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1960</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年代、おもに日本で製造された玩具を約</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3</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千点展示しています。</a:t>
            </a:r>
            <a:endParaRPr lang="ja-JP" altLang="en-US" sz="1300" dirty="0">
              <a:effectLst>
                <a:outerShdw blurRad="50800" dist="38100" dir="5400000" algn="t" rotWithShape="0">
                  <a:schemeClr val="tx1">
                    <a:lumMod val="50000"/>
                    <a:lumOff val="50000"/>
                    <a:alpha val="40000"/>
                  </a:schemeClr>
                </a:outerShdw>
              </a:effectLst>
            </a:endParaRPr>
          </a:p>
        </p:txBody>
      </p:sp>
      <p:sp>
        <p:nvSpPr>
          <p:cNvPr id="49" name="正方形/長方形 48">
            <a:extLst>
              <a:ext uri="{FF2B5EF4-FFF2-40B4-BE49-F238E27FC236}">
                <a16:creationId xmlns:a16="http://schemas.microsoft.com/office/drawing/2014/main" id="{C6F312E4-03CD-4038-994E-81D3053680CB}"/>
              </a:ext>
            </a:extLst>
          </p:cNvPr>
          <p:cNvSpPr/>
          <p:nvPr/>
        </p:nvSpPr>
        <p:spPr>
          <a:xfrm>
            <a:off x="5358306" y="569074"/>
            <a:ext cx="4650854" cy="6634970"/>
          </a:xfrm>
          <a:custGeom>
            <a:avLst/>
            <a:gdLst>
              <a:gd name="connsiteX0" fmla="*/ 0 w 4650854"/>
              <a:gd name="connsiteY0" fmla="*/ 0 h 6634970"/>
              <a:gd name="connsiteX1" fmla="*/ 710916 w 4650854"/>
              <a:gd name="connsiteY1" fmla="*/ 0 h 6634970"/>
              <a:gd name="connsiteX2" fmla="*/ 1468341 w 4650854"/>
              <a:gd name="connsiteY2" fmla="*/ 0 h 6634970"/>
              <a:gd name="connsiteX3" fmla="*/ 2039732 w 4650854"/>
              <a:gd name="connsiteY3" fmla="*/ 0 h 6634970"/>
              <a:gd name="connsiteX4" fmla="*/ 2657631 w 4650854"/>
              <a:gd name="connsiteY4" fmla="*/ 0 h 6634970"/>
              <a:gd name="connsiteX5" fmla="*/ 3275530 w 4650854"/>
              <a:gd name="connsiteY5" fmla="*/ 0 h 6634970"/>
              <a:gd name="connsiteX6" fmla="*/ 3986446 w 4650854"/>
              <a:gd name="connsiteY6" fmla="*/ 0 h 6634970"/>
              <a:gd name="connsiteX7" fmla="*/ 4650854 w 4650854"/>
              <a:gd name="connsiteY7" fmla="*/ 0 h 6634970"/>
              <a:gd name="connsiteX8" fmla="*/ 4650854 w 4650854"/>
              <a:gd name="connsiteY8" fmla="*/ 729847 h 6634970"/>
              <a:gd name="connsiteX9" fmla="*/ 4650854 w 4650854"/>
              <a:gd name="connsiteY9" fmla="*/ 1326994 h 6634970"/>
              <a:gd name="connsiteX10" fmla="*/ 4650854 w 4650854"/>
              <a:gd name="connsiteY10" fmla="*/ 2056841 h 6634970"/>
              <a:gd name="connsiteX11" fmla="*/ 4650854 w 4650854"/>
              <a:gd name="connsiteY11" fmla="*/ 2653988 h 6634970"/>
              <a:gd name="connsiteX12" fmla="*/ 4650854 w 4650854"/>
              <a:gd name="connsiteY12" fmla="*/ 3251135 h 6634970"/>
              <a:gd name="connsiteX13" fmla="*/ 4650854 w 4650854"/>
              <a:gd name="connsiteY13" fmla="*/ 4047332 h 6634970"/>
              <a:gd name="connsiteX14" fmla="*/ 4650854 w 4650854"/>
              <a:gd name="connsiteY14" fmla="*/ 4843528 h 6634970"/>
              <a:gd name="connsiteX15" fmla="*/ 4650854 w 4650854"/>
              <a:gd name="connsiteY15" fmla="*/ 5307976 h 6634970"/>
              <a:gd name="connsiteX16" fmla="*/ 4650854 w 4650854"/>
              <a:gd name="connsiteY16" fmla="*/ 5838774 h 6634970"/>
              <a:gd name="connsiteX17" fmla="*/ 4650854 w 4650854"/>
              <a:gd name="connsiteY17" fmla="*/ 6634970 h 6634970"/>
              <a:gd name="connsiteX18" fmla="*/ 4125972 w 4650854"/>
              <a:gd name="connsiteY18" fmla="*/ 6634970 h 6634970"/>
              <a:gd name="connsiteX19" fmla="*/ 3415056 w 4650854"/>
              <a:gd name="connsiteY19" fmla="*/ 6634970 h 6634970"/>
              <a:gd name="connsiteX20" fmla="*/ 2797156 w 4650854"/>
              <a:gd name="connsiteY20" fmla="*/ 6634970 h 6634970"/>
              <a:gd name="connsiteX21" fmla="*/ 2132749 w 4650854"/>
              <a:gd name="connsiteY21" fmla="*/ 6634970 h 6634970"/>
              <a:gd name="connsiteX22" fmla="*/ 1375324 w 4650854"/>
              <a:gd name="connsiteY22" fmla="*/ 6634970 h 6634970"/>
              <a:gd name="connsiteX23" fmla="*/ 850442 w 4650854"/>
              <a:gd name="connsiteY23" fmla="*/ 6634970 h 6634970"/>
              <a:gd name="connsiteX24" fmla="*/ 0 w 4650854"/>
              <a:gd name="connsiteY24" fmla="*/ 6634970 h 6634970"/>
              <a:gd name="connsiteX25" fmla="*/ 0 w 4650854"/>
              <a:gd name="connsiteY25" fmla="*/ 6170522 h 6634970"/>
              <a:gd name="connsiteX26" fmla="*/ 0 w 4650854"/>
              <a:gd name="connsiteY26" fmla="*/ 5374326 h 6634970"/>
              <a:gd name="connsiteX27" fmla="*/ 0 w 4650854"/>
              <a:gd name="connsiteY27" fmla="*/ 4644479 h 6634970"/>
              <a:gd name="connsiteX28" fmla="*/ 0 w 4650854"/>
              <a:gd name="connsiteY28" fmla="*/ 4113681 h 6634970"/>
              <a:gd name="connsiteX29" fmla="*/ 0 w 4650854"/>
              <a:gd name="connsiteY29" fmla="*/ 3649234 h 6634970"/>
              <a:gd name="connsiteX30" fmla="*/ 0 w 4650854"/>
              <a:gd name="connsiteY30" fmla="*/ 2985736 h 6634970"/>
              <a:gd name="connsiteX31" fmla="*/ 0 w 4650854"/>
              <a:gd name="connsiteY31" fmla="*/ 2255890 h 6634970"/>
              <a:gd name="connsiteX32" fmla="*/ 0 w 4650854"/>
              <a:gd name="connsiteY32" fmla="*/ 1658743 h 6634970"/>
              <a:gd name="connsiteX33" fmla="*/ 0 w 4650854"/>
              <a:gd name="connsiteY33" fmla="*/ 1127945 h 6634970"/>
              <a:gd name="connsiteX34" fmla="*/ 0 w 4650854"/>
              <a:gd name="connsiteY34" fmla="*/ 597147 h 6634970"/>
              <a:gd name="connsiteX35" fmla="*/ 0 w 4650854"/>
              <a:gd name="connsiteY35" fmla="*/ 0 h 663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650854" h="6634970" fill="none" extrusionOk="0">
                <a:moveTo>
                  <a:pt x="0" y="0"/>
                </a:moveTo>
                <a:cubicBezTo>
                  <a:pt x="332498" y="18221"/>
                  <a:pt x="381333" y="-12015"/>
                  <a:pt x="710916" y="0"/>
                </a:cubicBezTo>
                <a:cubicBezTo>
                  <a:pt x="1040499" y="12015"/>
                  <a:pt x="1308911" y="18023"/>
                  <a:pt x="1468341" y="0"/>
                </a:cubicBezTo>
                <a:cubicBezTo>
                  <a:pt x="1627772" y="-18023"/>
                  <a:pt x="1899681" y="11312"/>
                  <a:pt x="2039732" y="0"/>
                </a:cubicBezTo>
                <a:cubicBezTo>
                  <a:pt x="2179783" y="-11312"/>
                  <a:pt x="2489229" y="-7743"/>
                  <a:pt x="2657631" y="0"/>
                </a:cubicBezTo>
                <a:cubicBezTo>
                  <a:pt x="2826033" y="7743"/>
                  <a:pt x="3022162" y="24297"/>
                  <a:pt x="3275530" y="0"/>
                </a:cubicBezTo>
                <a:cubicBezTo>
                  <a:pt x="3528898" y="-24297"/>
                  <a:pt x="3685370" y="32864"/>
                  <a:pt x="3986446" y="0"/>
                </a:cubicBezTo>
                <a:cubicBezTo>
                  <a:pt x="4287522" y="-32864"/>
                  <a:pt x="4413603" y="-20760"/>
                  <a:pt x="4650854" y="0"/>
                </a:cubicBezTo>
                <a:cubicBezTo>
                  <a:pt x="4670997" y="264971"/>
                  <a:pt x="4666165" y="502376"/>
                  <a:pt x="4650854" y="729847"/>
                </a:cubicBezTo>
                <a:cubicBezTo>
                  <a:pt x="4635543" y="957318"/>
                  <a:pt x="4655394" y="1112683"/>
                  <a:pt x="4650854" y="1326994"/>
                </a:cubicBezTo>
                <a:cubicBezTo>
                  <a:pt x="4646314" y="1541305"/>
                  <a:pt x="4653881" y="1848754"/>
                  <a:pt x="4650854" y="2056841"/>
                </a:cubicBezTo>
                <a:cubicBezTo>
                  <a:pt x="4647827" y="2264928"/>
                  <a:pt x="4675970" y="2409512"/>
                  <a:pt x="4650854" y="2653988"/>
                </a:cubicBezTo>
                <a:cubicBezTo>
                  <a:pt x="4625738" y="2898464"/>
                  <a:pt x="4641615" y="2955566"/>
                  <a:pt x="4650854" y="3251135"/>
                </a:cubicBezTo>
                <a:cubicBezTo>
                  <a:pt x="4660093" y="3546704"/>
                  <a:pt x="4616418" y="3662669"/>
                  <a:pt x="4650854" y="4047332"/>
                </a:cubicBezTo>
                <a:cubicBezTo>
                  <a:pt x="4685290" y="4431995"/>
                  <a:pt x="4614096" y="4472948"/>
                  <a:pt x="4650854" y="4843528"/>
                </a:cubicBezTo>
                <a:cubicBezTo>
                  <a:pt x="4687612" y="5214108"/>
                  <a:pt x="4657346" y="5089443"/>
                  <a:pt x="4650854" y="5307976"/>
                </a:cubicBezTo>
                <a:cubicBezTo>
                  <a:pt x="4644362" y="5526509"/>
                  <a:pt x="4668139" y="5584744"/>
                  <a:pt x="4650854" y="5838774"/>
                </a:cubicBezTo>
                <a:cubicBezTo>
                  <a:pt x="4633569" y="6092804"/>
                  <a:pt x="4689637" y="6362423"/>
                  <a:pt x="4650854" y="6634970"/>
                </a:cubicBezTo>
                <a:cubicBezTo>
                  <a:pt x="4541721" y="6640199"/>
                  <a:pt x="4329045" y="6654280"/>
                  <a:pt x="4125972" y="6634970"/>
                </a:cubicBezTo>
                <a:cubicBezTo>
                  <a:pt x="3922899" y="6615660"/>
                  <a:pt x="3637690" y="6665835"/>
                  <a:pt x="3415056" y="6634970"/>
                </a:cubicBezTo>
                <a:cubicBezTo>
                  <a:pt x="3192422" y="6604105"/>
                  <a:pt x="3071619" y="6627083"/>
                  <a:pt x="2797156" y="6634970"/>
                </a:cubicBezTo>
                <a:cubicBezTo>
                  <a:pt x="2522693" y="6642857"/>
                  <a:pt x="2410113" y="6644447"/>
                  <a:pt x="2132749" y="6634970"/>
                </a:cubicBezTo>
                <a:cubicBezTo>
                  <a:pt x="1855385" y="6625493"/>
                  <a:pt x="1673980" y="6611476"/>
                  <a:pt x="1375324" y="6634970"/>
                </a:cubicBezTo>
                <a:cubicBezTo>
                  <a:pt x="1076668" y="6658464"/>
                  <a:pt x="1092027" y="6609239"/>
                  <a:pt x="850442" y="6634970"/>
                </a:cubicBezTo>
                <a:cubicBezTo>
                  <a:pt x="608857" y="6660701"/>
                  <a:pt x="286266" y="6593711"/>
                  <a:pt x="0" y="6634970"/>
                </a:cubicBezTo>
                <a:cubicBezTo>
                  <a:pt x="-529" y="6495345"/>
                  <a:pt x="8082" y="6326143"/>
                  <a:pt x="0" y="6170522"/>
                </a:cubicBezTo>
                <a:cubicBezTo>
                  <a:pt x="-8082" y="6014901"/>
                  <a:pt x="36478" y="5574052"/>
                  <a:pt x="0" y="5374326"/>
                </a:cubicBezTo>
                <a:cubicBezTo>
                  <a:pt x="-36478" y="5174600"/>
                  <a:pt x="-2418" y="4888362"/>
                  <a:pt x="0" y="4644479"/>
                </a:cubicBezTo>
                <a:cubicBezTo>
                  <a:pt x="2418" y="4400596"/>
                  <a:pt x="-7931" y="4323973"/>
                  <a:pt x="0" y="4113681"/>
                </a:cubicBezTo>
                <a:cubicBezTo>
                  <a:pt x="7931" y="3903389"/>
                  <a:pt x="-6318" y="3791817"/>
                  <a:pt x="0" y="3649234"/>
                </a:cubicBezTo>
                <a:cubicBezTo>
                  <a:pt x="6318" y="3506651"/>
                  <a:pt x="15708" y="3197765"/>
                  <a:pt x="0" y="2985736"/>
                </a:cubicBezTo>
                <a:cubicBezTo>
                  <a:pt x="-15708" y="2773707"/>
                  <a:pt x="-18306" y="2516601"/>
                  <a:pt x="0" y="2255890"/>
                </a:cubicBezTo>
                <a:cubicBezTo>
                  <a:pt x="18306" y="1995179"/>
                  <a:pt x="-18287" y="1814462"/>
                  <a:pt x="0" y="1658743"/>
                </a:cubicBezTo>
                <a:cubicBezTo>
                  <a:pt x="18287" y="1503024"/>
                  <a:pt x="-256" y="1244448"/>
                  <a:pt x="0" y="1127945"/>
                </a:cubicBezTo>
                <a:cubicBezTo>
                  <a:pt x="256" y="1011442"/>
                  <a:pt x="22307" y="753941"/>
                  <a:pt x="0" y="597147"/>
                </a:cubicBezTo>
                <a:cubicBezTo>
                  <a:pt x="-22307" y="440353"/>
                  <a:pt x="-9532" y="202979"/>
                  <a:pt x="0" y="0"/>
                </a:cubicBezTo>
                <a:close/>
              </a:path>
              <a:path w="4650854" h="6634970" stroke="0" extrusionOk="0">
                <a:moveTo>
                  <a:pt x="0" y="0"/>
                </a:moveTo>
                <a:cubicBezTo>
                  <a:pt x="313725" y="-33168"/>
                  <a:pt x="452579" y="17020"/>
                  <a:pt x="664408" y="0"/>
                </a:cubicBezTo>
                <a:cubicBezTo>
                  <a:pt x="876237" y="-17020"/>
                  <a:pt x="1236579" y="-34199"/>
                  <a:pt x="1421833" y="0"/>
                </a:cubicBezTo>
                <a:cubicBezTo>
                  <a:pt x="1607088" y="34199"/>
                  <a:pt x="1874771" y="-23059"/>
                  <a:pt x="2132749" y="0"/>
                </a:cubicBezTo>
                <a:cubicBezTo>
                  <a:pt x="2390727" y="23059"/>
                  <a:pt x="2521964" y="7035"/>
                  <a:pt x="2657631" y="0"/>
                </a:cubicBezTo>
                <a:cubicBezTo>
                  <a:pt x="2793298" y="-7035"/>
                  <a:pt x="3054810" y="-24031"/>
                  <a:pt x="3182513" y="0"/>
                </a:cubicBezTo>
                <a:cubicBezTo>
                  <a:pt x="3310216" y="24031"/>
                  <a:pt x="3497409" y="11913"/>
                  <a:pt x="3753904" y="0"/>
                </a:cubicBezTo>
                <a:cubicBezTo>
                  <a:pt x="4010399" y="-11913"/>
                  <a:pt x="4400565" y="-24997"/>
                  <a:pt x="4650854" y="0"/>
                </a:cubicBezTo>
                <a:cubicBezTo>
                  <a:pt x="4672471" y="218931"/>
                  <a:pt x="4645852" y="450667"/>
                  <a:pt x="4650854" y="663497"/>
                </a:cubicBezTo>
                <a:cubicBezTo>
                  <a:pt x="4655856" y="876327"/>
                  <a:pt x="4639660" y="1037082"/>
                  <a:pt x="4650854" y="1194295"/>
                </a:cubicBezTo>
                <a:cubicBezTo>
                  <a:pt x="4662048" y="1351508"/>
                  <a:pt x="4639940" y="1782937"/>
                  <a:pt x="4650854" y="1990491"/>
                </a:cubicBezTo>
                <a:cubicBezTo>
                  <a:pt x="4661768" y="2198045"/>
                  <a:pt x="4658693" y="2349321"/>
                  <a:pt x="4650854" y="2521289"/>
                </a:cubicBezTo>
                <a:cubicBezTo>
                  <a:pt x="4643015" y="2693257"/>
                  <a:pt x="4669577" y="2781427"/>
                  <a:pt x="4650854" y="2985737"/>
                </a:cubicBezTo>
                <a:cubicBezTo>
                  <a:pt x="4632131" y="3190047"/>
                  <a:pt x="4622251" y="3483350"/>
                  <a:pt x="4650854" y="3715583"/>
                </a:cubicBezTo>
                <a:cubicBezTo>
                  <a:pt x="4679457" y="3947816"/>
                  <a:pt x="4654268" y="4206415"/>
                  <a:pt x="4650854" y="4511780"/>
                </a:cubicBezTo>
                <a:cubicBezTo>
                  <a:pt x="4647440" y="4817145"/>
                  <a:pt x="4649646" y="4977438"/>
                  <a:pt x="4650854" y="5175277"/>
                </a:cubicBezTo>
                <a:cubicBezTo>
                  <a:pt x="4652062" y="5373116"/>
                  <a:pt x="4684716" y="5662737"/>
                  <a:pt x="4650854" y="5905123"/>
                </a:cubicBezTo>
                <a:cubicBezTo>
                  <a:pt x="4616992" y="6147509"/>
                  <a:pt x="4639210" y="6461516"/>
                  <a:pt x="4650854" y="6634970"/>
                </a:cubicBezTo>
                <a:cubicBezTo>
                  <a:pt x="4313019" y="6654399"/>
                  <a:pt x="4189635" y="6617161"/>
                  <a:pt x="3893429" y="6634970"/>
                </a:cubicBezTo>
                <a:cubicBezTo>
                  <a:pt x="3597224" y="6652779"/>
                  <a:pt x="3409654" y="6601591"/>
                  <a:pt x="3182513" y="6634970"/>
                </a:cubicBezTo>
                <a:cubicBezTo>
                  <a:pt x="2955372" y="6668349"/>
                  <a:pt x="2676988" y="6628808"/>
                  <a:pt x="2518105" y="6634970"/>
                </a:cubicBezTo>
                <a:cubicBezTo>
                  <a:pt x="2359222" y="6641132"/>
                  <a:pt x="2110005" y="6610449"/>
                  <a:pt x="1807189" y="6634970"/>
                </a:cubicBezTo>
                <a:cubicBezTo>
                  <a:pt x="1504373" y="6659491"/>
                  <a:pt x="1290758" y="6613652"/>
                  <a:pt x="1049764" y="6634970"/>
                </a:cubicBezTo>
                <a:cubicBezTo>
                  <a:pt x="808770" y="6656288"/>
                  <a:pt x="375300" y="6603088"/>
                  <a:pt x="0" y="6634970"/>
                </a:cubicBezTo>
                <a:cubicBezTo>
                  <a:pt x="-24235" y="6432058"/>
                  <a:pt x="5607" y="6127263"/>
                  <a:pt x="0" y="5971473"/>
                </a:cubicBezTo>
                <a:cubicBezTo>
                  <a:pt x="-5607" y="5815683"/>
                  <a:pt x="30263" y="5361705"/>
                  <a:pt x="0" y="5175277"/>
                </a:cubicBezTo>
                <a:cubicBezTo>
                  <a:pt x="-30263" y="4988849"/>
                  <a:pt x="145" y="4594476"/>
                  <a:pt x="0" y="4445430"/>
                </a:cubicBezTo>
                <a:cubicBezTo>
                  <a:pt x="-145" y="4296384"/>
                  <a:pt x="-35069" y="3870173"/>
                  <a:pt x="0" y="3715583"/>
                </a:cubicBezTo>
                <a:cubicBezTo>
                  <a:pt x="35069" y="3560993"/>
                  <a:pt x="10974" y="3120804"/>
                  <a:pt x="0" y="2919387"/>
                </a:cubicBezTo>
                <a:cubicBezTo>
                  <a:pt x="-10974" y="2717970"/>
                  <a:pt x="21167" y="2549134"/>
                  <a:pt x="0" y="2388589"/>
                </a:cubicBezTo>
                <a:cubicBezTo>
                  <a:pt x="-21167" y="2228044"/>
                  <a:pt x="-13596" y="2025679"/>
                  <a:pt x="0" y="1924141"/>
                </a:cubicBezTo>
                <a:cubicBezTo>
                  <a:pt x="13596" y="1822603"/>
                  <a:pt x="-6762" y="1606075"/>
                  <a:pt x="0" y="1459693"/>
                </a:cubicBezTo>
                <a:cubicBezTo>
                  <a:pt x="6762" y="1313311"/>
                  <a:pt x="8670" y="1174776"/>
                  <a:pt x="0" y="995245"/>
                </a:cubicBezTo>
                <a:cubicBezTo>
                  <a:pt x="-8670" y="815714"/>
                  <a:pt x="18707" y="481874"/>
                  <a:pt x="0" y="0"/>
                </a:cubicBezTo>
                <a:close/>
              </a:path>
            </a:pathLst>
          </a:custGeom>
          <a:solidFill>
            <a:srgbClr val="66C3E2">
              <a:alpha val="30000"/>
            </a:srgbClr>
          </a:solidFill>
          <a:ln w="19050">
            <a:solidFill>
              <a:schemeClr val="accent5">
                <a:lumMod val="75000"/>
              </a:schemeClr>
            </a:solidFill>
            <a:prstDash val="sysDash"/>
            <a:extLst>
              <a:ext uri="{C807C97D-BFC1-408E-A445-0C87EB9F89A2}">
                <ask:lineSketchStyleProps xmlns:ask="http://schemas.microsoft.com/office/drawing/2018/sketchyshapes" sd="79438549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0" name="グラフィックス 49" descr="靴の足跡 単色塗りつぶし">
            <a:extLst>
              <a:ext uri="{FF2B5EF4-FFF2-40B4-BE49-F238E27FC236}">
                <a16:creationId xmlns:a16="http://schemas.microsoft.com/office/drawing/2014/main" id="{9C57B1D3-937E-4686-A198-9C61F7C7D9C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772542">
            <a:off x="9151895" y="855149"/>
            <a:ext cx="408772" cy="448449"/>
          </a:xfrm>
          <a:prstGeom prst="rect">
            <a:avLst/>
          </a:prstGeom>
        </p:spPr>
      </p:pic>
      <p:sp>
        <p:nvSpPr>
          <p:cNvPr id="51" name="テキスト ボックス 50">
            <a:extLst>
              <a:ext uri="{FF2B5EF4-FFF2-40B4-BE49-F238E27FC236}">
                <a16:creationId xmlns:a16="http://schemas.microsoft.com/office/drawing/2014/main" id="{200C4114-0AEF-4A65-B7C0-69EDCF73DB5D}"/>
              </a:ext>
            </a:extLst>
          </p:cNvPr>
          <p:cNvSpPr txBox="1"/>
          <p:nvPr/>
        </p:nvSpPr>
        <p:spPr>
          <a:xfrm>
            <a:off x="5430908" y="702559"/>
            <a:ext cx="2229587" cy="276999"/>
          </a:xfrm>
          <a:prstGeom prst="rect">
            <a:avLst/>
          </a:prstGeom>
          <a:noFill/>
        </p:spPr>
        <p:txBody>
          <a:bodyPr wrap="square">
            <a:spAutoFit/>
          </a:bodyPr>
          <a:lstStyle/>
          <a:p>
            <a:r>
              <a:rPr lang="ja-JP" altLang="en-US" sz="1200" dirty="0">
                <a:solidFill>
                  <a:schemeClr val="accent1"/>
                </a:solidFill>
                <a:latin typeface="ふい字" panose="02000609000000000000" pitchFamily="1" charset="-128"/>
                <a:ea typeface="ふい字" panose="02000609000000000000" pitchFamily="1" charset="-128"/>
              </a:rPr>
              <a:t>「史的」で横浜の歴史発見！</a:t>
            </a:r>
            <a:endParaRPr lang="en-US" altLang="ja-JP" sz="1200" dirty="0">
              <a:solidFill>
                <a:schemeClr val="accent1"/>
              </a:solidFill>
              <a:latin typeface="ふい字" panose="02000609000000000000" pitchFamily="1" charset="-128"/>
              <a:ea typeface="ふい字" panose="02000609000000000000" pitchFamily="1" charset="-128"/>
            </a:endParaRPr>
          </a:p>
        </p:txBody>
      </p:sp>
      <p:sp>
        <p:nvSpPr>
          <p:cNvPr id="52" name="テキスト ボックス 51">
            <a:extLst>
              <a:ext uri="{FF2B5EF4-FFF2-40B4-BE49-F238E27FC236}">
                <a16:creationId xmlns:a16="http://schemas.microsoft.com/office/drawing/2014/main" id="{5AE8070F-5917-4CB2-B3BE-013C1A281312}"/>
              </a:ext>
            </a:extLst>
          </p:cNvPr>
          <p:cNvSpPr txBox="1"/>
          <p:nvPr/>
        </p:nvSpPr>
        <p:spPr>
          <a:xfrm>
            <a:off x="7003305" y="918554"/>
            <a:ext cx="2267205" cy="400110"/>
          </a:xfrm>
          <a:prstGeom prst="rect">
            <a:avLst/>
          </a:prstGeom>
          <a:noFill/>
        </p:spPr>
        <p:txBody>
          <a:bodyPr wrap="square">
            <a:spAutoFit/>
          </a:bodyPr>
          <a:lstStyle/>
          <a:p>
            <a:r>
              <a:rPr lang="ja-JP" altLang="en-US" sz="2000" dirty="0">
                <a:latin typeface="ふい字" panose="02000609000000000000" pitchFamily="1" charset="-128"/>
                <a:ea typeface="ふい字" panose="02000609000000000000" pitchFamily="1" charset="-128"/>
              </a:rPr>
              <a:t>ちょこっと寄り道</a:t>
            </a:r>
            <a:endParaRPr lang="en-US" altLang="ja-JP" sz="2000" dirty="0">
              <a:latin typeface="ふい字" panose="02000609000000000000" pitchFamily="1" charset="-128"/>
              <a:ea typeface="ふい字" panose="02000609000000000000" pitchFamily="1" charset="-128"/>
            </a:endParaRPr>
          </a:p>
        </p:txBody>
      </p:sp>
      <p:sp>
        <p:nvSpPr>
          <p:cNvPr id="53" name="テキスト ボックス 52">
            <a:extLst>
              <a:ext uri="{FF2B5EF4-FFF2-40B4-BE49-F238E27FC236}">
                <a16:creationId xmlns:a16="http://schemas.microsoft.com/office/drawing/2014/main" id="{106081A5-7E14-4422-AC60-CE580381F26F}"/>
              </a:ext>
            </a:extLst>
          </p:cNvPr>
          <p:cNvSpPr txBox="1"/>
          <p:nvPr/>
        </p:nvSpPr>
        <p:spPr>
          <a:xfrm>
            <a:off x="5535707" y="1407566"/>
            <a:ext cx="4308109" cy="2154436"/>
          </a:xfrm>
          <a:prstGeom prst="rect">
            <a:avLst/>
          </a:prstGeom>
          <a:noFill/>
        </p:spPr>
        <p:txBody>
          <a:bodyPr wrap="square">
            <a:spAutoFit/>
          </a:bodyPr>
          <a:lstStyle/>
          <a:p>
            <a:r>
              <a:rPr lang="ja-JP" altLang="en-US" sz="1400" dirty="0">
                <a:effectLst>
                  <a:outerShdw blurRad="38100" dist="38100" dir="2700000" algn="tl">
                    <a:srgbClr val="000000">
                      <a:alpha val="43137"/>
                    </a:srgbClr>
                  </a:outerShdw>
                </a:effectLst>
                <a:latin typeface="ふい字" panose="02000609000000000000" pitchFamily="1" charset="-128"/>
                <a:ea typeface="ふい字" panose="02000609000000000000" pitchFamily="1" charset="-128"/>
              </a:rPr>
              <a:t>横浜はじめて物語</a:t>
            </a:r>
            <a:endParaRPr lang="en-US" altLang="ja-JP" sz="1400" dirty="0">
              <a:effectLst>
                <a:outerShdw blurRad="38100" dist="38100" dir="2700000" algn="tl">
                  <a:srgbClr val="000000">
                    <a:alpha val="43137"/>
                  </a:srgbClr>
                </a:outerShdw>
              </a:effectLst>
              <a:latin typeface="ふい字" panose="02000609000000000000" pitchFamily="1" charset="-128"/>
              <a:ea typeface="ふい字" panose="02000609000000000000" pitchFamily="1" charset="-128"/>
            </a:endParaRPr>
          </a:p>
          <a:p>
            <a:endParaRPr lang="ja-JP" altLang="en-US" sz="800" b="1" dirty="0">
              <a:latin typeface="ふい字" panose="02000609000000000000" pitchFamily="1" charset="-128"/>
              <a:ea typeface="ふい字" panose="02000609000000000000" pitchFamily="1" charset="-128"/>
            </a:endParaRPr>
          </a:p>
          <a:p>
            <a:r>
              <a:rPr lang="en-US" altLang="ja-JP" sz="1400" dirty="0">
                <a:latin typeface="ふい字" panose="02000609000000000000" pitchFamily="1" charset="-128"/>
                <a:ea typeface="ふい字" panose="02000609000000000000" pitchFamily="1" charset="-128"/>
              </a:rPr>
              <a:t>1854</a:t>
            </a:r>
            <a:r>
              <a:rPr lang="ja-JP" altLang="en-US" sz="1400" dirty="0">
                <a:latin typeface="ふい字" panose="02000609000000000000" pitchFamily="1" charset="-128"/>
                <a:ea typeface="ふい字" panose="02000609000000000000" pitchFamily="1" charset="-128"/>
              </a:rPr>
              <a:t>年、日米和親条約が結ばれてから、西洋文化への入口として、ここ横浜へさまざまな新しいものが入ってきました。</a:t>
            </a:r>
          </a:p>
          <a:p>
            <a:r>
              <a:rPr lang="ja-JP" altLang="en-US" sz="1400" dirty="0">
                <a:latin typeface="ふい字" panose="02000609000000000000" pitchFamily="1" charset="-128"/>
                <a:ea typeface="ふい字" panose="02000609000000000000" pitchFamily="1" charset="-128"/>
              </a:rPr>
              <a:t>今では当たり前のものばかりですが、</a:t>
            </a:r>
            <a:r>
              <a:rPr lang="en-US" altLang="ja-JP" sz="1400" dirty="0">
                <a:latin typeface="ふい字" panose="02000609000000000000" pitchFamily="1" charset="-128"/>
                <a:ea typeface="ふい字" panose="02000609000000000000" pitchFamily="1" charset="-128"/>
              </a:rPr>
              <a:t>170</a:t>
            </a:r>
            <a:r>
              <a:rPr lang="ja-JP" altLang="en-US" sz="1400" dirty="0">
                <a:latin typeface="ふい字" panose="02000609000000000000" pitchFamily="1" charset="-128"/>
                <a:ea typeface="ふい字" panose="02000609000000000000" pitchFamily="1" charset="-128"/>
              </a:rPr>
              <a:t>年程の前の日本人にとっては、大変物珍しかったことでしょう。</a:t>
            </a:r>
          </a:p>
          <a:p>
            <a:r>
              <a:rPr lang="ja-JP" altLang="en-US" sz="1400" dirty="0">
                <a:latin typeface="ふい字" panose="02000609000000000000" pitchFamily="1" charset="-128"/>
                <a:ea typeface="ふい字" panose="02000609000000000000" pitchFamily="1" charset="-128"/>
              </a:rPr>
              <a:t>そんなノスタルジックな海港の歴史に思いを馳せながら、横浜を歩いてみてください。</a:t>
            </a:r>
          </a:p>
        </p:txBody>
      </p:sp>
      <p:pic>
        <p:nvPicPr>
          <p:cNvPr id="7" name="図 6" descr="挿絵 が含まれている画像&#10;&#10;自動的に生成された説明">
            <a:extLst>
              <a:ext uri="{FF2B5EF4-FFF2-40B4-BE49-F238E27FC236}">
                <a16:creationId xmlns:a16="http://schemas.microsoft.com/office/drawing/2014/main" id="{169724FA-A432-4B07-BC44-9FE257B11B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41555" y="3646510"/>
            <a:ext cx="1453684" cy="1612051"/>
          </a:xfrm>
          <a:prstGeom prst="rect">
            <a:avLst/>
          </a:prstGeom>
          <a:effectLst>
            <a:softEdge rad="127000"/>
          </a:effectLst>
        </p:spPr>
      </p:pic>
      <p:pic>
        <p:nvPicPr>
          <p:cNvPr id="11" name="図 10" descr="スポーツゲーム, スポーツ が含まれている画像&#10;&#10;自動的に生成された説明">
            <a:extLst>
              <a:ext uri="{FF2B5EF4-FFF2-40B4-BE49-F238E27FC236}">
                <a16:creationId xmlns:a16="http://schemas.microsoft.com/office/drawing/2014/main" id="{B275A5E2-7DB6-40C3-B3B7-455FE8D8EF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78612" y="3639129"/>
            <a:ext cx="1471013" cy="1629086"/>
          </a:xfrm>
          <a:prstGeom prst="rect">
            <a:avLst/>
          </a:prstGeom>
          <a:effectLst>
            <a:softEdge rad="127000"/>
          </a:effectLst>
        </p:spPr>
      </p:pic>
      <p:pic>
        <p:nvPicPr>
          <p:cNvPr id="15" name="図 14" descr="人形, 挿絵 が含まれている画像&#10;&#10;自動的に生成された説明">
            <a:extLst>
              <a:ext uri="{FF2B5EF4-FFF2-40B4-BE49-F238E27FC236}">
                <a16:creationId xmlns:a16="http://schemas.microsoft.com/office/drawing/2014/main" id="{A2C72869-D466-4A78-B846-D4DD1DB9473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99637" y="3647488"/>
            <a:ext cx="1203469" cy="1611073"/>
          </a:xfrm>
          <a:prstGeom prst="rect">
            <a:avLst/>
          </a:prstGeom>
          <a:effectLst>
            <a:softEdge rad="127000"/>
          </a:effectLst>
        </p:spPr>
      </p:pic>
      <p:pic>
        <p:nvPicPr>
          <p:cNvPr id="19" name="図 18" descr="電車, 運転, 古い, ストリート が含まれている画像&#10;&#10;自動的に生成された説明">
            <a:extLst>
              <a:ext uri="{FF2B5EF4-FFF2-40B4-BE49-F238E27FC236}">
                <a16:creationId xmlns:a16="http://schemas.microsoft.com/office/drawing/2014/main" id="{3E86BD35-61E0-453A-9307-26593F6C9F1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15037" y="5443674"/>
            <a:ext cx="1807052" cy="1557621"/>
          </a:xfrm>
          <a:prstGeom prst="rect">
            <a:avLst/>
          </a:prstGeom>
          <a:effectLst>
            <a:softEdge rad="127000"/>
          </a:effectLst>
        </p:spPr>
      </p:pic>
      <p:pic>
        <p:nvPicPr>
          <p:cNvPr id="24" name="図 23" descr="ダイアグラム&#10;&#10;自動的に生成された説明">
            <a:extLst>
              <a:ext uri="{FF2B5EF4-FFF2-40B4-BE49-F238E27FC236}">
                <a16:creationId xmlns:a16="http://schemas.microsoft.com/office/drawing/2014/main" id="{E5E9F77A-5844-4948-B9B7-4B6E35270CF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18292" y="5450876"/>
            <a:ext cx="1705249" cy="1539380"/>
          </a:xfrm>
          <a:prstGeom prst="rect">
            <a:avLst/>
          </a:prstGeom>
          <a:effectLst>
            <a:softEdge rad="127000"/>
          </a:effectLst>
        </p:spPr>
      </p:pic>
      <p:grpSp>
        <p:nvGrpSpPr>
          <p:cNvPr id="48" name="グループ化 47">
            <a:extLst>
              <a:ext uri="{FF2B5EF4-FFF2-40B4-BE49-F238E27FC236}">
                <a16:creationId xmlns:a16="http://schemas.microsoft.com/office/drawing/2014/main" id="{2D55ADD0-8108-4C5A-9376-43F4D4758BCF}"/>
              </a:ext>
            </a:extLst>
          </p:cNvPr>
          <p:cNvGrpSpPr/>
          <p:nvPr/>
        </p:nvGrpSpPr>
        <p:grpSpPr>
          <a:xfrm>
            <a:off x="3132129" y="427669"/>
            <a:ext cx="1722023" cy="616183"/>
            <a:chOff x="2909658" y="478397"/>
            <a:chExt cx="2602314" cy="981451"/>
          </a:xfrm>
        </p:grpSpPr>
        <p:sp>
          <p:nvSpPr>
            <p:cNvPr id="55" name="楕円 54">
              <a:extLst>
                <a:ext uri="{FF2B5EF4-FFF2-40B4-BE49-F238E27FC236}">
                  <a16:creationId xmlns:a16="http://schemas.microsoft.com/office/drawing/2014/main" id="{043E4811-9BDA-42BC-BDCA-678578D84B20}"/>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6" name="楕円 55">
              <a:extLst>
                <a:ext uri="{FF2B5EF4-FFF2-40B4-BE49-F238E27FC236}">
                  <a16:creationId xmlns:a16="http://schemas.microsoft.com/office/drawing/2014/main" id="{7165D180-C872-468A-B6B7-3DA42A833F23}"/>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57" name="グループ化 56">
              <a:extLst>
                <a:ext uri="{FF2B5EF4-FFF2-40B4-BE49-F238E27FC236}">
                  <a16:creationId xmlns:a16="http://schemas.microsoft.com/office/drawing/2014/main" id="{60A56927-FD64-47E6-9CF6-050B3C1D27B6}"/>
                </a:ext>
              </a:extLst>
            </p:cNvPr>
            <p:cNvGrpSpPr/>
            <p:nvPr/>
          </p:nvGrpSpPr>
          <p:grpSpPr>
            <a:xfrm>
              <a:off x="2981173" y="478397"/>
              <a:ext cx="2530799" cy="914400"/>
              <a:chOff x="441001" y="231405"/>
              <a:chExt cx="2530799" cy="914400"/>
            </a:xfrm>
          </p:grpSpPr>
          <p:sp>
            <p:nvSpPr>
              <p:cNvPr id="60" name="楕円 59">
                <a:extLst>
                  <a:ext uri="{FF2B5EF4-FFF2-40B4-BE49-F238E27FC236}">
                    <a16:creationId xmlns:a16="http://schemas.microsoft.com/office/drawing/2014/main" id="{00E2EC8C-D16D-4C7F-871A-31C8C780A66E}"/>
                  </a:ext>
                </a:extLst>
              </p:cNvPr>
              <p:cNvSpPr/>
              <p:nvPr/>
            </p:nvSpPr>
            <p:spPr>
              <a:xfrm>
                <a:off x="441001" y="231405"/>
                <a:ext cx="914400" cy="914400"/>
              </a:xfrm>
              <a:prstGeom prst="ellipse">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楕円 60">
                <a:extLst>
                  <a:ext uri="{FF2B5EF4-FFF2-40B4-BE49-F238E27FC236}">
                    <a16:creationId xmlns:a16="http://schemas.microsoft.com/office/drawing/2014/main" id="{DDA66EE5-572A-4DC1-93DC-58369374C61A}"/>
                  </a:ext>
                </a:extLst>
              </p:cNvPr>
              <p:cNvSpPr/>
              <p:nvPr/>
            </p:nvSpPr>
            <p:spPr>
              <a:xfrm>
                <a:off x="2378601" y="276529"/>
                <a:ext cx="593199" cy="594056"/>
              </a:xfrm>
              <a:prstGeom prst="ellipse">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楕円 61">
                <a:extLst>
                  <a:ext uri="{FF2B5EF4-FFF2-40B4-BE49-F238E27FC236}">
                    <a16:creationId xmlns:a16="http://schemas.microsoft.com/office/drawing/2014/main" id="{FCE0D791-CAA6-4988-A598-01C9603625AD}"/>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58" name="楕円 57">
              <a:extLst>
                <a:ext uri="{FF2B5EF4-FFF2-40B4-BE49-F238E27FC236}">
                  <a16:creationId xmlns:a16="http://schemas.microsoft.com/office/drawing/2014/main" id="{014A8E2D-CD3B-411E-808D-BCA7D27F4B27}"/>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9" name="楕円 58">
              <a:extLst>
                <a:ext uri="{FF2B5EF4-FFF2-40B4-BE49-F238E27FC236}">
                  <a16:creationId xmlns:a16="http://schemas.microsoft.com/office/drawing/2014/main" id="{CCCD5580-3E48-49DE-8682-18AD029D553B}"/>
                </a:ext>
              </a:extLst>
            </p:cNvPr>
            <p:cNvSpPr/>
            <p:nvPr/>
          </p:nvSpPr>
          <p:spPr>
            <a:xfrm>
              <a:off x="3778075" y="974389"/>
              <a:ext cx="480331" cy="474591"/>
            </a:xfrm>
            <a:prstGeom prst="ellipse">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grpSp>
        <p:nvGrpSpPr>
          <p:cNvPr id="71" name="グループ化 70">
            <a:extLst>
              <a:ext uri="{FF2B5EF4-FFF2-40B4-BE49-F238E27FC236}">
                <a16:creationId xmlns:a16="http://schemas.microsoft.com/office/drawing/2014/main" id="{149BE097-1924-483A-877B-9024235D1001}"/>
              </a:ext>
            </a:extLst>
          </p:cNvPr>
          <p:cNvGrpSpPr/>
          <p:nvPr/>
        </p:nvGrpSpPr>
        <p:grpSpPr>
          <a:xfrm>
            <a:off x="433495" y="932043"/>
            <a:ext cx="4800747" cy="526688"/>
            <a:chOff x="860101" y="303195"/>
            <a:chExt cx="5136484" cy="859125"/>
          </a:xfrm>
          <a:solidFill>
            <a:srgbClr val="002060"/>
          </a:solidFill>
          <a:effectLst>
            <a:outerShdw blurRad="50800" dist="38100" dir="5400000" algn="t" rotWithShape="0">
              <a:prstClr val="black">
                <a:alpha val="40000"/>
              </a:prstClr>
            </a:outerShdw>
          </a:effectLst>
        </p:grpSpPr>
        <p:sp>
          <p:nvSpPr>
            <p:cNvPr id="72" name="四角形: 角を丸くする 71">
              <a:extLst>
                <a:ext uri="{FF2B5EF4-FFF2-40B4-BE49-F238E27FC236}">
                  <a16:creationId xmlns:a16="http://schemas.microsoft.com/office/drawing/2014/main" id="{2AB93805-AB0A-486E-8C07-83649F6ECA70}"/>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73" name="テキスト ボックス 72">
              <a:extLst>
                <a:ext uri="{FF2B5EF4-FFF2-40B4-BE49-F238E27FC236}">
                  <a16:creationId xmlns:a16="http://schemas.microsoft.com/office/drawing/2014/main" id="{9F752DC9-1046-43E0-BD83-F79E49972D26}"/>
                </a:ext>
              </a:extLst>
            </p:cNvPr>
            <p:cNvSpPr txBox="1"/>
            <p:nvPr/>
          </p:nvSpPr>
          <p:spPr>
            <a:xfrm>
              <a:off x="1686051" y="459464"/>
              <a:ext cx="4164253" cy="702856"/>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ブリキのおもちゃ博物館</a:t>
              </a:r>
            </a:p>
          </p:txBody>
        </p:sp>
      </p:grpSp>
      <p:grpSp>
        <p:nvGrpSpPr>
          <p:cNvPr id="2" name="グループ化 1">
            <a:extLst>
              <a:ext uri="{FF2B5EF4-FFF2-40B4-BE49-F238E27FC236}">
                <a16:creationId xmlns:a16="http://schemas.microsoft.com/office/drawing/2014/main" id="{6D224387-B1F1-41BB-80C5-393ACCF37298}"/>
              </a:ext>
            </a:extLst>
          </p:cNvPr>
          <p:cNvGrpSpPr/>
          <p:nvPr/>
        </p:nvGrpSpPr>
        <p:grpSpPr>
          <a:xfrm>
            <a:off x="393318" y="683374"/>
            <a:ext cx="792000" cy="792000"/>
            <a:chOff x="-1152580" y="1131613"/>
            <a:chExt cx="792000" cy="792000"/>
          </a:xfrm>
        </p:grpSpPr>
        <p:sp>
          <p:nvSpPr>
            <p:cNvPr id="45" name="楕円 44">
              <a:extLst>
                <a:ext uri="{FF2B5EF4-FFF2-40B4-BE49-F238E27FC236}">
                  <a16:creationId xmlns:a16="http://schemas.microsoft.com/office/drawing/2014/main" id="{13E5E0CB-9BCE-4671-8B1B-4F73BFE58E87}"/>
                </a:ext>
              </a:extLst>
            </p:cNvPr>
            <p:cNvSpPr/>
            <p:nvPr/>
          </p:nvSpPr>
          <p:spPr>
            <a:xfrm>
              <a:off x="-1063550" y="120361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46" name="楕円 45">
              <a:extLst>
                <a:ext uri="{FF2B5EF4-FFF2-40B4-BE49-F238E27FC236}">
                  <a16:creationId xmlns:a16="http://schemas.microsoft.com/office/drawing/2014/main" id="{E2D0B55D-86DB-41F7-B099-82D55A2BE813}"/>
                </a:ext>
              </a:extLst>
            </p:cNvPr>
            <p:cNvSpPr/>
            <p:nvPr/>
          </p:nvSpPr>
          <p:spPr>
            <a:xfrm>
              <a:off x="-1152580" y="1131613"/>
              <a:ext cx="792000" cy="792000"/>
            </a:xfrm>
            <a:prstGeom prst="ellipse">
              <a:avLst/>
            </a:prstGeom>
            <a:solidFill>
              <a:srgbClr val="92D050">
                <a:alpha val="65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8E637E61-F7DA-4668-B00F-97FF3545EDA6}"/>
                </a:ext>
              </a:extLst>
            </p:cNvPr>
            <p:cNvSpPr txBox="1"/>
            <p:nvPr/>
          </p:nvSpPr>
          <p:spPr>
            <a:xfrm>
              <a:off x="-970395" y="1351405"/>
              <a:ext cx="466794" cy="430887"/>
            </a:xfrm>
            <a:prstGeom prst="rect">
              <a:avLst/>
            </a:prstGeom>
            <a:noFill/>
          </p:spPr>
          <p:txBody>
            <a:bodyPr wrap="none" rtlCol="0">
              <a:spAutoFit/>
            </a:bodyPr>
            <a:lstStyle/>
            <a:p>
              <a:pPr algn="ctr"/>
              <a:r>
                <a:rPr kumimoji="1" lang="ja-JP" altLang="en-US" sz="1100" b="1" dirty="0">
                  <a:ln w="3175">
                    <a:solidFill>
                      <a:schemeClr val="bg1">
                        <a:lumMod val="95000"/>
                      </a:schemeClr>
                    </a:solidFill>
                  </a:ln>
                  <a:solidFill>
                    <a:schemeClr val="bg1"/>
                  </a:solidFill>
                  <a:effectLst>
                    <a:outerShdw blurRad="50800" dist="38100" dir="5400000" algn="t" rotWithShape="0">
                      <a:srgbClr val="7030A0">
                        <a:alpha val="40000"/>
                      </a:srgbClr>
                    </a:outerShdw>
                  </a:effectLst>
                  <a:latin typeface="メイリオ" panose="020B0604030504040204" pitchFamily="50" charset="-128"/>
                  <a:ea typeface="メイリオ" panose="020B0604030504040204" pitchFamily="50" charset="-128"/>
                </a:rPr>
                <a:t>元町</a:t>
              </a:r>
              <a:endParaRPr kumimoji="1" lang="en-US" altLang="ja-JP" sz="1100" b="1" dirty="0">
                <a:ln w="3175">
                  <a:solidFill>
                    <a:schemeClr val="bg1">
                      <a:lumMod val="95000"/>
                    </a:schemeClr>
                  </a:solidFill>
                </a:ln>
                <a:solidFill>
                  <a:schemeClr val="bg1"/>
                </a:solidFill>
                <a:effectLst>
                  <a:outerShdw blurRad="50800" dist="38100" dir="5400000" algn="t" rotWithShape="0">
                    <a:srgbClr val="7030A0">
                      <a:alpha val="40000"/>
                    </a:srgbClr>
                  </a:outerShdw>
                </a:effectLst>
                <a:latin typeface="メイリオ" panose="020B0604030504040204" pitchFamily="50" charset="-128"/>
                <a:ea typeface="メイリオ" panose="020B0604030504040204" pitchFamily="50" charset="-128"/>
              </a:endParaRPr>
            </a:p>
            <a:p>
              <a:pPr algn="ctr"/>
              <a:r>
                <a:rPr kumimoji="1" lang="ja-JP" altLang="en-US" sz="1100" b="1" dirty="0">
                  <a:ln w="3175">
                    <a:solidFill>
                      <a:schemeClr val="bg1">
                        <a:lumMod val="95000"/>
                      </a:schemeClr>
                    </a:solidFill>
                  </a:ln>
                  <a:solidFill>
                    <a:schemeClr val="bg1"/>
                  </a:solidFill>
                  <a:effectLst>
                    <a:outerShdw blurRad="50800" dist="38100" dir="5400000" algn="t" rotWithShape="0">
                      <a:srgbClr val="7030A0">
                        <a:alpha val="40000"/>
                      </a:srgbClr>
                    </a:outerShdw>
                  </a:effectLst>
                  <a:latin typeface="メイリオ" panose="020B0604030504040204" pitchFamily="50" charset="-128"/>
                  <a:ea typeface="メイリオ" panose="020B0604030504040204" pitchFamily="50" charset="-128"/>
                </a:rPr>
                <a:t>山手</a:t>
              </a:r>
            </a:p>
          </p:txBody>
        </p:sp>
      </p:grpSp>
      <p:sp>
        <p:nvSpPr>
          <p:cNvPr id="63" name="テキスト ボックス 62">
            <a:extLst>
              <a:ext uri="{FF2B5EF4-FFF2-40B4-BE49-F238E27FC236}">
                <a16:creationId xmlns:a16="http://schemas.microsoft.com/office/drawing/2014/main" id="{07A2EF6F-F792-4AC4-8E3C-4720FB82FDD8}"/>
              </a:ext>
            </a:extLst>
          </p:cNvPr>
          <p:cNvSpPr txBox="1"/>
          <p:nvPr/>
        </p:nvSpPr>
        <p:spPr>
          <a:xfrm>
            <a:off x="3534344" y="588814"/>
            <a:ext cx="1197268" cy="253916"/>
          </a:xfrm>
          <a:prstGeom prst="rect">
            <a:avLst/>
          </a:prstGeom>
          <a:noFill/>
        </p:spPr>
        <p:txBody>
          <a:bodyPr wrap="square">
            <a:spAutoFit/>
          </a:bodyPr>
          <a:lstStyle/>
          <a:p>
            <a:r>
              <a:rPr lang="ja-JP" altLang="en-US" sz="1050" b="1" dirty="0">
                <a:solidFill>
                  <a:srgbClr val="00B050"/>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おもちゃの宝箱</a:t>
            </a:r>
          </a:p>
        </p:txBody>
      </p:sp>
      <p:sp>
        <p:nvSpPr>
          <p:cNvPr id="64" name="テキスト ボックス 63">
            <a:extLst>
              <a:ext uri="{FF2B5EF4-FFF2-40B4-BE49-F238E27FC236}">
                <a16:creationId xmlns:a16="http://schemas.microsoft.com/office/drawing/2014/main" id="{606A38B7-0EEA-4265-A240-CF08AB96B721}"/>
              </a:ext>
            </a:extLst>
          </p:cNvPr>
          <p:cNvSpPr txBox="1"/>
          <p:nvPr/>
        </p:nvSpPr>
        <p:spPr>
          <a:xfrm>
            <a:off x="6494548" y="6848935"/>
            <a:ext cx="619471" cy="292388"/>
          </a:xfrm>
          <a:prstGeom prst="rect">
            <a:avLst/>
          </a:prstGeom>
          <a:noFill/>
        </p:spPr>
        <p:txBody>
          <a:bodyPr wrap="square">
            <a:spAutoFit/>
          </a:bodyPr>
          <a:lstStyle/>
          <a:p>
            <a:r>
              <a:rPr lang="ja-JP" altLang="en-US" sz="1300" dirty="0">
                <a:latin typeface="ふい字" panose="02000609000000000000" pitchFamily="1" charset="-128"/>
                <a:ea typeface="ふい字" panose="02000609000000000000" pitchFamily="1" charset="-128"/>
              </a:rPr>
              <a:t>鉄道</a:t>
            </a:r>
            <a:endParaRPr lang="en-US" altLang="ja-JP" sz="1300" dirty="0">
              <a:latin typeface="ふい字" panose="02000609000000000000" pitchFamily="1" charset="-128"/>
              <a:ea typeface="ふい字" panose="02000609000000000000" pitchFamily="1" charset="-128"/>
            </a:endParaRPr>
          </a:p>
        </p:txBody>
      </p:sp>
      <p:sp>
        <p:nvSpPr>
          <p:cNvPr id="65" name="テキスト ボックス 64">
            <a:extLst>
              <a:ext uri="{FF2B5EF4-FFF2-40B4-BE49-F238E27FC236}">
                <a16:creationId xmlns:a16="http://schemas.microsoft.com/office/drawing/2014/main" id="{0FD2E1F4-A245-494D-B68D-B3ED68261B71}"/>
              </a:ext>
            </a:extLst>
          </p:cNvPr>
          <p:cNvSpPr txBox="1"/>
          <p:nvPr/>
        </p:nvSpPr>
        <p:spPr>
          <a:xfrm>
            <a:off x="8401623" y="6838715"/>
            <a:ext cx="619471" cy="292388"/>
          </a:xfrm>
          <a:prstGeom prst="rect">
            <a:avLst/>
          </a:prstGeom>
          <a:noFill/>
        </p:spPr>
        <p:txBody>
          <a:bodyPr wrap="square">
            <a:spAutoFit/>
          </a:bodyPr>
          <a:lstStyle/>
          <a:p>
            <a:r>
              <a:rPr lang="ja-JP" altLang="en-US" sz="1300" dirty="0">
                <a:latin typeface="ふい字" panose="02000609000000000000" pitchFamily="1" charset="-128"/>
                <a:ea typeface="ふい字" panose="02000609000000000000" pitchFamily="1" charset="-128"/>
              </a:rPr>
              <a:t>灯台</a:t>
            </a:r>
            <a:endParaRPr lang="en-US" altLang="ja-JP" sz="1300" dirty="0">
              <a:latin typeface="ふい字" panose="02000609000000000000" pitchFamily="1" charset="-128"/>
              <a:ea typeface="ふい字" panose="02000609000000000000" pitchFamily="1" charset="-128"/>
            </a:endParaRPr>
          </a:p>
        </p:txBody>
      </p:sp>
      <p:sp>
        <p:nvSpPr>
          <p:cNvPr id="66" name="テキスト ボックス 65">
            <a:extLst>
              <a:ext uri="{FF2B5EF4-FFF2-40B4-BE49-F238E27FC236}">
                <a16:creationId xmlns:a16="http://schemas.microsoft.com/office/drawing/2014/main" id="{A3F78B09-505E-48DD-AA42-767AE45E0272}"/>
              </a:ext>
            </a:extLst>
          </p:cNvPr>
          <p:cNvSpPr txBox="1"/>
          <p:nvPr/>
        </p:nvSpPr>
        <p:spPr>
          <a:xfrm>
            <a:off x="6051608" y="5131924"/>
            <a:ext cx="752675" cy="292388"/>
          </a:xfrm>
          <a:prstGeom prst="rect">
            <a:avLst/>
          </a:prstGeom>
          <a:noFill/>
        </p:spPr>
        <p:txBody>
          <a:bodyPr wrap="square">
            <a:spAutoFit/>
          </a:bodyPr>
          <a:lstStyle/>
          <a:p>
            <a:r>
              <a:rPr lang="ja-JP" altLang="en-US" sz="1300" dirty="0">
                <a:latin typeface="ふい字" panose="02000609000000000000" pitchFamily="1" charset="-128"/>
                <a:ea typeface="ふい字" panose="02000609000000000000" pitchFamily="1" charset="-128"/>
              </a:rPr>
              <a:t>テニス</a:t>
            </a:r>
          </a:p>
        </p:txBody>
      </p:sp>
      <p:sp>
        <p:nvSpPr>
          <p:cNvPr id="67" name="テキスト ボックス 66">
            <a:extLst>
              <a:ext uri="{FF2B5EF4-FFF2-40B4-BE49-F238E27FC236}">
                <a16:creationId xmlns:a16="http://schemas.microsoft.com/office/drawing/2014/main" id="{E60E243F-9F1D-4CB0-816F-57818666C367}"/>
              </a:ext>
            </a:extLst>
          </p:cNvPr>
          <p:cNvSpPr txBox="1"/>
          <p:nvPr/>
        </p:nvSpPr>
        <p:spPr>
          <a:xfrm>
            <a:off x="7230350" y="5141632"/>
            <a:ext cx="1363221" cy="292388"/>
          </a:xfrm>
          <a:prstGeom prst="rect">
            <a:avLst/>
          </a:prstGeom>
          <a:noFill/>
        </p:spPr>
        <p:txBody>
          <a:bodyPr wrap="square">
            <a:spAutoFit/>
          </a:bodyPr>
          <a:lstStyle/>
          <a:p>
            <a:r>
              <a:rPr lang="ja-JP" altLang="en-US" sz="1300" dirty="0">
                <a:latin typeface="ふい字" panose="02000609000000000000" pitchFamily="1" charset="-128"/>
                <a:ea typeface="ふい字" panose="02000609000000000000" pitchFamily="1" charset="-128"/>
              </a:rPr>
              <a:t>クリーニング</a:t>
            </a:r>
          </a:p>
        </p:txBody>
      </p:sp>
      <p:sp>
        <p:nvSpPr>
          <p:cNvPr id="68" name="テキスト ボックス 67">
            <a:extLst>
              <a:ext uri="{FF2B5EF4-FFF2-40B4-BE49-F238E27FC236}">
                <a16:creationId xmlns:a16="http://schemas.microsoft.com/office/drawing/2014/main" id="{5C1D592F-9C6E-4894-849D-745720735466}"/>
              </a:ext>
            </a:extLst>
          </p:cNvPr>
          <p:cNvSpPr txBox="1"/>
          <p:nvPr/>
        </p:nvSpPr>
        <p:spPr>
          <a:xfrm>
            <a:off x="8778272" y="5134299"/>
            <a:ext cx="681611" cy="292388"/>
          </a:xfrm>
          <a:prstGeom prst="rect">
            <a:avLst/>
          </a:prstGeom>
          <a:noFill/>
        </p:spPr>
        <p:txBody>
          <a:bodyPr wrap="square">
            <a:spAutoFit/>
          </a:bodyPr>
          <a:lstStyle/>
          <a:p>
            <a:r>
              <a:rPr lang="ja-JP" altLang="en-US" sz="1300" dirty="0">
                <a:latin typeface="ふい字" panose="02000609000000000000" pitchFamily="1" charset="-128"/>
                <a:ea typeface="ふい字" panose="02000609000000000000" pitchFamily="1" charset="-128"/>
              </a:rPr>
              <a:t>ビール</a:t>
            </a:r>
          </a:p>
        </p:txBody>
      </p:sp>
      <p:pic>
        <p:nvPicPr>
          <p:cNvPr id="4" name="図 3" descr="建物の前に立っている家&#10;&#10;中程度の精度で自動的に生成された説明">
            <a:extLst>
              <a:ext uri="{FF2B5EF4-FFF2-40B4-BE49-F238E27FC236}">
                <a16:creationId xmlns:a16="http://schemas.microsoft.com/office/drawing/2014/main" id="{4E0C78D6-A75D-4C0F-81FE-28371704854F}"/>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74577" y="1559115"/>
            <a:ext cx="3935471" cy="2627761"/>
          </a:xfrm>
          <a:prstGeom prst="rect">
            <a:avLst/>
          </a:prstGeom>
          <a:effectLst>
            <a:outerShdw blurRad="50800" dist="38100" dir="5400000" algn="t" rotWithShape="0">
              <a:prstClr val="black">
                <a:alpha val="40000"/>
              </a:prstClr>
            </a:outerShdw>
          </a:effectLst>
        </p:spPr>
      </p:pic>
      <p:pic>
        <p:nvPicPr>
          <p:cNvPr id="3" name="図 2">
            <a:extLst>
              <a:ext uri="{FF2B5EF4-FFF2-40B4-BE49-F238E27FC236}">
                <a16:creationId xmlns:a16="http://schemas.microsoft.com/office/drawing/2014/main" id="{390C5003-59A1-4865-9759-707542C5835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398771" y="3776548"/>
            <a:ext cx="2628238" cy="1971178"/>
          </a:xfrm>
          <a:prstGeom prst="rect">
            <a:avLst/>
          </a:prstGeom>
        </p:spPr>
      </p:pic>
    </p:spTree>
    <p:extLst>
      <p:ext uri="{BB962C8B-B14F-4D97-AF65-F5344CB8AC3E}">
        <p14:creationId xmlns:p14="http://schemas.microsoft.com/office/powerpoint/2010/main" val="3090329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812F">
            <a:alpha val="24706"/>
          </a:srgbClr>
        </a:solidFill>
        <a:effectLst/>
      </p:bgPr>
    </p:bg>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90DC1E7-E4C7-4F96-AADF-19C4274CF25C}"/>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D00EECD-8820-4C9A-975B-6367DD3F66F8}"/>
              </a:ext>
            </a:extLst>
          </p:cNvPr>
          <p:cNvSpPr/>
          <p:nvPr/>
        </p:nvSpPr>
        <p:spPr>
          <a:xfrm>
            <a:off x="259773" y="189122"/>
            <a:ext cx="9749387"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47CEC8FF-C63F-40AC-A1EF-F3ACC5A3856B}"/>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03A5D302-F522-4BF7-82C3-ABB8E6094AFA}"/>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6B2A359C-E1E5-4E57-AB58-AF41A39ABE66}"/>
              </a:ext>
            </a:extLst>
          </p:cNvPr>
          <p:cNvSpPr/>
          <p:nvPr/>
        </p:nvSpPr>
        <p:spPr>
          <a:xfrm>
            <a:off x="10215135" y="41931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4AFFEA2D-2F03-4E71-B1FE-1AC8528CF0A7}"/>
              </a:ext>
            </a:extLst>
          </p:cNvPr>
          <p:cNvSpPr/>
          <p:nvPr/>
        </p:nvSpPr>
        <p:spPr>
          <a:xfrm>
            <a:off x="10215135" y="523507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0C4EDFED-355F-4B0E-876B-5E970CBE529C}"/>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69" name="テキスト ボックス 68">
            <a:extLst>
              <a:ext uri="{FF2B5EF4-FFF2-40B4-BE49-F238E27FC236}">
                <a16:creationId xmlns:a16="http://schemas.microsoft.com/office/drawing/2014/main" id="{EDD03839-2827-41DA-A13C-F7AC5255EC23}"/>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70" name="正方形/長方形 69">
            <a:extLst>
              <a:ext uri="{FF2B5EF4-FFF2-40B4-BE49-F238E27FC236}">
                <a16:creationId xmlns:a16="http://schemas.microsoft.com/office/drawing/2014/main" id="{6CFF5700-CB52-401F-8AC6-CE7638A376E9}"/>
              </a:ext>
            </a:extLst>
          </p:cNvPr>
          <p:cNvSpPr/>
          <p:nvPr/>
        </p:nvSpPr>
        <p:spPr>
          <a:xfrm>
            <a:off x="10212411" y="20887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8BF34C04-C6EE-4C58-83BA-CA92445D9856}"/>
              </a:ext>
            </a:extLst>
          </p:cNvPr>
          <p:cNvSpPr txBox="1"/>
          <p:nvPr/>
        </p:nvSpPr>
        <p:spPr>
          <a:xfrm>
            <a:off x="10255330" y="23036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72" name="正方形/長方形 71">
            <a:extLst>
              <a:ext uri="{FF2B5EF4-FFF2-40B4-BE49-F238E27FC236}">
                <a16:creationId xmlns:a16="http://schemas.microsoft.com/office/drawing/2014/main" id="{D7E8626A-4FAA-4ADB-98E5-F7A9FE58FC7B}"/>
              </a:ext>
            </a:extLst>
          </p:cNvPr>
          <p:cNvSpPr/>
          <p:nvPr/>
        </p:nvSpPr>
        <p:spPr>
          <a:xfrm>
            <a:off x="10212411" y="31428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9DF8AE16-4BFC-4B9B-A74A-2840172932E9}"/>
              </a:ext>
            </a:extLst>
          </p:cNvPr>
          <p:cNvSpPr txBox="1"/>
          <p:nvPr/>
        </p:nvSpPr>
        <p:spPr>
          <a:xfrm>
            <a:off x="10249441" y="34195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74" name="正方形/長方形 73">
            <a:extLst>
              <a:ext uri="{FF2B5EF4-FFF2-40B4-BE49-F238E27FC236}">
                <a16:creationId xmlns:a16="http://schemas.microsoft.com/office/drawing/2014/main" id="{F013C1BD-214D-4833-B596-E4FF187DBAA9}"/>
              </a:ext>
            </a:extLst>
          </p:cNvPr>
          <p:cNvSpPr/>
          <p:nvPr/>
        </p:nvSpPr>
        <p:spPr>
          <a:xfrm>
            <a:off x="10217579" y="6278417"/>
            <a:ext cx="448231" cy="1044000"/>
          </a:xfrm>
          <a:prstGeom prst="rect">
            <a:avLst/>
          </a:prstGeom>
          <a:solidFill>
            <a:srgbClr val="FF812F"/>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E5A24645-4DE6-47E6-A4B0-1DFB4F62C5F2}"/>
              </a:ext>
            </a:extLst>
          </p:cNvPr>
          <p:cNvSpPr txBox="1"/>
          <p:nvPr/>
        </p:nvSpPr>
        <p:spPr>
          <a:xfrm>
            <a:off x="10255380" y="44962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歴史</a:t>
            </a:r>
          </a:p>
        </p:txBody>
      </p:sp>
      <p:sp>
        <p:nvSpPr>
          <p:cNvPr id="76" name="テキスト ボックス 75">
            <a:extLst>
              <a:ext uri="{FF2B5EF4-FFF2-40B4-BE49-F238E27FC236}">
                <a16:creationId xmlns:a16="http://schemas.microsoft.com/office/drawing/2014/main" id="{83C192C1-143D-4F88-BA5C-63139B71BAD7}"/>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77" name="テキスト ボックス 76">
            <a:extLst>
              <a:ext uri="{FF2B5EF4-FFF2-40B4-BE49-F238E27FC236}">
                <a16:creationId xmlns:a16="http://schemas.microsoft.com/office/drawing/2014/main" id="{5628FEC3-0793-4A71-A4C5-268A1D2B9A5C}"/>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自然・動物</a:t>
            </a:r>
          </a:p>
        </p:txBody>
      </p:sp>
      <p:pic>
        <p:nvPicPr>
          <p:cNvPr id="49" name="図 48" descr="シマウマと馬&#10;&#10;自動的に生成された説明">
            <a:extLst>
              <a:ext uri="{FF2B5EF4-FFF2-40B4-BE49-F238E27FC236}">
                <a16:creationId xmlns:a16="http://schemas.microsoft.com/office/drawing/2014/main" id="{193DA3E3-CB73-4FBD-AD83-5817C4BE37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0963" y="1422110"/>
            <a:ext cx="3010307" cy="2005415"/>
          </a:xfrm>
          <a:prstGeom prst="rect">
            <a:avLst/>
          </a:prstGeom>
          <a:effectLst>
            <a:outerShdw blurRad="50800" dist="38100" dir="5400000" algn="t" rotWithShape="0">
              <a:prstClr val="black">
                <a:alpha val="40000"/>
              </a:prstClr>
            </a:outerShdw>
          </a:effectLst>
        </p:spPr>
      </p:pic>
      <p:pic>
        <p:nvPicPr>
          <p:cNvPr id="51" name="図 50" descr="緑の木々茶色の動物&#10;&#10;中程度の精度で自動的に生成された説明">
            <a:extLst>
              <a:ext uri="{FF2B5EF4-FFF2-40B4-BE49-F238E27FC236}">
                <a16:creationId xmlns:a16="http://schemas.microsoft.com/office/drawing/2014/main" id="{C9C97774-5933-43C6-AEBE-3A79555180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1222" y="4670686"/>
            <a:ext cx="1491700" cy="2240797"/>
          </a:xfrm>
          <a:prstGeom prst="rect">
            <a:avLst/>
          </a:prstGeom>
          <a:effectLst>
            <a:outerShdw blurRad="50800" dist="38100" dir="5400000" algn="t" rotWithShape="0">
              <a:prstClr val="black">
                <a:alpha val="40000"/>
              </a:prstClr>
            </a:outerShdw>
          </a:effectLst>
        </p:spPr>
      </p:pic>
      <p:pic>
        <p:nvPicPr>
          <p:cNvPr id="52" name="図 51" descr="草の上を飛んでいる鳥&#10;&#10;中程度の精度で自動的に生成された説明">
            <a:extLst>
              <a:ext uri="{FF2B5EF4-FFF2-40B4-BE49-F238E27FC236}">
                <a16:creationId xmlns:a16="http://schemas.microsoft.com/office/drawing/2014/main" id="{8709BB9F-AA16-45B7-818F-EEA597D7A65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83479" y="5537742"/>
            <a:ext cx="2525243" cy="1429536"/>
          </a:xfrm>
          <a:prstGeom prst="rect">
            <a:avLst/>
          </a:prstGeom>
          <a:effectLst>
            <a:outerShdw blurRad="50800" dist="38100" dir="5400000" algn="t" rotWithShape="0">
              <a:prstClr val="black">
                <a:alpha val="40000"/>
              </a:prstClr>
            </a:outerShdw>
          </a:effectLst>
        </p:spPr>
      </p:pic>
      <p:pic>
        <p:nvPicPr>
          <p:cNvPr id="53" name="図 52" descr="動物の顔&#10;&#10;低い精度で自動的に生成された説明">
            <a:extLst>
              <a:ext uri="{FF2B5EF4-FFF2-40B4-BE49-F238E27FC236}">
                <a16:creationId xmlns:a16="http://schemas.microsoft.com/office/drawing/2014/main" id="{57C6E481-F8FC-444F-B100-B0671FF2EF1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9061" y="1422402"/>
            <a:ext cx="1503079" cy="2004833"/>
          </a:xfrm>
          <a:prstGeom prst="rect">
            <a:avLst/>
          </a:prstGeom>
          <a:effectLst>
            <a:outerShdw blurRad="50800" dist="38100" dir="5400000" algn="t" rotWithShape="0">
              <a:prstClr val="black">
                <a:alpha val="40000"/>
              </a:prstClr>
            </a:outerShdw>
          </a:effectLst>
        </p:spPr>
      </p:pic>
      <p:sp>
        <p:nvSpPr>
          <p:cNvPr id="54" name="テキスト ボックス 53">
            <a:extLst>
              <a:ext uri="{FF2B5EF4-FFF2-40B4-BE49-F238E27FC236}">
                <a16:creationId xmlns:a16="http://schemas.microsoft.com/office/drawing/2014/main" id="{E7AA2836-BE14-49A2-B82B-B03A14AA5BD5}"/>
              </a:ext>
            </a:extLst>
          </p:cNvPr>
          <p:cNvSpPr txBox="1"/>
          <p:nvPr/>
        </p:nvSpPr>
        <p:spPr>
          <a:xfrm>
            <a:off x="429958" y="3603728"/>
            <a:ext cx="4799127" cy="892552"/>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オカピやアカアシドゥクラングールなど、世界でも珍しい動物に会えます。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世界の気候帯・地域別の展示に植物や人の文化を織り交ぜ、世界一周気分を味わえます。</a:t>
            </a:r>
          </a:p>
        </p:txBody>
      </p:sp>
      <p:sp>
        <p:nvSpPr>
          <p:cNvPr id="58" name="テキスト ボックス 57">
            <a:extLst>
              <a:ext uri="{FF2B5EF4-FFF2-40B4-BE49-F238E27FC236}">
                <a16:creationId xmlns:a16="http://schemas.microsoft.com/office/drawing/2014/main" id="{8D8207DF-6A0C-40D7-B852-356B38A2AE4A}"/>
              </a:ext>
            </a:extLst>
          </p:cNvPr>
          <p:cNvSpPr txBox="1"/>
          <p:nvPr/>
        </p:nvSpPr>
        <p:spPr>
          <a:xfrm>
            <a:off x="434440" y="4418787"/>
            <a:ext cx="3070821" cy="1138773"/>
          </a:xfrm>
          <a:prstGeom prst="rect">
            <a:avLst/>
          </a:prstGeom>
          <a:noFill/>
        </p:spPr>
        <p:txBody>
          <a:bodyPr wrap="square">
            <a:spAutoFit/>
          </a:bodyPr>
          <a:lstStyle/>
          <a:p>
            <a:endParaRPr lang="en-US" altLang="ja-JP" sz="13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2015</a:t>
            </a:r>
            <a:r>
              <a:rPr lang="ja-JP" altLang="en-US" sz="1100" dirty="0">
                <a:latin typeface="メイリオ" panose="020B0604030504040204" pitchFamily="50" charset="-128"/>
                <a:ea typeface="メイリオ" panose="020B0604030504040204" pitchFamily="50" charset="-128"/>
              </a:rPr>
              <a:t>年に全面オープンした「アフリカのサバンナ」では「ラクダに乗る」「ヤギにさわる」「鳥の飛ぶ能力を見る」など動物を身近に体感でき、動物とのふれあいをたのしむことができます。</a:t>
            </a:r>
            <a:endParaRPr lang="en-US" altLang="ja-JP" sz="1100" dirty="0">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6DC0DF0C-04C7-433F-9EAD-67245D47DA51}"/>
              </a:ext>
            </a:extLst>
          </p:cNvPr>
          <p:cNvSpPr txBox="1"/>
          <p:nvPr/>
        </p:nvSpPr>
        <p:spPr>
          <a:xfrm>
            <a:off x="323095" y="7192524"/>
            <a:ext cx="9935222"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045-959-1000  </a:t>
            </a:r>
            <a:r>
              <a:rPr lang="ja-JP" altLang="en-US" sz="900" dirty="0">
                <a:latin typeface="メイリオ" panose="020B0604030504040204" pitchFamily="50" charset="-128"/>
                <a:ea typeface="メイリオ" panose="020B0604030504040204" pitchFamily="50" charset="-128"/>
              </a:rPr>
              <a:t>予約：一部要予約　  駐車場（バス）：あり　　住所：</a:t>
            </a:r>
            <a:r>
              <a:rPr lang="zh-CN" altLang="en-US" sz="900" dirty="0">
                <a:latin typeface="メイリオ" panose="020B0604030504040204" pitchFamily="50" charset="-128"/>
                <a:ea typeface="メイリオ" panose="020B0604030504040204" pitchFamily="50" charset="-128"/>
              </a:rPr>
              <a:t>横浜市旭区上白根町</a:t>
            </a:r>
            <a:r>
              <a:rPr lang="en-US" altLang="zh-CN" sz="900" dirty="0">
                <a:latin typeface="メイリオ" panose="020B0604030504040204" pitchFamily="50" charset="-128"/>
                <a:ea typeface="メイリオ" panose="020B0604030504040204" pitchFamily="50" charset="-128"/>
              </a:rPr>
              <a:t>1175-1</a:t>
            </a:r>
            <a:endParaRPr lang="en-US" altLang="ja-JP" sz="900" dirty="0">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10187C3E-D20C-4B27-9DB6-F0CC7A6BAD1B}"/>
              </a:ext>
            </a:extLst>
          </p:cNvPr>
          <p:cNvSpPr/>
          <p:nvPr/>
        </p:nvSpPr>
        <p:spPr>
          <a:xfrm>
            <a:off x="7288587" y="10868"/>
            <a:ext cx="2939696" cy="1314132"/>
          </a:xfrm>
          <a:prstGeom prst="rect">
            <a:avLst/>
          </a:prstGeom>
          <a:solidFill>
            <a:srgbClr val="FFDF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1" name="正方形/長方形 80">
            <a:extLst>
              <a:ext uri="{FF2B5EF4-FFF2-40B4-BE49-F238E27FC236}">
                <a16:creationId xmlns:a16="http://schemas.microsoft.com/office/drawing/2014/main" id="{7038D6F0-38A7-4EC7-A547-3B3A97801B88}"/>
              </a:ext>
            </a:extLst>
          </p:cNvPr>
          <p:cNvSpPr/>
          <p:nvPr/>
        </p:nvSpPr>
        <p:spPr>
          <a:xfrm>
            <a:off x="6333758" y="-1786"/>
            <a:ext cx="1746775" cy="908816"/>
          </a:xfrm>
          <a:prstGeom prst="rect">
            <a:avLst/>
          </a:prstGeom>
          <a:solidFill>
            <a:srgbClr val="FFC4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2" name="正方形/長方形 81">
            <a:extLst>
              <a:ext uri="{FF2B5EF4-FFF2-40B4-BE49-F238E27FC236}">
                <a16:creationId xmlns:a16="http://schemas.microsoft.com/office/drawing/2014/main" id="{522430F4-EF55-4E23-94D1-71789F612A41}"/>
              </a:ext>
            </a:extLst>
          </p:cNvPr>
          <p:cNvSpPr/>
          <p:nvPr/>
        </p:nvSpPr>
        <p:spPr>
          <a:xfrm>
            <a:off x="9149477" y="831013"/>
            <a:ext cx="1071903" cy="656805"/>
          </a:xfrm>
          <a:prstGeom prst="rect">
            <a:avLst/>
          </a:prstGeom>
          <a:solidFill>
            <a:srgbClr val="FFC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C15EFEE7-D845-4499-9D91-7CAD96CB4977}"/>
              </a:ext>
            </a:extLst>
          </p:cNvPr>
          <p:cNvSpPr txBox="1"/>
          <p:nvPr/>
        </p:nvSpPr>
        <p:spPr>
          <a:xfrm>
            <a:off x="6794362" y="249161"/>
            <a:ext cx="3113790" cy="769441"/>
          </a:xfrm>
          <a:prstGeom prst="rect">
            <a:avLst/>
          </a:prstGeom>
          <a:noFill/>
        </p:spPr>
        <p:txBody>
          <a:bodyPr wrap="square" rtlCol="0">
            <a:spAutoFit/>
          </a:bodyPr>
          <a:lstStyle/>
          <a:p>
            <a:pPr algn="r"/>
            <a:r>
              <a:rPr kumimoji="1" lang="ja-JP" altLang="en-US" sz="4400" b="1" dirty="0">
                <a:ln w="3175">
                  <a:solidFill>
                    <a:schemeClr val="accent4">
                      <a:lumMod val="40000"/>
                      <a:lumOff val="60000"/>
                    </a:schemeClr>
                  </a:solidFill>
                </a:ln>
                <a:solidFill>
                  <a:srgbClr val="FF6D09"/>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A-OTF じゅん Pro 101" panose="020F0300000000000000" pitchFamily="34" charset="-128"/>
              </a:rPr>
              <a:t>自然・動物</a:t>
            </a:r>
          </a:p>
        </p:txBody>
      </p:sp>
      <p:grpSp>
        <p:nvGrpSpPr>
          <p:cNvPr id="35" name="グループ化 34">
            <a:extLst>
              <a:ext uri="{FF2B5EF4-FFF2-40B4-BE49-F238E27FC236}">
                <a16:creationId xmlns:a16="http://schemas.microsoft.com/office/drawing/2014/main" id="{BE8259FB-973E-42FF-B210-5B67D42EA9D6}"/>
              </a:ext>
            </a:extLst>
          </p:cNvPr>
          <p:cNvGrpSpPr/>
          <p:nvPr/>
        </p:nvGrpSpPr>
        <p:grpSpPr>
          <a:xfrm>
            <a:off x="3150186" y="276598"/>
            <a:ext cx="1884207" cy="710620"/>
            <a:chOff x="2909658" y="478397"/>
            <a:chExt cx="2602314" cy="981451"/>
          </a:xfrm>
        </p:grpSpPr>
        <p:sp>
          <p:nvSpPr>
            <p:cNvPr id="36" name="楕円 35">
              <a:extLst>
                <a:ext uri="{FF2B5EF4-FFF2-40B4-BE49-F238E27FC236}">
                  <a16:creationId xmlns:a16="http://schemas.microsoft.com/office/drawing/2014/main" id="{CA77495D-D53E-481D-A248-F6C107F53846}"/>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楕円 36">
              <a:extLst>
                <a:ext uri="{FF2B5EF4-FFF2-40B4-BE49-F238E27FC236}">
                  <a16:creationId xmlns:a16="http://schemas.microsoft.com/office/drawing/2014/main" id="{730E475C-8F6F-4070-9ABB-561336AED3EC}"/>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38" name="グループ化 37">
              <a:extLst>
                <a:ext uri="{FF2B5EF4-FFF2-40B4-BE49-F238E27FC236}">
                  <a16:creationId xmlns:a16="http://schemas.microsoft.com/office/drawing/2014/main" id="{27EF580C-219A-45C2-9386-25DA041ED6ED}"/>
                </a:ext>
              </a:extLst>
            </p:cNvPr>
            <p:cNvGrpSpPr/>
            <p:nvPr/>
          </p:nvGrpSpPr>
          <p:grpSpPr>
            <a:xfrm>
              <a:off x="2981173" y="478397"/>
              <a:ext cx="2530799" cy="914400"/>
              <a:chOff x="441001" y="231405"/>
              <a:chExt cx="2530799" cy="914400"/>
            </a:xfrm>
          </p:grpSpPr>
          <p:sp>
            <p:nvSpPr>
              <p:cNvPr id="41" name="楕円 40">
                <a:extLst>
                  <a:ext uri="{FF2B5EF4-FFF2-40B4-BE49-F238E27FC236}">
                    <a16:creationId xmlns:a16="http://schemas.microsoft.com/office/drawing/2014/main" id="{1494B36F-A509-4180-AB56-A424BA826A50}"/>
                  </a:ext>
                </a:extLst>
              </p:cNvPr>
              <p:cNvSpPr/>
              <p:nvPr/>
            </p:nvSpPr>
            <p:spPr>
              <a:xfrm>
                <a:off x="441001" y="231405"/>
                <a:ext cx="914400" cy="914400"/>
              </a:xfrm>
              <a:prstGeom prst="ellips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2" name="楕円 41">
                <a:extLst>
                  <a:ext uri="{FF2B5EF4-FFF2-40B4-BE49-F238E27FC236}">
                    <a16:creationId xmlns:a16="http://schemas.microsoft.com/office/drawing/2014/main" id="{A7BCBB81-88B6-4B85-8114-A5BF7DE60BC7}"/>
                  </a:ext>
                </a:extLst>
              </p:cNvPr>
              <p:cNvSpPr/>
              <p:nvPr/>
            </p:nvSpPr>
            <p:spPr>
              <a:xfrm>
                <a:off x="2378601" y="276529"/>
                <a:ext cx="593199" cy="594056"/>
              </a:xfrm>
              <a:prstGeom prst="ellipse">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3" name="楕円 42">
                <a:extLst>
                  <a:ext uri="{FF2B5EF4-FFF2-40B4-BE49-F238E27FC236}">
                    <a16:creationId xmlns:a16="http://schemas.microsoft.com/office/drawing/2014/main" id="{79506F21-2C9F-471F-9343-4D41026B69D2}"/>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39" name="楕円 38">
              <a:extLst>
                <a:ext uri="{FF2B5EF4-FFF2-40B4-BE49-F238E27FC236}">
                  <a16:creationId xmlns:a16="http://schemas.microsoft.com/office/drawing/2014/main" id="{AF18B785-99ED-42F6-8260-F52149D7A0D4}"/>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楕円 39">
              <a:extLst>
                <a:ext uri="{FF2B5EF4-FFF2-40B4-BE49-F238E27FC236}">
                  <a16:creationId xmlns:a16="http://schemas.microsoft.com/office/drawing/2014/main" id="{07C02C0D-C9C0-4A51-9616-B552A91A48AC}"/>
                </a:ext>
              </a:extLst>
            </p:cNvPr>
            <p:cNvSpPr/>
            <p:nvPr/>
          </p:nvSpPr>
          <p:spPr>
            <a:xfrm>
              <a:off x="3778075" y="974389"/>
              <a:ext cx="480331" cy="474591"/>
            </a:xfrm>
            <a:prstGeom prst="ellipse">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4" name="テキスト ボックス 43">
            <a:extLst>
              <a:ext uri="{FF2B5EF4-FFF2-40B4-BE49-F238E27FC236}">
                <a16:creationId xmlns:a16="http://schemas.microsoft.com/office/drawing/2014/main" id="{D160A51E-F162-4465-B158-3CA241242582}"/>
              </a:ext>
            </a:extLst>
          </p:cNvPr>
          <p:cNvSpPr txBox="1"/>
          <p:nvPr/>
        </p:nvSpPr>
        <p:spPr>
          <a:xfrm>
            <a:off x="1126574" y="592397"/>
            <a:ext cx="3875331" cy="253916"/>
          </a:xfrm>
          <a:prstGeom prst="rect">
            <a:avLst/>
          </a:prstGeom>
          <a:noFill/>
        </p:spPr>
        <p:txBody>
          <a:bodyPr wrap="square">
            <a:spAutoFit/>
          </a:bodyPr>
          <a:lstStyle/>
          <a:p>
            <a:pPr algn="r"/>
            <a:r>
              <a:rPr lang="ja-JP" altLang="en-US" sz="1050" dirty="0">
                <a:ln w="3175">
                  <a:solidFill>
                    <a:schemeClr val="accent4">
                      <a:lumMod val="75000"/>
                    </a:schemeClr>
                  </a:solidFill>
                </a:ln>
                <a:solidFill>
                  <a:schemeClr val="accent4">
                    <a:lumMod val="7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生命の共生・自然との調和</a:t>
            </a:r>
          </a:p>
        </p:txBody>
      </p:sp>
      <p:grpSp>
        <p:nvGrpSpPr>
          <p:cNvPr id="55" name="グループ化 54">
            <a:extLst>
              <a:ext uri="{FF2B5EF4-FFF2-40B4-BE49-F238E27FC236}">
                <a16:creationId xmlns:a16="http://schemas.microsoft.com/office/drawing/2014/main" id="{16D22612-84E2-4104-9F2A-FEDFA73BEFEB}"/>
              </a:ext>
            </a:extLst>
          </p:cNvPr>
          <p:cNvGrpSpPr/>
          <p:nvPr/>
        </p:nvGrpSpPr>
        <p:grpSpPr>
          <a:xfrm>
            <a:off x="469061" y="839630"/>
            <a:ext cx="4602725" cy="520944"/>
            <a:chOff x="860101" y="303195"/>
            <a:chExt cx="5136484" cy="849756"/>
          </a:xfrm>
          <a:solidFill>
            <a:srgbClr val="FF812F"/>
          </a:solidFill>
          <a:effectLst>
            <a:outerShdw blurRad="50800" dist="38100" dir="5400000" algn="t" rotWithShape="0">
              <a:prstClr val="black">
                <a:alpha val="40000"/>
              </a:prstClr>
            </a:outerShdw>
          </a:effectLst>
        </p:grpSpPr>
        <p:sp>
          <p:nvSpPr>
            <p:cNvPr id="56" name="四角形: 角を丸くする 55">
              <a:extLst>
                <a:ext uri="{FF2B5EF4-FFF2-40B4-BE49-F238E27FC236}">
                  <a16:creationId xmlns:a16="http://schemas.microsoft.com/office/drawing/2014/main" id="{13F41CBE-89FB-4E92-98D7-68381361AE4A}"/>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7" name="テキスト ボックス 56">
              <a:extLst>
                <a:ext uri="{FF2B5EF4-FFF2-40B4-BE49-F238E27FC236}">
                  <a16:creationId xmlns:a16="http://schemas.microsoft.com/office/drawing/2014/main" id="{33BA886D-744A-4CDD-B340-ABF3CC273E77}"/>
                </a:ext>
              </a:extLst>
            </p:cNvPr>
            <p:cNvSpPr txBox="1"/>
            <p:nvPr/>
          </p:nvSpPr>
          <p:spPr>
            <a:xfrm>
              <a:off x="1034416" y="438701"/>
              <a:ext cx="4731699" cy="702857"/>
            </a:xfrm>
            <a:prstGeom prst="rect">
              <a:avLst/>
            </a:prstGeom>
            <a:noFill/>
          </p:spPr>
          <p:txBody>
            <a:bodyPr wrap="square">
              <a:spAutoFit/>
            </a:bodyPr>
            <a:lstStyle/>
            <a:p>
              <a:pPr algn="ctr"/>
              <a:r>
                <a:rPr kumimoji="1" lang="ja-JP" altLang="en-US" sz="22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よこはま動物園ズーラシア</a:t>
              </a:r>
            </a:p>
          </p:txBody>
        </p:sp>
      </p:grpSp>
      <p:grpSp>
        <p:nvGrpSpPr>
          <p:cNvPr id="45" name="グループ化 44">
            <a:extLst>
              <a:ext uri="{FF2B5EF4-FFF2-40B4-BE49-F238E27FC236}">
                <a16:creationId xmlns:a16="http://schemas.microsoft.com/office/drawing/2014/main" id="{411D99FB-B868-48A6-8233-A3BF8F8ABE7B}"/>
              </a:ext>
            </a:extLst>
          </p:cNvPr>
          <p:cNvGrpSpPr/>
          <p:nvPr/>
        </p:nvGrpSpPr>
        <p:grpSpPr>
          <a:xfrm>
            <a:off x="119588" y="690102"/>
            <a:ext cx="1003058" cy="792000"/>
            <a:chOff x="-912029" y="3779837"/>
            <a:chExt cx="1003058" cy="792000"/>
          </a:xfrm>
        </p:grpSpPr>
        <p:grpSp>
          <p:nvGrpSpPr>
            <p:cNvPr id="46" name="グループ化 45">
              <a:extLst>
                <a:ext uri="{FF2B5EF4-FFF2-40B4-BE49-F238E27FC236}">
                  <a16:creationId xmlns:a16="http://schemas.microsoft.com/office/drawing/2014/main" id="{EB071162-7972-4368-9AC1-8EE9CC02011C}"/>
                </a:ext>
              </a:extLst>
            </p:cNvPr>
            <p:cNvGrpSpPr/>
            <p:nvPr/>
          </p:nvGrpSpPr>
          <p:grpSpPr>
            <a:xfrm>
              <a:off x="-912029" y="3779837"/>
              <a:ext cx="792000" cy="792000"/>
              <a:chOff x="-912029" y="3779837"/>
              <a:chExt cx="792000" cy="792000"/>
            </a:xfrm>
          </p:grpSpPr>
          <p:sp>
            <p:nvSpPr>
              <p:cNvPr id="61" name="楕円 60">
                <a:extLst>
                  <a:ext uri="{FF2B5EF4-FFF2-40B4-BE49-F238E27FC236}">
                    <a16:creationId xmlns:a16="http://schemas.microsoft.com/office/drawing/2014/main" id="{3DF50093-B356-44A4-BBD7-011CEBF5F058}"/>
                  </a:ext>
                </a:extLst>
              </p:cNvPr>
              <p:cNvSpPr/>
              <p:nvPr/>
            </p:nvSpPr>
            <p:spPr>
              <a:xfrm>
                <a:off x="-837596" y="3843378"/>
                <a:ext cx="648000" cy="648000"/>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2" name="楕円 61">
                <a:extLst>
                  <a:ext uri="{FF2B5EF4-FFF2-40B4-BE49-F238E27FC236}">
                    <a16:creationId xmlns:a16="http://schemas.microsoft.com/office/drawing/2014/main" id="{741623D0-240C-469B-AFB7-DEBD08BAA8BB}"/>
                  </a:ext>
                </a:extLst>
              </p:cNvPr>
              <p:cNvSpPr/>
              <p:nvPr/>
            </p:nvSpPr>
            <p:spPr>
              <a:xfrm>
                <a:off x="-912029" y="3779837"/>
                <a:ext cx="792000" cy="792000"/>
              </a:xfrm>
              <a:prstGeom prst="ellipse">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60" name="テキスト ボックス 59">
              <a:extLst>
                <a:ext uri="{FF2B5EF4-FFF2-40B4-BE49-F238E27FC236}">
                  <a16:creationId xmlns:a16="http://schemas.microsoft.com/office/drawing/2014/main" id="{82C79EED-F99A-4954-A873-EE8737610FC4}"/>
                </a:ext>
              </a:extLst>
            </p:cNvPr>
            <p:cNvSpPr txBox="1"/>
            <p:nvPr/>
          </p:nvSpPr>
          <p:spPr>
            <a:xfrm>
              <a:off x="-880472" y="4069271"/>
              <a:ext cx="971501" cy="261610"/>
            </a:xfrm>
            <a:prstGeom prst="rect">
              <a:avLst/>
            </a:prstGeom>
            <a:noFill/>
          </p:spPr>
          <p:txBody>
            <a:bodyPr wrap="square" rtlCol="0">
              <a:spAutoFit/>
            </a:bodyPr>
            <a:lstStyle/>
            <a:p>
              <a:r>
                <a:rPr kumimoji="1" lang="ja-JP" altLang="en-US" sz="1100" dirty="0">
                  <a:ln w="3175">
                    <a:solidFill>
                      <a:schemeClr val="bg1"/>
                    </a:solidFill>
                  </a:ln>
                  <a:solidFill>
                    <a:schemeClr val="bg1"/>
                  </a:solidFill>
                  <a:effectLst>
                    <a:outerShdw blurRad="63500" sx="102000" sy="102000" algn="ctr" rotWithShape="0">
                      <a:schemeClr val="accent6">
                        <a:lumMod val="50000"/>
                        <a:alpha val="40000"/>
                      </a:schemeClr>
                    </a:outerShdw>
                  </a:effectLst>
                  <a:latin typeface="メイリオ" panose="020B0604030504040204" pitchFamily="50" charset="-128"/>
                  <a:ea typeface="メイリオ" panose="020B0604030504040204" pitchFamily="50" charset="-128"/>
                </a:rPr>
                <a:t>横浜西部</a:t>
              </a:r>
            </a:p>
          </p:txBody>
        </p:sp>
      </p:grpSp>
      <p:sp>
        <p:nvSpPr>
          <p:cNvPr id="63" name="正方形/長方形 62">
            <a:extLst>
              <a:ext uri="{FF2B5EF4-FFF2-40B4-BE49-F238E27FC236}">
                <a16:creationId xmlns:a16="http://schemas.microsoft.com/office/drawing/2014/main" id="{71FA4F9C-DBDD-4041-BA11-48699ADFAED9}"/>
              </a:ext>
            </a:extLst>
          </p:cNvPr>
          <p:cNvSpPr/>
          <p:nvPr/>
        </p:nvSpPr>
        <p:spPr>
          <a:xfrm>
            <a:off x="5105482" y="1887049"/>
            <a:ext cx="5004930" cy="2189334"/>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E58040F4-E22E-418E-B814-BAB17A83D81A}"/>
              </a:ext>
            </a:extLst>
          </p:cNvPr>
          <p:cNvSpPr/>
          <p:nvPr/>
        </p:nvSpPr>
        <p:spPr>
          <a:xfrm>
            <a:off x="5071787" y="4603959"/>
            <a:ext cx="5009874" cy="2640243"/>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0C40FA29-0C86-41F1-BF53-9C39A088C09C}"/>
              </a:ext>
            </a:extLst>
          </p:cNvPr>
          <p:cNvSpPr txBox="1"/>
          <p:nvPr/>
        </p:nvSpPr>
        <p:spPr>
          <a:xfrm>
            <a:off x="5186770" y="1517242"/>
            <a:ext cx="4858639" cy="2477601"/>
          </a:xfrm>
          <a:prstGeom prst="rect">
            <a:avLst/>
          </a:prstGeom>
          <a:noFill/>
        </p:spPr>
        <p:txBody>
          <a:bodyPr wrap="square">
            <a:spAutoFit/>
          </a:bodyPr>
          <a:lstStyle/>
          <a:p>
            <a:r>
              <a:rPr lang="ja-JP" altLang="en-US" sz="1400" b="1" dirty="0">
                <a:solidFill>
                  <a:schemeClr val="accent2"/>
                </a:solidFill>
                <a:effectLst>
                  <a:outerShdw blurRad="50800" dist="38100" dir="5400000" algn="t" rotWithShape="0">
                    <a:schemeClr val="accent6">
                      <a:alpha val="40000"/>
                    </a:schemeClr>
                  </a:outerShdw>
                </a:effectLst>
                <a:latin typeface="メイリオ" panose="020B0604030504040204" pitchFamily="50" charset="-128"/>
                <a:ea typeface="メイリオ" panose="020B0604030504040204" pitchFamily="50" charset="-128"/>
              </a:rPr>
              <a:t>体験メニュー</a:t>
            </a:r>
            <a:endParaRPr lang="en-US" altLang="ja-JP" sz="1400" b="1" dirty="0">
              <a:solidFill>
                <a:schemeClr val="accent2"/>
              </a:solidFill>
              <a:effectLst>
                <a:outerShdw blurRad="50800" dist="38100" dir="5400000" algn="t" rotWithShape="0">
                  <a:schemeClr val="accent6">
                    <a:alpha val="40000"/>
                  </a:schemeClr>
                </a:outerShdw>
              </a:effectLst>
              <a:latin typeface="メイリオ" panose="020B0604030504040204" pitchFamily="50" charset="-128"/>
              <a:ea typeface="メイリオ" panose="020B0604030504040204" pitchFamily="50" charset="-128"/>
            </a:endParaRPr>
          </a:p>
          <a:p>
            <a:r>
              <a:rPr lang="ja-JP" altLang="en-US" sz="1300" b="1" dirty="0">
                <a:solidFill>
                  <a:schemeClr val="accent2"/>
                </a:solidFill>
                <a:latin typeface="メイリオ" panose="020B0604030504040204" pitchFamily="50" charset="-128"/>
                <a:ea typeface="メイリオ" panose="020B0604030504040204" pitchFamily="50" charset="-128"/>
              </a:rPr>
              <a:t>ズーラシアにはいろいろな体験イベントがいっぱい！</a:t>
            </a:r>
            <a:endParaRPr lang="en-US" altLang="ja-JP" sz="1300" b="1" dirty="0">
              <a:solidFill>
                <a:schemeClr val="accent2"/>
              </a:solidFill>
              <a:latin typeface="メイリオ" panose="020B0604030504040204" pitchFamily="50" charset="-128"/>
              <a:ea typeface="メイリオ" panose="020B0604030504040204" pitchFamily="50" charset="-128"/>
            </a:endParaRPr>
          </a:p>
          <a:p>
            <a:endParaRPr lang="en-US" altLang="ja-JP" sz="1300" b="1" dirty="0">
              <a:solidFill>
                <a:schemeClr val="accent2"/>
              </a:solidFill>
              <a:latin typeface="メイリオ" panose="020B0604030504040204" pitchFamily="50" charset="-128"/>
              <a:ea typeface="メイリオ" panose="020B0604030504040204" pitchFamily="50" charset="-128"/>
            </a:endParaRPr>
          </a:p>
          <a:p>
            <a:r>
              <a:rPr lang="ja-JP" altLang="en-US" sz="1300" b="1" dirty="0">
                <a:latin typeface="メイリオ" panose="020B0604030504040204" pitchFamily="50" charset="-128"/>
                <a:ea typeface="メイリオ" panose="020B0604030504040204" pitchFamily="50" charset="-128"/>
              </a:rPr>
              <a:t>ズーラシアどうぶつ教室</a:t>
            </a:r>
            <a:endParaRPr lang="en-US" altLang="ja-JP" sz="13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「普段知ることのできない動物たちの裏話」や「動物に関連するクイズや工作」など、楽しく参加していただける教室。</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開催日：日曜日</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時間：</a:t>
            </a:r>
            <a:r>
              <a:rPr lang="en-US" altLang="ja-JP" sz="1100" dirty="0">
                <a:latin typeface="メイリオ" panose="020B0604030504040204" pitchFamily="50" charset="-128"/>
                <a:ea typeface="メイリオ" panose="020B0604030504040204" pitchFamily="50" charset="-128"/>
              </a:rPr>
              <a:t>13:00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14:00</a:t>
            </a:r>
          </a:p>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定員あり・当日受付</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endParaRPr lang="en-US" altLang="ja-JP" sz="600" dirty="0">
              <a:latin typeface="メイリオ" panose="020B0604030504040204" pitchFamily="50" charset="-128"/>
              <a:ea typeface="メイリオ" panose="020B0604030504040204" pitchFamily="50" charset="-128"/>
            </a:endParaRPr>
          </a:p>
          <a:p>
            <a:r>
              <a:rPr lang="ja-JP" altLang="en-US" sz="1300" b="1" dirty="0">
                <a:latin typeface="メイリオ" panose="020B0604030504040204" pitchFamily="50" charset="-128"/>
                <a:ea typeface="メイリオ" panose="020B0604030504040204" pitchFamily="50" charset="-128"/>
              </a:rPr>
              <a:t>モルモット・パンダマウスとのふれあい</a:t>
            </a:r>
            <a:endParaRPr lang="en-US" altLang="ja-JP" sz="13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パンダマウスとモルモットと触れ合うことができます。</a:t>
            </a:r>
            <a:endParaRPr lang="en-US" altLang="ja-JP" sz="1100" dirty="0">
              <a:latin typeface="メイリオ" panose="020B0604030504040204" pitchFamily="50" charset="-128"/>
              <a:ea typeface="メイリオ" panose="020B0604030504040204" pitchFamily="50" charset="-128"/>
            </a:endParaRPr>
          </a:p>
          <a:p>
            <a:endParaRPr lang="en-US" altLang="ja-JP" sz="600" dirty="0">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19AA2BFE-E9CE-4A5E-B0AD-0F7888A10579}"/>
              </a:ext>
            </a:extLst>
          </p:cNvPr>
          <p:cNvSpPr txBox="1"/>
          <p:nvPr/>
        </p:nvSpPr>
        <p:spPr>
          <a:xfrm>
            <a:off x="5165134" y="4230498"/>
            <a:ext cx="4519643" cy="2400657"/>
          </a:xfrm>
          <a:prstGeom prst="rect">
            <a:avLst/>
          </a:prstGeom>
          <a:noFill/>
        </p:spPr>
        <p:txBody>
          <a:bodyPr wrap="square">
            <a:spAutoFit/>
          </a:bodyPr>
          <a:lstStyle/>
          <a:p>
            <a:r>
              <a:rPr lang="ja-JP" altLang="en-US" sz="1400" b="1" dirty="0">
                <a:solidFill>
                  <a:schemeClr val="accent2"/>
                </a:solidFill>
                <a:effectLst>
                  <a:outerShdw blurRad="50800" dist="38100" dir="5400000" algn="t" rotWithShape="0">
                    <a:schemeClr val="accent6">
                      <a:alpha val="40000"/>
                    </a:schemeClr>
                  </a:outerShdw>
                </a:effectLst>
                <a:latin typeface="メイリオ" panose="020B0604030504040204" pitchFamily="50" charset="-128"/>
                <a:ea typeface="メイリオ" panose="020B0604030504040204" pitchFamily="50" charset="-128"/>
              </a:rPr>
              <a:t>見学メニュー</a:t>
            </a:r>
            <a:endParaRPr lang="en-US" altLang="ja-JP" sz="1400" b="1" dirty="0">
              <a:solidFill>
                <a:schemeClr val="accent2"/>
              </a:solidFill>
              <a:effectLst>
                <a:outerShdw blurRad="50800" dist="38100" dir="5400000" algn="t" rotWithShape="0">
                  <a:schemeClr val="accent6">
                    <a:alpha val="40000"/>
                  </a:schemeClr>
                </a:outerShdw>
              </a:effectLst>
              <a:latin typeface="メイリオ" panose="020B0604030504040204" pitchFamily="50" charset="-128"/>
              <a:ea typeface="メイリオ" panose="020B0604030504040204" pitchFamily="50" charset="-128"/>
            </a:endParaRPr>
          </a:p>
          <a:p>
            <a:r>
              <a:rPr lang="ja-JP" altLang="en-US" sz="1300" b="1" dirty="0">
                <a:solidFill>
                  <a:schemeClr val="accent2"/>
                </a:solidFill>
                <a:latin typeface="メイリオ" panose="020B0604030504040204" pitchFamily="50" charset="-128"/>
                <a:ea typeface="メイリオ" panose="020B0604030504040204" pitchFamily="50" charset="-128"/>
              </a:rPr>
              <a:t>ズーラシアにはいろいろな楽しみがいっぱい！</a:t>
            </a:r>
            <a:endParaRPr lang="en-US" altLang="ja-JP" sz="1300" b="1" dirty="0">
              <a:solidFill>
                <a:schemeClr val="accent2"/>
              </a:solidFill>
              <a:latin typeface="メイリオ" panose="020B0604030504040204" pitchFamily="50" charset="-128"/>
              <a:ea typeface="メイリオ" panose="020B0604030504040204" pitchFamily="50" charset="-128"/>
            </a:endParaRPr>
          </a:p>
          <a:p>
            <a:endParaRPr lang="en-US" altLang="ja-JP" sz="700" b="1" dirty="0">
              <a:solidFill>
                <a:schemeClr val="accent2"/>
              </a:solidFill>
              <a:latin typeface="メイリオ" panose="020B0604030504040204" pitchFamily="50" charset="-128"/>
              <a:ea typeface="メイリオ" panose="020B0604030504040204" pitchFamily="50" charset="-128"/>
            </a:endParaRPr>
          </a:p>
          <a:p>
            <a:r>
              <a:rPr lang="ja-JP" altLang="en-US" sz="1300" b="1" dirty="0">
                <a:latin typeface="メイリオ" panose="020B0604030504040204" pitchFamily="50" charset="-128"/>
                <a:ea typeface="メイリオ" panose="020B0604030504040204" pitchFamily="50" charset="-128"/>
              </a:rPr>
              <a:t>飼育員のとっておきタイム</a:t>
            </a:r>
            <a:endParaRPr lang="en-US" altLang="ja-JP" sz="13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動物たちの食事風景を観察したり、いろいろなものに触ったりできるのが「飼育員のとっておきタイム」。飼育担当者の楽しい動物話と共に、動物たちのおもしろさを体感できます。</a:t>
            </a:r>
            <a:endParaRPr lang="en-US" altLang="ja-JP" sz="1100" dirty="0">
              <a:latin typeface="メイリオ" panose="020B0604030504040204" pitchFamily="50" charset="-128"/>
              <a:ea typeface="メイリオ" panose="020B0604030504040204" pitchFamily="50" charset="-128"/>
            </a:endParaRPr>
          </a:p>
          <a:p>
            <a:endParaRPr lang="en-US" altLang="ja-JP" sz="1300" dirty="0">
              <a:latin typeface="メイリオ" panose="020B0604030504040204" pitchFamily="50" charset="-128"/>
              <a:ea typeface="メイリオ" panose="020B0604030504040204" pitchFamily="50" charset="-128"/>
            </a:endParaRPr>
          </a:p>
          <a:p>
            <a:r>
              <a:rPr lang="ja-JP" altLang="en-US" sz="1300" b="1" dirty="0">
                <a:latin typeface="メイリオ" panose="020B0604030504040204" pitchFamily="50" charset="-128"/>
                <a:ea typeface="メイリオ" panose="020B0604030504040204" pitchFamily="50" charset="-128"/>
              </a:rPr>
              <a:t>園内バス情報</a:t>
            </a:r>
            <a:endParaRPr lang="en-US" altLang="ja-JP" sz="13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広大な園内を短時間で移動できます。</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有料</a:t>
            </a:r>
            <a:r>
              <a:rPr lang="en-US" altLang="ja-JP" sz="1100" dirty="0">
                <a:latin typeface="メイリオ" panose="020B0604030504040204" pitchFamily="50" charset="-128"/>
                <a:ea typeface="メイリオ" panose="020B0604030504040204" pitchFamily="50" charset="-128"/>
              </a:rPr>
              <a:t>)</a:t>
            </a:r>
          </a:p>
          <a:p>
            <a:endParaRPr lang="en-US" altLang="ja-JP" sz="11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動物のふれあいイベントの開催状況は公式ホームページにてご確認ください。</a:t>
            </a:r>
            <a:endParaRPr lang="en-US" altLang="ja-JP" sz="1100" dirty="0">
              <a:latin typeface="メイリオ" panose="020B0604030504040204" pitchFamily="50" charset="-128"/>
              <a:ea typeface="メイリオ" panose="020B0604030504040204" pitchFamily="50" charset="-128"/>
            </a:endParaRPr>
          </a:p>
        </p:txBody>
      </p:sp>
      <p:pic>
        <p:nvPicPr>
          <p:cNvPr id="4" name="グラフィックス 3" descr="ネコ 単色塗りつぶし">
            <a:extLst>
              <a:ext uri="{FF2B5EF4-FFF2-40B4-BE49-F238E27FC236}">
                <a16:creationId xmlns:a16="http://schemas.microsoft.com/office/drawing/2014/main" id="{8ED8236D-AF18-4918-8AE9-1F3DB786F65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58138" flipH="1">
            <a:off x="9151336" y="3114663"/>
            <a:ext cx="787050" cy="750458"/>
          </a:xfrm>
          <a:prstGeom prst="rect">
            <a:avLst/>
          </a:prstGeom>
        </p:spPr>
      </p:pic>
    </p:spTree>
    <p:extLst>
      <p:ext uri="{BB962C8B-B14F-4D97-AF65-F5344CB8AC3E}">
        <p14:creationId xmlns:p14="http://schemas.microsoft.com/office/powerpoint/2010/main" val="2380189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90DC1E7-E4C7-4F96-AADF-19C4274CF25C}"/>
              </a:ext>
            </a:extLst>
          </p:cNvPr>
          <p:cNvSpPr/>
          <p:nvPr/>
        </p:nvSpPr>
        <p:spPr>
          <a:xfrm>
            <a:off x="72725" y="70684"/>
            <a:ext cx="10144510" cy="736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D00EECD-8820-4C9A-975B-6367DD3F66F8}"/>
              </a:ext>
            </a:extLst>
          </p:cNvPr>
          <p:cNvSpPr/>
          <p:nvPr/>
        </p:nvSpPr>
        <p:spPr>
          <a:xfrm>
            <a:off x="259773" y="255797"/>
            <a:ext cx="9749387" cy="6995264"/>
          </a:xfrm>
          <a:prstGeom prst="rect">
            <a:avLst/>
          </a:prstGeom>
          <a:blipFill dpi="0"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tile tx="0" ty="0" sx="8000" sy="8000" flip="none" algn="tl"/>
          </a:blipFill>
          <a:ln>
            <a:noFill/>
          </a:ln>
          <a:effectLst>
            <a:outerShdw blurRad="63500" sx="102000" sy="102000" algn="ctr"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D04C8D24-2F5E-4A6E-9D75-07CB1CE3EE8F}"/>
              </a:ext>
            </a:extLst>
          </p:cNvPr>
          <p:cNvSpPr txBox="1"/>
          <p:nvPr/>
        </p:nvSpPr>
        <p:spPr>
          <a:xfrm>
            <a:off x="7407851" y="2158155"/>
            <a:ext cx="3103931" cy="892552"/>
          </a:xfrm>
          <a:prstGeom prst="rect">
            <a:avLst/>
          </a:prstGeom>
          <a:noFill/>
        </p:spPr>
        <p:txBody>
          <a:bodyPr wrap="square">
            <a:spAutoFit/>
          </a:bodyPr>
          <a:lstStyle/>
          <a:p>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見学メニュー</a:t>
            </a:r>
            <a:endParaRPr lang="en-US" altLang="ja-JP" sz="1300" dirty="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・団体特別メニュー</a:t>
            </a:r>
            <a:r>
              <a:rPr lang="en-US" altLang="ja-JP" sz="1300" dirty="0">
                <a:latin typeface="メイリオ" panose="020B0604030504040204" pitchFamily="50" charset="-128"/>
                <a:ea typeface="メイリオ" panose="020B0604030504040204" pitchFamily="50" charset="-128"/>
              </a:rPr>
              <a:t>(</a:t>
            </a:r>
            <a:r>
              <a:rPr lang="ja-JP" altLang="en-US" sz="1300" dirty="0">
                <a:latin typeface="メイリオ" panose="020B0604030504040204" pitchFamily="50" charset="-128"/>
                <a:ea typeface="メイリオ" panose="020B0604030504040204" pitchFamily="50" charset="-128"/>
              </a:rPr>
              <a:t>要予約</a:t>
            </a:r>
            <a:r>
              <a:rPr lang="en-US" altLang="ja-JP" sz="1300" dirty="0">
                <a:latin typeface="メイリオ" panose="020B0604030504040204" pitchFamily="50" charset="-128"/>
                <a:ea typeface="メイリオ" panose="020B0604030504040204" pitchFamily="50" charset="-128"/>
              </a:rPr>
              <a:t>)</a:t>
            </a:r>
          </a:p>
          <a:p>
            <a:r>
              <a:rPr lang="ja-JP" altLang="en-US" sz="1300" dirty="0">
                <a:latin typeface="メイリオ" panose="020B0604030504040204" pitchFamily="50" charset="-128"/>
                <a:ea typeface="メイリオ" panose="020B0604030504040204" pitchFamily="50" charset="-128"/>
              </a:rPr>
              <a:t>・学習ツール</a:t>
            </a:r>
            <a:r>
              <a:rPr lang="en-US" altLang="ja-JP" sz="1300" dirty="0">
                <a:latin typeface="メイリオ" panose="020B0604030504040204" pitchFamily="50" charset="-128"/>
                <a:ea typeface="メイリオ" panose="020B0604030504040204" pitchFamily="50" charset="-128"/>
              </a:rPr>
              <a:t>(HP</a:t>
            </a:r>
            <a:r>
              <a:rPr lang="ja-JP" altLang="en-US" sz="1300" dirty="0">
                <a:latin typeface="メイリオ" panose="020B0604030504040204" pitchFamily="50" charset="-128"/>
                <a:ea typeface="メイリオ" panose="020B0604030504040204" pitchFamily="50" charset="-128"/>
              </a:rPr>
              <a:t>からダウンロード</a:t>
            </a:r>
            <a:r>
              <a:rPr lang="en-US" altLang="ja-JP" sz="1300" dirty="0">
                <a:latin typeface="メイリオ" panose="020B0604030504040204" pitchFamily="50" charset="-128"/>
                <a:ea typeface="メイリオ" panose="020B0604030504040204" pitchFamily="50" charset="-128"/>
              </a:rPr>
              <a:t>)</a:t>
            </a:r>
          </a:p>
        </p:txBody>
      </p:sp>
      <p:sp>
        <p:nvSpPr>
          <p:cNvPr id="32" name="テキスト ボックス 31">
            <a:extLst>
              <a:ext uri="{FF2B5EF4-FFF2-40B4-BE49-F238E27FC236}">
                <a16:creationId xmlns:a16="http://schemas.microsoft.com/office/drawing/2014/main" id="{62769568-635E-45D0-9E66-3DF811BD05E4}"/>
              </a:ext>
            </a:extLst>
          </p:cNvPr>
          <p:cNvSpPr txBox="1"/>
          <p:nvPr/>
        </p:nvSpPr>
        <p:spPr>
          <a:xfrm>
            <a:off x="7861242" y="6430718"/>
            <a:ext cx="1829611" cy="5078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045-231-1307</a:t>
            </a:r>
          </a:p>
          <a:p>
            <a:r>
              <a:rPr lang="ja-JP" altLang="en-US" sz="900" dirty="0">
                <a:latin typeface="メイリオ" panose="020B0604030504040204" pitchFamily="50" charset="-128"/>
                <a:ea typeface="メイリオ" panose="020B0604030504040204" pitchFamily="50" charset="-128"/>
              </a:rPr>
              <a:t>駐車場：なし</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横浜市西区老松町</a:t>
            </a:r>
            <a:r>
              <a:rPr lang="en-US" altLang="zh-CN" sz="900" dirty="0">
                <a:latin typeface="メイリオ" panose="020B0604030504040204" pitchFamily="50" charset="-128"/>
                <a:ea typeface="メイリオ" panose="020B0604030504040204" pitchFamily="50" charset="-128"/>
              </a:rPr>
              <a:t>63-10</a:t>
            </a:r>
            <a:endParaRPr lang="en-US" altLang="ja-JP" sz="900" dirty="0">
              <a:latin typeface="メイリオ" panose="020B0604030504040204" pitchFamily="50" charset="-128"/>
              <a:ea typeface="メイリオ" panose="020B0604030504040204" pitchFamily="50" charset="-128"/>
            </a:endParaRPr>
          </a:p>
        </p:txBody>
      </p:sp>
      <p:pic>
        <p:nvPicPr>
          <p:cNvPr id="4" name="図 3" descr="草の上にいるコアラ&#10;&#10;自動的に生成された説明">
            <a:extLst>
              <a:ext uri="{FF2B5EF4-FFF2-40B4-BE49-F238E27FC236}">
                <a16:creationId xmlns:a16="http://schemas.microsoft.com/office/drawing/2014/main" id="{604E38D5-D5FB-4036-8BC7-1CE902FD11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4607" y="1342972"/>
            <a:ext cx="1946367" cy="2590455"/>
          </a:xfrm>
          <a:prstGeom prst="rect">
            <a:avLst/>
          </a:prstGeom>
          <a:effectLst>
            <a:outerShdw blurRad="50800" dist="38100" dir="5400000" algn="t" rotWithShape="0">
              <a:prstClr val="black">
                <a:alpha val="40000"/>
              </a:prstClr>
            </a:outerShdw>
          </a:effectLst>
        </p:spPr>
      </p:pic>
      <p:grpSp>
        <p:nvGrpSpPr>
          <p:cNvPr id="33" name="グループ化 32">
            <a:extLst>
              <a:ext uri="{FF2B5EF4-FFF2-40B4-BE49-F238E27FC236}">
                <a16:creationId xmlns:a16="http://schemas.microsoft.com/office/drawing/2014/main" id="{7E0C0CAA-1A33-4CBA-AAED-A9DA0FA85A21}"/>
              </a:ext>
            </a:extLst>
          </p:cNvPr>
          <p:cNvGrpSpPr/>
          <p:nvPr/>
        </p:nvGrpSpPr>
        <p:grpSpPr>
          <a:xfrm>
            <a:off x="7983255" y="204248"/>
            <a:ext cx="1884207" cy="710620"/>
            <a:chOff x="2909658" y="478397"/>
            <a:chExt cx="2602314" cy="981451"/>
          </a:xfrm>
        </p:grpSpPr>
        <p:sp>
          <p:nvSpPr>
            <p:cNvPr id="34" name="楕円 33">
              <a:extLst>
                <a:ext uri="{FF2B5EF4-FFF2-40B4-BE49-F238E27FC236}">
                  <a16:creationId xmlns:a16="http://schemas.microsoft.com/office/drawing/2014/main" id="{6D2EA3FE-9B10-49C1-BFD0-042B27CB991D}"/>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楕円 34">
              <a:extLst>
                <a:ext uri="{FF2B5EF4-FFF2-40B4-BE49-F238E27FC236}">
                  <a16:creationId xmlns:a16="http://schemas.microsoft.com/office/drawing/2014/main" id="{BE0875B2-E648-417D-AC91-57BAC4B326A9}"/>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36" name="グループ化 35">
              <a:extLst>
                <a:ext uri="{FF2B5EF4-FFF2-40B4-BE49-F238E27FC236}">
                  <a16:creationId xmlns:a16="http://schemas.microsoft.com/office/drawing/2014/main" id="{0EC6D2C8-57F0-454F-B289-35C99CA2DF14}"/>
                </a:ext>
              </a:extLst>
            </p:cNvPr>
            <p:cNvGrpSpPr/>
            <p:nvPr/>
          </p:nvGrpSpPr>
          <p:grpSpPr>
            <a:xfrm>
              <a:off x="2981173" y="478397"/>
              <a:ext cx="2530799" cy="914400"/>
              <a:chOff x="441001" y="231405"/>
              <a:chExt cx="2530799" cy="914400"/>
            </a:xfrm>
          </p:grpSpPr>
          <p:sp>
            <p:nvSpPr>
              <p:cNvPr id="39" name="楕円 38">
                <a:extLst>
                  <a:ext uri="{FF2B5EF4-FFF2-40B4-BE49-F238E27FC236}">
                    <a16:creationId xmlns:a16="http://schemas.microsoft.com/office/drawing/2014/main" id="{67B3DE66-456E-4DEB-A202-208DC738FEED}"/>
                  </a:ext>
                </a:extLst>
              </p:cNvPr>
              <p:cNvSpPr/>
              <p:nvPr/>
            </p:nvSpPr>
            <p:spPr>
              <a:xfrm>
                <a:off x="441001" y="231405"/>
                <a:ext cx="914400" cy="914400"/>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楕円 39">
                <a:extLst>
                  <a:ext uri="{FF2B5EF4-FFF2-40B4-BE49-F238E27FC236}">
                    <a16:creationId xmlns:a16="http://schemas.microsoft.com/office/drawing/2014/main" id="{2E151C03-0229-4177-B333-460721CA4F95}"/>
                  </a:ext>
                </a:extLst>
              </p:cNvPr>
              <p:cNvSpPr/>
              <p:nvPr/>
            </p:nvSpPr>
            <p:spPr>
              <a:xfrm>
                <a:off x="2378601" y="276529"/>
                <a:ext cx="593199" cy="594056"/>
              </a:xfrm>
              <a:prstGeom prst="ellipse">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1" name="楕円 40">
                <a:extLst>
                  <a:ext uri="{FF2B5EF4-FFF2-40B4-BE49-F238E27FC236}">
                    <a16:creationId xmlns:a16="http://schemas.microsoft.com/office/drawing/2014/main" id="{6CBC75B8-C765-44A2-B821-144ECB4A7C15}"/>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37" name="楕円 36">
              <a:extLst>
                <a:ext uri="{FF2B5EF4-FFF2-40B4-BE49-F238E27FC236}">
                  <a16:creationId xmlns:a16="http://schemas.microsoft.com/office/drawing/2014/main" id="{D2A924F5-6BAB-42B7-928D-741B6BDBB430}"/>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8" name="楕円 37">
              <a:extLst>
                <a:ext uri="{FF2B5EF4-FFF2-40B4-BE49-F238E27FC236}">
                  <a16:creationId xmlns:a16="http://schemas.microsoft.com/office/drawing/2014/main" id="{AD2CD9B8-8ED3-4020-BCB5-DC8E898D1C5D}"/>
                </a:ext>
              </a:extLst>
            </p:cNvPr>
            <p:cNvSpPr/>
            <p:nvPr/>
          </p:nvSpPr>
          <p:spPr>
            <a:xfrm>
              <a:off x="3778075" y="974389"/>
              <a:ext cx="480331" cy="474591"/>
            </a:xfrm>
            <a:prstGeom prst="ellips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2" name="テキスト ボックス 41">
            <a:extLst>
              <a:ext uri="{FF2B5EF4-FFF2-40B4-BE49-F238E27FC236}">
                <a16:creationId xmlns:a16="http://schemas.microsoft.com/office/drawing/2014/main" id="{89F7257D-C0E0-48F2-9DB9-DC2EE72567D8}"/>
              </a:ext>
            </a:extLst>
          </p:cNvPr>
          <p:cNvSpPr txBox="1"/>
          <p:nvPr/>
        </p:nvSpPr>
        <p:spPr>
          <a:xfrm>
            <a:off x="5965038" y="367632"/>
            <a:ext cx="3875331" cy="253916"/>
          </a:xfrm>
          <a:prstGeom prst="rect">
            <a:avLst/>
          </a:prstGeom>
          <a:noFill/>
        </p:spPr>
        <p:txBody>
          <a:bodyPr wrap="square">
            <a:spAutoFit/>
          </a:bodyPr>
          <a:lstStyle/>
          <a:p>
            <a:pPr algn="r"/>
            <a:r>
              <a:rPr lang="ja-JP" altLang="en-US" sz="1050" dirty="0">
                <a:ln w="3175">
                  <a:solidFill>
                    <a:srgbClr val="0070C0"/>
                  </a:solidFill>
                </a:ln>
                <a:solidFill>
                  <a:srgbClr val="0070C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都会に残るオアシス的存在</a:t>
            </a:r>
          </a:p>
        </p:txBody>
      </p:sp>
      <p:grpSp>
        <p:nvGrpSpPr>
          <p:cNvPr id="60" name="グループ化 59">
            <a:extLst>
              <a:ext uri="{FF2B5EF4-FFF2-40B4-BE49-F238E27FC236}">
                <a16:creationId xmlns:a16="http://schemas.microsoft.com/office/drawing/2014/main" id="{0EEEABF9-8225-4D27-BAD6-3C0933AC79BD}"/>
              </a:ext>
            </a:extLst>
          </p:cNvPr>
          <p:cNvGrpSpPr/>
          <p:nvPr/>
        </p:nvGrpSpPr>
        <p:grpSpPr>
          <a:xfrm>
            <a:off x="5317574" y="721663"/>
            <a:ext cx="4431600" cy="544737"/>
            <a:chOff x="860101" y="303195"/>
            <a:chExt cx="5136484" cy="888567"/>
          </a:xfrm>
          <a:solidFill>
            <a:srgbClr val="FF812F"/>
          </a:solidFill>
          <a:effectLst>
            <a:outerShdw blurRad="50800" dist="38100" dir="5400000" algn="t" rotWithShape="0">
              <a:prstClr val="black">
                <a:alpha val="40000"/>
              </a:prstClr>
            </a:outerShdw>
          </a:effectLst>
        </p:grpSpPr>
        <p:sp>
          <p:nvSpPr>
            <p:cNvPr id="61" name="四角形: 角を丸くする 60">
              <a:extLst>
                <a:ext uri="{FF2B5EF4-FFF2-40B4-BE49-F238E27FC236}">
                  <a16:creationId xmlns:a16="http://schemas.microsoft.com/office/drawing/2014/main" id="{D310985F-FDAF-4FAD-AF40-4D7280D330A4}"/>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62" name="テキスト ボックス 61">
              <a:extLst>
                <a:ext uri="{FF2B5EF4-FFF2-40B4-BE49-F238E27FC236}">
                  <a16:creationId xmlns:a16="http://schemas.microsoft.com/office/drawing/2014/main" id="{F62D1537-86C8-4590-8336-00CCA832BD69}"/>
                </a:ext>
              </a:extLst>
            </p:cNvPr>
            <p:cNvSpPr txBox="1"/>
            <p:nvPr/>
          </p:nvSpPr>
          <p:spPr>
            <a:xfrm>
              <a:off x="1034416" y="438701"/>
              <a:ext cx="4731699" cy="753061"/>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横浜市立金沢動物園</a:t>
              </a:r>
            </a:p>
          </p:txBody>
        </p:sp>
      </p:grpSp>
      <p:sp>
        <p:nvSpPr>
          <p:cNvPr id="48" name="正方形/長方形 47">
            <a:extLst>
              <a:ext uri="{FF2B5EF4-FFF2-40B4-BE49-F238E27FC236}">
                <a16:creationId xmlns:a16="http://schemas.microsoft.com/office/drawing/2014/main" id="{47CEC8FF-C63F-40AC-A1EF-F3ACC5A3856B}"/>
              </a:ext>
            </a:extLst>
          </p:cNvPr>
          <p:cNvSpPr/>
          <p:nvPr/>
        </p:nvSpPr>
        <p:spPr>
          <a:xfrm>
            <a:off x="10212411" y="1043059"/>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0" name="正方形/長方形 49">
            <a:extLst>
              <a:ext uri="{FF2B5EF4-FFF2-40B4-BE49-F238E27FC236}">
                <a16:creationId xmlns:a16="http://schemas.microsoft.com/office/drawing/2014/main" id="{03A5D302-F522-4BF7-82C3-ABB8E6094AFA}"/>
              </a:ext>
            </a:extLst>
          </p:cNvPr>
          <p:cNvSpPr/>
          <p:nvPr/>
        </p:nvSpPr>
        <p:spPr>
          <a:xfrm>
            <a:off x="10214287" y="3401"/>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6B2A359C-E1E5-4E57-AB58-AF41A39ABE66}"/>
              </a:ext>
            </a:extLst>
          </p:cNvPr>
          <p:cNvSpPr/>
          <p:nvPr/>
        </p:nvSpPr>
        <p:spPr>
          <a:xfrm>
            <a:off x="10215135" y="4193114"/>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4AFFEA2D-2F03-4E71-B1FE-1AC8528CF0A7}"/>
              </a:ext>
            </a:extLst>
          </p:cNvPr>
          <p:cNvSpPr/>
          <p:nvPr/>
        </p:nvSpPr>
        <p:spPr>
          <a:xfrm>
            <a:off x="10215135" y="5235077"/>
            <a:ext cx="396000" cy="1044000"/>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0C4EDFED-355F-4B0E-876B-5E970CBE529C}"/>
              </a:ext>
            </a:extLst>
          </p:cNvPr>
          <p:cNvSpPr txBox="1"/>
          <p:nvPr/>
        </p:nvSpPr>
        <p:spPr>
          <a:xfrm>
            <a:off x="10258317" y="122912"/>
            <a:ext cx="338554" cy="998250"/>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キャリア教育</a:t>
            </a:r>
          </a:p>
        </p:txBody>
      </p:sp>
      <p:sp>
        <p:nvSpPr>
          <p:cNvPr id="69" name="テキスト ボックス 68">
            <a:extLst>
              <a:ext uri="{FF2B5EF4-FFF2-40B4-BE49-F238E27FC236}">
                <a16:creationId xmlns:a16="http://schemas.microsoft.com/office/drawing/2014/main" id="{EDD03839-2827-41DA-A13C-F7AC5255EC23}"/>
              </a:ext>
            </a:extLst>
          </p:cNvPr>
          <p:cNvSpPr txBox="1"/>
          <p:nvPr/>
        </p:nvSpPr>
        <p:spPr>
          <a:xfrm>
            <a:off x="10251817" y="139477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観光</a:t>
            </a:r>
          </a:p>
        </p:txBody>
      </p:sp>
      <p:sp>
        <p:nvSpPr>
          <p:cNvPr id="70" name="正方形/長方形 69">
            <a:extLst>
              <a:ext uri="{FF2B5EF4-FFF2-40B4-BE49-F238E27FC236}">
                <a16:creationId xmlns:a16="http://schemas.microsoft.com/office/drawing/2014/main" id="{6CFF5700-CB52-401F-8AC6-CE7638A376E9}"/>
              </a:ext>
            </a:extLst>
          </p:cNvPr>
          <p:cNvSpPr/>
          <p:nvPr/>
        </p:nvSpPr>
        <p:spPr>
          <a:xfrm>
            <a:off x="10212411" y="20887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8BF34C04-C6EE-4C58-83BA-CA92445D9856}"/>
              </a:ext>
            </a:extLst>
          </p:cNvPr>
          <p:cNvSpPr txBox="1"/>
          <p:nvPr/>
        </p:nvSpPr>
        <p:spPr>
          <a:xfrm>
            <a:off x="10255330" y="2303628"/>
            <a:ext cx="338554" cy="600287"/>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産業観光</a:t>
            </a:r>
          </a:p>
        </p:txBody>
      </p:sp>
      <p:sp>
        <p:nvSpPr>
          <p:cNvPr id="72" name="正方形/長方形 71">
            <a:extLst>
              <a:ext uri="{FF2B5EF4-FFF2-40B4-BE49-F238E27FC236}">
                <a16:creationId xmlns:a16="http://schemas.microsoft.com/office/drawing/2014/main" id="{D7E8626A-4FAA-4ADB-98E5-F7A9FE58FC7B}"/>
              </a:ext>
            </a:extLst>
          </p:cNvPr>
          <p:cNvSpPr/>
          <p:nvPr/>
        </p:nvSpPr>
        <p:spPr>
          <a:xfrm>
            <a:off x="10212411" y="3142876"/>
            <a:ext cx="396000" cy="1044000"/>
          </a:xfrm>
          <a:prstGeom prst="rect">
            <a:avLst/>
          </a:prstGeom>
          <a:solidFill>
            <a:schemeClr val="bg1">
              <a:lumMod val="95000"/>
            </a:schemeClr>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9DF8AE16-4BFC-4B9B-A74A-2840172932E9}"/>
              </a:ext>
            </a:extLst>
          </p:cNvPr>
          <p:cNvSpPr txBox="1"/>
          <p:nvPr/>
        </p:nvSpPr>
        <p:spPr>
          <a:xfrm>
            <a:off x="10249441" y="3419569"/>
            <a:ext cx="338554" cy="507149"/>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博物館</a:t>
            </a:r>
          </a:p>
        </p:txBody>
      </p:sp>
      <p:sp>
        <p:nvSpPr>
          <p:cNvPr id="74" name="正方形/長方形 73">
            <a:extLst>
              <a:ext uri="{FF2B5EF4-FFF2-40B4-BE49-F238E27FC236}">
                <a16:creationId xmlns:a16="http://schemas.microsoft.com/office/drawing/2014/main" id="{F013C1BD-214D-4833-B596-E4FF187DBAA9}"/>
              </a:ext>
            </a:extLst>
          </p:cNvPr>
          <p:cNvSpPr/>
          <p:nvPr/>
        </p:nvSpPr>
        <p:spPr>
          <a:xfrm>
            <a:off x="10217579" y="6278417"/>
            <a:ext cx="448231" cy="1044000"/>
          </a:xfrm>
          <a:prstGeom prst="rect">
            <a:avLst/>
          </a:prstGeom>
          <a:solidFill>
            <a:srgbClr val="FF812F"/>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E5A24645-4DE6-47E6-A4B0-1DFB4F62C5F2}"/>
              </a:ext>
            </a:extLst>
          </p:cNvPr>
          <p:cNvSpPr txBox="1"/>
          <p:nvPr/>
        </p:nvSpPr>
        <p:spPr>
          <a:xfrm>
            <a:off x="10255380" y="4496280"/>
            <a:ext cx="338554" cy="348813"/>
          </a:xfrm>
          <a:prstGeom prst="rect">
            <a:avLst/>
          </a:prstGeom>
          <a:noFill/>
        </p:spPr>
        <p:txBody>
          <a:bodyPr vert="eaVert" wrap="none" rtlCol="0">
            <a:spAutoFit/>
          </a:bodyPr>
          <a:lstStyle/>
          <a:p>
            <a:r>
              <a:rPr kumimoji="1" lang="ja-JP" altLang="en-US" sz="1000" b="1" dirty="0">
                <a:solidFill>
                  <a:schemeClr val="tx1">
                    <a:lumMod val="50000"/>
                    <a:lumOff val="50000"/>
                  </a:schemeClr>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歴史</a:t>
            </a:r>
          </a:p>
        </p:txBody>
      </p:sp>
      <p:sp>
        <p:nvSpPr>
          <p:cNvPr id="76" name="テキスト ボックス 75">
            <a:extLst>
              <a:ext uri="{FF2B5EF4-FFF2-40B4-BE49-F238E27FC236}">
                <a16:creationId xmlns:a16="http://schemas.microsoft.com/office/drawing/2014/main" id="{83C192C1-143D-4F88-BA5C-63139B71BAD7}"/>
              </a:ext>
            </a:extLst>
          </p:cNvPr>
          <p:cNvSpPr txBox="1"/>
          <p:nvPr/>
        </p:nvSpPr>
        <p:spPr>
          <a:xfrm>
            <a:off x="10258317" y="5365070"/>
            <a:ext cx="338554" cy="765314"/>
          </a:xfrm>
          <a:prstGeom prst="rect">
            <a:avLst/>
          </a:prstGeom>
          <a:noFill/>
        </p:spPr>
        <p:txBody>
          <a:bodyPr vert="eaVert" wrap="square" rtlCol="0">
            <a:spAutoFit/>
          </a:bodyPr>
          <a:lstStyle/>
          <a:p>
            <a:r>
              <a:rPr kumimoji="1" lang="ja-JP" altLang="en-US" sz="1000" b="1" dirty="0">
                <a:solidFill>
                  <a:schemeClr val="tx1">
                    <a:lumMod val="50000"/>
                    <a:lumOff val="50000"/>
                  </a:schemeClr>
                </a:solidFill>
                <a:latin typeface="メイリオ" panose="020B0604030504040204" pitchFamily="50" charset="-128"/>
                <a:ea typeface="メイリオ" panose="020B0604030504040204" pitchFamily="50" charset="-128"/>
              </a:rPr>
              <a:t>文化・芸術</a:t>
            </a:r>
          </a:p>
        </p:txBody>
      </p:sp>
      <p:sp>
        <p:nvSpPr>
          <p:cNvPr id="77" name="テキスト ボックス 76">
            <a:extLst>
              <a:ext uri="{FF2B5EF4-FFF2-40B4-BE49-F238E27FC236}">
                <a16:creationId xmlns:a16="http://schemas.microsoft.com/office/drawing/2014/main" id="{5628FEC3-0793-4A71-A4C5-268A1D2B9A5C}"/>
              </a:ext>
            </a:extLst>
          </p:cNvPr>
          <p:cNvSpPr txBox="1"/>
          <p:nvPr/>
        </p:nvSpPr>
        <p:spPr>
          <a:xfrm>
            <a:off x="10249441" y="6400797"/>
            <a:ext cx="338554" cy="799745"/>
          </a:xfrm>
          <a:prstGeom prst="rect">
            <a:avLst/>
          </a:prstGeom>
          <a:noFill/>
        </p:spPr>
        <p:txBody>
          <a:bodyPr vert="eaVert" wrap="square" rtlCol="0">
            <a:spAutoFit/>
          </a:bodyPr>
          <a:lstStyle/>
          <a:p>
            <a:r>
              <a:rPr kumimoji="1" lang="ja-JP" altLang="en-US" sz="10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自然・動物</a:t>
            </a:r>
          </a:p>
        </p:txBody>
      </p:sp>
      <p:sp>
        <p:nvSpPr>
          <p:cNvPr id="78" name="テキスト ボックス 77">
            <a:extLst>
              <a:ext uri="{FF2B5EF4-FFF2-40B4-BE49-F238E27FC236}">
                <a16:creationId xmlns:a16="http://schemas.microsoft.com/office/drawing/2014/main" id="{2C0D6985-F6A7-4C33-A27F-82360AAA478C}"/>
              </a:ext>
            </a:extLst>
          </p:cNvPr>
          <p:cNvSpPr txBox="1"/>
          <p:nvPr/>
        </p:nvSpPr>
        <p:spPr>
          <a:xfrm>
            <a:off x="7321728" y="1328436"/>
            <a:ext cx="2498659" cy="892552"/>
          </a:xfrm>
          <a:prstGeom prst="rect">
            <a:avLst/>
          </a:prstGeom>
          <a:noFill/>
        </p:spPr>
        <p:txBody>
          <a:bodyPr wrap="square">
            <a:spAutoFit/>
          </a:bodyPr>
          <a:lstStyle/>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緑あふれる動物園。コアラ、ゾウ、キリンなどが見学できます。ここでしか見ることができないめずらしい動物もいます。</a:t>
            </a:r>
            <a:endParaRPr lang="ja-JP" altLang="en-US" sz="1300" dirty="0">
              <a:effectLst>
                <a:outerShdw blurRad="50800" dist="38100" dir="5400000" algn="t" rotWithShape="0">
                  <a:schemeClr val="tx1">
                    <a:lumMod val="50000"/>
                    <a:lumOff val="50000"/>
                    <a:alpha val="40000"/>
                  </a:schemeClr>
                </a:outerShdw>
              </a:effectLst>
            </a:endParaRPr>
          </a:p>
        </p:txBody>
      </p:sp>
      <p:sp>
        <p:nvSpPr>
          <p:cNvPr id="47" name="テキスト ボックス 46">
            <a:extLst>
              <a:ext uri="{FF2B5EF4-FFF2-40B4-BE49-F238E27FC236}">
                <a16:creationId xmlns:a16="http://schemas.microsoft.com/office/drawing/2014/main" id="{746CAFE4-D60C-41A8-B30C-75D5DA60E900}"/>
              </a:ext>
            </a:extLst>
          </p:cNvPr>
          <p:cNvSpPr txBox="1"/>
          <p:nvPr/>
        </p:nvSpPr>
        <p:spPr>
          <a:xfrm>
            <a:off x="5309127" y="5114529"/>
            <a:ext cx="4525848" cy="1092607"/>
          </a:xfrm>
          <a:prstGeom prst="rect">
            <a:avLst/>
          </a:prstGeom>
          <a:noFill/>
        </p:spPr>
        <p:txBody>
          <a:bodyPr wrap="square">
            <a:spAutoFit/>
          </a:bodyPr>
          <a:lstStyle/>
          <a:p>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1951(</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昭和</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26)</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年に開園。</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約</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100</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種</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2500</a:t>
            </a:r>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点あまりの動物を飼育しています。</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特にモルモットなどの小さな動物たちと触れ合える「なかよし広場」はこどもに大人気！</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入園無料の動物園です。なかよし広場の団体利用は要予約。</a:t>
            </a:r>
            <a:endPar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3F7A4C99-DECB-4F19-8148-9BC6216A7B20}"/>
              </a:ext>
            </a:extLst>
          </p:cNvPr>
          <p:cNvSpPr txBox="1"/>
          <p:nvPr/>
        </p:nvSpPr>
        <p:spPr>
          <a:xfrm>
            <a:off x="7397864" y="3339201"/>
            <a:ext cx="2206625" cy="646331"/>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TEL</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045-783-9100</a:t>
            </a:r>
          </a:p>
          <a:p>
            <a:r>
              <a:rPr lang="ja-JP" altLang="en-US" sz="900" dirty="0">
                <a:latin typeface="メイリオ" panose="020B0604030504040204" pitchFamily="50" charset="-128"/>
                <a:ea typeface="メイリオ" panose="020B0604030504040204" pitchFamily="50" charset="-128"/>
              </a:rPr>
              <a:t>予約：要</a:t>
            </a:r>
            <a:endParaRPr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駐車場：</a:t>
            </a:r>
            <a:r>
              <a:rPr lang="en-US" altLang="ja-JP" sz="900" dirty="0">
                <a:latin typeface="メイリオ" panose="020B0604030504040204" pitchFamily="50" charset="-128"/>
                <a:ea typeface="メイリオ" panose="020B0604030504040204" pitchFamily="50" charset="-128"/>
              </a:rPr>
              <a:t>26</a:t>
            </a:r>
            <a:r>
              <a:rPr lang="ja-JP" altLang="en-US" sz="900" dirty="0">
                <a:latin typeface="メイリオ" panose="020B0604030504040204" pitchFamily="50" charset="-128"/>
                <a:ea typeface="メイリオ" panose="020B0604030504040204" pitchFamily="50" charset="-128"/>
              </a:rPr>
              <a:t>台</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事前予約</a:t>
            </a:r>
            <a:r>
              <a:rPr lang="en-US" altLang="ja-JP" sz="900" dirty="0">
                <a:latin typeface="メイリオ" panose="020B0604030504040204" pitchFamily="50" charset="-128"/>
                <a:ea typeface="メイリオ" panose="020B0604030504040204" pitchFamily="50" charset="-128"/>
              </a:rPr>
              <a:t>)</a:t>
            </a:r>
          </a:p>
          <a:p>
            <a:r>
              <a:rPr lang="ja-JP" altLang="en-US" sz="900" dirty="0">
                <a:latin typeface="メイリオ" panose="020B0604030504040204" pitchFamily="50" charset="-128"/>
                <a:ea typeface="メイリオ" panose="020B0604030504040204" pitchFamily="50" charset="-128"/>
              </a:rPr>
              <a:t>住所：</a:t>
            </a:r>
            <a:r>
              <a:rPr lang="zh-CN" altLang="en-US" sz="900" dirty="0">
                <a:latin typeface="メイリオ" panose="020B0604030504040204" pitchFamily="50" charset="-128"/>
                <a:ea typeface="メイリオ" panose="020B0604030504040204" pitchFamily="50" charset="-128"/>
              </a:rPr>
              <a:t>横浜市金沢区釜利谷東</a:t>
            </a:r>
            <a:r>
              <a:rPr lang="en-US" altLang="zh-CN" sz="900" dirty="0">
                <a:latin typeface="メイリオ" panose="020B0604030504040204" pitchFamily="50" charset="-128"/>
                <a:ea typeface="メイリオ" panose="020B0604030504040204" pitchFamily="50" charset="-128"/>
              </a:rPr>
              <a:t>5-15-1</a:t>
            </a:r>
            <a:endParaRPr lang="en-US" altLang="ja-JP" sz="900" dirty="0">
              <a:latin typeface="メイリオ" panose="020B0604030504040204" pitchFamily="50" charset="-128"/>
              <a:ea typeface="メイリオ" panose="020B0604030504040204" pitchFamily="50" charset="-128"/>
            </a:endParaRPr>
          </a:p>
        </p:txBody>
      </p:sp>
      <p:pic>
        <p:nvPicPr>
          <p:cNvPr id="56" name="図 55" descr="森の中に立っている女性&#10;&#10;中程度の精度で自動的に生成された説明">
            <a:extLst>
              <a:ext uri="{FF2B5EF4-FFF2-40B4-BE49-F238E27FC236}">
                <a16:creationId xmlns:a16="http://schemas.microsoft.com/office/drawing/2014/main" id="{96D443BE-368D-4AA8-B7F2-E0DD7842F8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506" y="1577420"/>
            <a:ext cx="2284001" cy="1522667"/>
          </a:xfrm>
          <a:prstGeom prst="rect">
            <a:avLst/>
          </a:prstGeom>
          <a:effectLst>
            <a:outerShdw blurRad="50800" dist="38100" dir="5400000" algn="t" rotWithShape="0">
              <a:prstClr val="black">
                <a:alpha val="40000"/>
              </a:prstClr>
            </a:outerShdw>
          </a:effectLst>
        </p:spPr>
      </p:pic>
      <p:sp>
        <p:nvSpPr>
          <p:cNvPr id="59" name="テキスト ボックス 58">
            <a:extLst>
              <a:ext uri="{FF2B5EF4-FFF2-40B4-BE49-F238E27FC236}">
                <a16:creationId xmlns:a16="http://schemas.microsoft.com/office/drawing/2014/main" id="{75015B29-77AE-426D-ACFE-3DA25A4291AC}"/>
              </a:ext>
            </a:extLst>
          </p:cNvPr>
          <p:cNvSpPr txBox="1"/>
          <p:nvPr/>
        </p:nvSpPr>
        <p:spPr>
          <a:xfrm>
            <a:off x="257049" y="3213996"/>
            <a:ext cx="4769783" cy="2215991"/>
          </a:xfrm>
          <a:prstGeom prst="rect">
            <a:avLst/>
          </a:prstGeom>
          <a:noFill/>
        </p:spPr>
        <p:txBody>
          <a:bodyPr wrap="square">
            <a:spAutoFit/>
          </a:bodyPr>
          <a:lstStyle/>
          <a:p>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r>
              <a:rPr lang="ja-JP" altLang="en-US" sz="130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チームビルディング研修</a:t>
            </a:r>
            <a:r>
              <a:rPr lang="en-US" altLang="ja-JP"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a:t>
            </a:r>
          </a:p>
          <a:p>
            <a:r>
              <a:rPr lang="ja-JP" altLang="en-US" sz="1400">
                <a:effectLst/>
                <a:latin typeface="Hiragino Sans" panose="020B0400000000000000" pitchFamily="34" charset="-128"/>
                <a:ea typeface="Hiragino Sans" panose="020B0400000000000000" pitchFamily="34" charset="-128"/>
              </a:rPr>
              <a:t>森の中で出される様々な課題を解決しながらチーム⼒を高める体験型のアウトドア研修は、人を素に戻す効果もあり、意外な個性や隠れた適性に気づくことも。自らが本気で参加し、体験しながら学ぶことで、座学とは違った経験に基づいた理解を得ることができます。</a:t>
            </a:r>
            <a:br>
              <a:rPr lang="ja-JP" altLang="en-US" sz="1400">
                <a:effectLst/>
                <a:latin typeface="Helvetica Neue" panose="02000503000000020004" pitchFamily="2" charset="0"/>
                <a:ea typeface="Hiragino Sans" panose="020B0400000000000000" pitchFamily="34" charset="-128"/>
              </a:rPr>
            </a:br>
            <a:r>
              <a:rPr lang="ja-JP" altLang="en-US" sz="1400">
                <a:effectLst/>
                <a:latin typeface="Hiragino Sans" panose="020B0400000000000000" pitchFamily="34" charset="-128"/>
                <a:ea typeface="Hiragino Sans" panose="020B0400000000000000" pitchFamily="34" charset="-128"/>
              </a:rPr>
              <a:t>新入社員のコミュニケーション力向上やスポーツ団体のチームビルディング研修等、人数や体力、年齢層に応じてプログラムを提供いたします。</a:t>
            </a:r>
          </a:p>
          <a:p>
            <a:endParaRPr lang="ja-JP" altLang="en-US" sz="1300" dirty="0">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E1C267C1-2AC7-4B92-B61A-9218830A8F66}"/>
              </a:ext>
            </a:extLst>
          </p:cNvPr>
          <p:cNvSpPr txBox="1"/>
          <p:nvPr/>
        </p:nvSpPr>
        <p:spPr>
          <a:xfrm>
            <a:off x="380201" y="6953655"/>
            <a:ext cx="4691438" cy="369332"/>
          </a:xfrm>
          <a:prstGeom prst="rect">
            <a:avLst/>
          </a:prstGeom>
          <a:noFill/>
        </p:spPr>
        <p:txBody>
          <a:bodyPr wrap="square">
            <a:spAutoFit/>
          </a:bodyPr>
          <a:lstStyle/>
          <a:p>
            <a:r>
              <a:rPr lang="en-US" altLang="ja-JP" sz="900" dirty="0"/>
              <a:t>TEL:090-4750-0720</a:t>
            </a:r>
          </a:p>
          <a:p>
            <a:r>
              <a:rPr lang="ja-JP" altLang="en-US" sz="900" dirty="0"/>
              <a:t>予約:要　駐車場：あり（ズーラシア動物園）　　住所:横浜市旭区上白根町1425番地4</a:t>
            </a:r>
          </a:p>
        </p:txBody>
      </p:sp>
      <p:grpSp>
        <p:nvGrpSpPr>
          <p:cNvPr id="81" name="グループ化 80">
            <a:extLst>
              <a:ext uri="{FF2B5EF4-FFF2-40B4-BE49-F238E27FC236}">
                <a16:creationId xmlns:a16="http://schemas.microsoft.com/office/drawing/2014/main" id="{E0A5EB93-0E9C-420C-9026-4978554D2BDD}"/>
              </a:ext>
            </a:extLst>
          </p:cNvPr>
          <p:cNvGrpSpPr/>
          <p:nvPr/>
        </p:nvGrpSpPr>
        <p:grpSpPr>
          <a:xfrm>
            <a:off x="5305176" y="451983"/>
            <a:ext cx="986649" cy="792000"/>
            <a:chOff x="277459" y="971627"/>
            <a:chExt cx="986649" cy="792000"/>
          </a:xfrm>
        </p:grpSpPr>
        <p:sp>
          <p:nvSpPr>
            <p:cNvPr id="82" name="楕円 81">
              <a:extLst>
                <a:ext uri="{FF2B5EF4-FFF2-40B4-BE49-F238E27FC236}">
                  <a16:creationId xmlns:a16="http://schemas.microsoft.com/office/drawing/2014/main" id="{AE3AB539-E804-4157-B14E-AAD75D77730D}"/>
                </a:ext>
              </a:extLst>
            </p:cNvPr>
            <p:cNvSpPr/>
            <p:nvPr/>
          </p:nvSpPr>
          <p:spPr>
            <a:xfrm>
              <a:off x="345834" y="1039377"/>
              <a:ext cx="648000" cy="648000"/>
            </a:xfrm>
            <a:prstGeom prst="ellipse">
              <a:avLst/>
            </a:prstGeom>
            <a:solidFill>
              <a:srgbClr val="0086D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3" name="楕円 82">
              <a:extLst>
                <a:ext uri="{FF2B5EF4-FFF2-40B4-BE49-F238E27FC236}">
                  <a16:creationId xmlns:a16="http://schemas.microsoft.com/office/drawing/2014/main" id="{D4D146E4-1A2D-4338-A02C-84A11B835698}"/>
                </a:ext>
              </a:extLst>
            </p:cNvPr>
            <p:cNvSpPr/>
            <p:nvPr/>
          </p:nvSpPr>
          <p:spPr>
            <a:xfrm>
              <a:off x="277459" y="971627"/>
              <a:ext cx="792000" cy="792000"/>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4" name="テキスト ボックス 83">
              <a:extLst>
                <a:ext uri="{FF2B5EF4-FFF2-40B4-BE49-F238E27FC236}">
                  <a16:creationId xmlns:a16="http://schemas.microsoft.com/office/drawing/2014/main" id="{3F342E8F-F78B-4315-9B14-78E0C4D6B14E}"/>
                </a:ext>
              </a:extLst>
            </p:cNvPr>
            <p:cNvSpPr txBox="1"/>
            <p:nvPr/>
          </p:nvSpPr>
          <p:spPr>
            <a:xfrm>
              <a:off x="292607" y="1258925"/>
              <a:ext cx="971501" cy="261610"/>
            </a:xfrm>
            <a:prstGeom prst="rect">
              <a:avLst/>
            </a:prstGeom>
            <a:noFill/>
          </p:spPr>
          <p:txBody>
            <a:bodyPr wrap="square" rtlCol="0">
              <a:spAutoFit/>
            </a:bodyPr>
            <a:lstStyle/>
            <a:p>
              <a:r>
                <a:rPr kumimoji="1" lang="ja-JP" altLang="en-US" sz="1100" dirty="0">
                  <a:ln w="3175">
                    <a:solidFill>
                      <a:schemeClr val="bg1">
                        <a:lumMod val="95000"/>
                      </a:schemeClr>
                    </a:solidFill>
                  </a:ln>
                  <a:solidFill>
                    <a:schemeClr val="bg1"/>
                  </a:solidFill>
                  <a:effectLst>
                    <a:outerShdw blurRad="63500" sx="102000" sy="102000" algn="ctr" rotWithShape="0">
                      <a:prstClr val="black">
                        <a:alpha val="40000"/>
                      </a:prstClr>
                    </a:outerShdw>
                  </a:effectLst>
                  <a:latin typeface="メイリオ" panose="020B0604030504040204" pitchFamily="50" charset="-128"/>
                  <a:ea typeface="メイリオ" panose="020B0604030504040204" pitchFamily="50" charset="-128"/>
                </a:rPr>
                <a:t>横浜南部</a:t>
              </a:r>
            </a:p>
          </p:txBody>
        </p:sp>
      </p:grpSp>
      <p:grpSp>
        <p:nvGrpSpPr>
          <p:cNvPr id="89" name="グループ化 88">
            <a:extLst>
              <a:ext uri="{FF2B5EF4-FFF2-40B4-BE49-F238E27FC236}">
                <a16:creationId xmlns:a16="http://schemas.microsoft.com/office/drawing/2014/main" id="{EA4BFB71-5F2D-486C-99FD-4C079C18566D}"/>
              </a:ext>
            </a:extLst>
          </p:cNvPr>
          <p:cNvGrpSpPr/>
          <p:nvPr/>
        </p:nvGrpSpPr>
        <p:grpSpPr>
          <a:xfrm>
            <a:off x="3150186" y="276598"/>
            <a:ext cx="1884207" cy="710620"/>
            <a:chOff x="2909658" y="478397"/>
            <a:chExt cx="2602314" cy="981451"/>
          </a:xfrm>
        </p:grpSpPr>
        <p:sp>
          <p:nvSpPr>
            <p:cNvPr id="90" name="楕円 89">
              <a:extLst>
                <a:ext uri="{FF2B5EF4-FFF2-40B4-BE49-F238E27FC236}">
                  <a16:creationId xmlns:a16="http://schemas.microsoft.com/office/drawing/2014/main" id="{03470838-581C-406E-8C89-BD484BAEF213}"/>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1" name="楕円 90">
              <a:extLst>
                <a:ext uri="{FF2B5EF4-FFF2-40B4-BE49-F238E27FC236}">
                  <a16:creationId xmlns:a16="http://schemas.microsoft.com/office/drawing/2014/main" id="{FC11795D-05CB-400F-A372-3A837504DFEF}"/>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92" name="グループ化 91">
              <a:extLst>
                <a:ext uri="{FF2B5EF4-FFF2-40B4-BE49-F238E27FC236}">
                  <a16:creationId xmlns:a16="http://schemas.microsoft.com/office/drawing/2014/main" id="{116B4A19-1818-4E99-AF27-E00F885A18FB}"/>
                </a:ext>
              </a:extLst>
            </p:cNvPr>
            <p:cNvGrpSpPr/>
            <p:nvPr/>
          </p:nvGrpSpPr>
          <p:grpSpPr>
            <a:xfrm>
              <a:off x="2981173" y="478397"/>
              <a:ext cx="2530799" cy="914400"/>
              <a:chOff x="441001" y="231405"/>
              <a:chExt cx="2530799" cy="914400"/>
            </a:xfrm>
          </p:grpSpPr>
          <p:sp>
            <p:nvSpPr>
              <p:cNvPr id="95" name="楕円 94">
                <a:extLst>
                  <a:ext uri="{FF2B5EF4-FFF2-40B4-BE49-F238E27FC236}">
                    <a16:creationId xmlns:a16="http://schemas.microsoft.com/office/drawing/2014/main" id="{C81D6717-EC83-4813-88D7-B4259B121CFE}"/>
                  </a:ext>
                </a:extLst>
              </p:cNvPr>
              <p:cNvSpPr/>
              <p:nvPr/>
            </p:nvSpPr>
            <p:spPr>
              <a:xfrm>
                <a:off x="441001" y="231405"/>
                <a:ext cx="914400" cy="914400"/>
              </a:xfrm>
              <a:prstGeom prst="ellips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6" name="楕円 95">
                <a:extLst>
                  <a:ext uri="{FF2B5EF4-FFF2-40B4-BE49-F238E27FC236}">
                    <a16:creationId xmlns:a16="http://schemas.microsoft.com/office/drawing/2014/main" id="{D72C0725-E867-40AA-99E2-16428265A053}"/>
                  </a:ext>
                </a:extLst>
              </p:cNvPr>
              <p:cNvSpPr/>
              <p:nvPr/>
            </p:nvSpPr>
            <p:spPr>
              <a:xfrm>
                <a:off x="2378601" y="276529"/>
                <a:ext cx="593199" cy="594056"/>
              </a:xfrm>
              <a:prstGeom prst="ellipse">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7" name="楕円 96">
                <a:extLst>
                  <a:ext uri="{FF2B5EF4-FFF2-40B4-BE49-F238E27FC236}">
                    <a16:creationId xmlns:a16="http://schemas.microsoft.com/office/drawing/2014/main" id="{B397153C-7FDF-4BCA-9BC3-81559CB68C4A}"/>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3" name="楕円 92">
              <a:extLst>
                <a:ext uri="{FF2B5EF4-FFF2-40B4-BE49-F238E27FC236}">
                  <a16:creationId xmlns:a16="http://schemas.microsoft.com/office/drawing/2014/main" id="{0209622F-8ED4-4499-AC3C-6C1AD310A9BD}"/>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4" name="楕円 93">
              <a:extLst>
                <a:ext uri="{FF2B5EF4-FFF2-40B4-BE49-F238E27FC236}">
                  <a16:creationId xmlns:a16="http://schemas.microsoft.com/office/drawing/2014/main" id="{C5932CEF-0C80-43C6-AF19-1FA3B8612E3B}"/>
                </a:ext>
              </a:extLst>
            </p:cNvPr>
            <p:cNvSpPr/>
            <p:nvPr/>
          </p:nvSpPr>
          <p:spPr>
            <a:xfrm>
              <a:off x="3778075" y="974389"/>
              <a:ext cx="480331" cy="474591"/>
            </a:xfrm>
            <a:prstGeom prst="ellipse">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98" name="テキスト ボックス 97">
            <a:extLst>
              <a:ext uri="{FF2B5EF4-FFF2-40B4-BE49-F238E27FC236}">
                <a16:creationId xmlns:a16="http://schemas.microsoft.com/office/drawing/2014/main" id="{4B0F6009-C295-41B5-B77F-141D51786F32}"/>
              </a:ext>
            </a:extLst>
          </p:cNvPr>
          <p:cNvSpPr txBox="1"/>
          <p:nvPr/>
        </p:nvSpPr>
        <p:spPr>
          <a:xfrm>
            <a:off x="1126574" y="497147"/>
            <a:ext cx="3875331" cy="253916"/>
          </a:xfrm>
          <a:prstGeom prst="rect">
            <a:avLst/>
          </a:prstGeom>
          <a:noFill/>
        </p:spPr>
        <p:txBody>
          <a:bodyPr wrap="square">
            <a:spAutoFit/>
          </a:bodyPr>
          <a:lstStyle/>
          <a:p>
            <a:pPr algn="r"/>
            <a:r>
              <a:rPr lang="ja-JP" altLang="en-US" sz="1050" dirty="0">
                <a:ln w="3175">
                  <a:solidFill>
                    <a:schemeClr val="accent4">
                      <a:lumMod val="75000"/>
                    </a:schemeClr>
                  </a:solidFill>
                </a:ln>
                <a:solidFill>
                  <a:schemeClr val="accent4">
                    <a:lumMod val="75000"/>
                  </a:schemeClr>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自然共生型アウトドアパーク</a:t>
            </a:r>
          </a:p>
        </p:txBody>
      </p:sp>
      <p:grpSp>
        <p:nvGrpSpPr>
          <p:cNvPr id="52" name="グループ化 51">
            <a:extLst>
              <a:ext uri="{FF2B5EF4-FFF2-40B4-BE49-F238E27FC236}">
                <a16:creationId xmlns:a16="http://schemas.microsoft.com/office/drawing/2014/main" id="{8F5F24E7-05C4-40F6-86FC-86527F22FACD}"/>
              </a:ext>
            </a:extLst>
          </p:cNvPr>
          <p:cNvGrpSpPr/>
          <p:nvPr/>
        </p:nvGrpSpPr>
        <p:grpSpPr>
          <a:xfrm>
            <a:off x="73754" y="738580"/>
            <a:ext cx="5685833" cy="789187"/>
            <a:chOff x="923650" y="303193"/>
            <a:chExt cx="6590214" cy="1491016"/>
          </a:xfrm>
          <a:solidFill>
            <a:srgbClr val="FF812F"/>
          </a:solidFill>
          <a:effectLst>
            <a:outerShdw blurRad="50800" dist="38100" dir="5400000" algn="t" rotWithShape="0">
              <a:prstClr val="black">
                <a:alpha val="40000"/>
              </a:prstClr>
            </a:outerShdw>
          </a:effectLst>
        </p:grpSpPr>
        <p:sp>
          <p:nvSpPr>
            <p:cNvPr id="53" name="四角形: 角を丸くする 52">
              <a:extLst>
                <a:ext uri="{FF2B5EF4-FFF2-40B4-BE49-F238E27FC236}">
                  <a16:creationId xmlns:a16="http://schemas.microsoft.com/office/drawing/2014/main" id="{3C60346F-CCD1-40B2-8D93-74B0A3E7D89F}"/>
                </a:ext>
              </a:extLst>
            </p:cNvPr>
            <p:cNvSpPr/>
            <p:nvPr/>
          </p:nvSpPr>
          <p:spPr>
            <a:xfrm>
              <a:off x="1196900" y="303193"/>
              <a:ext cx="5484091" cy="149101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54" name="テキスト ボックス 53">
              <a:extLst>
                <a:ext uri="{FF2B5EF4-FFF2-40B4-BE49-F238E27FC236}">
                  <a16:creationId xmlns:a16="http://schemas.microsoft.com/office/drawing/2014/main" id="{8CA380C9-E9D7-4AC5-A799-6161444E91AA}"/>
                </a:ext>
              </a:extLst>
            </p:cNvPr>
            <p:cNvSpPr txBox="1"/>
            <p:nvPr/>
          </p:nvSpPr>
          <p:spPr>
            <a:xfrm>
              <a:off x="923650" y="375474"/>
              <a:ext cx="6590214" cy="1355511"/>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フォレストアドベンチャー・</a:t>
              </a:r>
              <a:endParaRPr kumimoji="1" lang="en-US" altLang="ja-JP"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endParaRPr>
            </a:p>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よこはま</a:t>
              </a:r>
            </a:p>
          </p:txBody>
        </p:sp>
      </p:grpSp>
      <p:grpSp>
        <p:nvGrpSpPr>
          <p:cNvPr id="3" name="グループ化 2">
            <a:extLst>
              <a:ext uri="{FF2B5EF4-FFF2-40B4-BE49-F238E27FC236}">
                <a16:creationId xmlns:a16="http://schemas.microsoft.com/office/drawing/2014/main" id="{ECF217D5-2606-40D5-BF8D-6A70840A5575}"/>
              </a:ext>
            </a:extLst>
          </p:cNvPr>
          <p:cNvGrpSpPr/>
          <p:nvPr/>
        </p:nvGrpSpPr>
        <p:grpSpPr>
          <a:xfrm>
            <a:off x="144561" y="589165"/>
            <a:ext cx="1003058" cy="792000"/>
            <a:chOff x="-912029" y="3779837"/>
            <a:chExt cx="1003058" cy="792000"/>
          </a:xfrm>
        </p:grpSpPr>
        <p:grpSp>
          <p:nvGrpSpPr>
            <p:cNvPr id="2" name="グループ化 1">
              <a:extLst>
                <a:ext uri="{FF2B5EF4-FFF2-40B4-BE49-F238E27FC236}">
                  <a16:creationId xmlns:a16="http://schemas.microsoft.com/office/drawing/2014/main" id="{2F48FC36-92A4-42E8-8DF3-E013D4BEE745}"/>
                </a:ext>
              </a:extLst>
            </p:cNvPr>
            <p:cNvGrpSpPr/>
            <p:nvPr/>
          </p:nvGrpSpPr>
          <p:grpSpPr>
            <a:xfrm>
              <a:off x="-912029" y="3779837"/>
              <a:ext cx="792000" cy="792000"/>
              <a:chOff x="-912029" y="3779837"/>
              <a:chExt cx="792000" cy="792000"/>
            </a:xfrm>
          </p:grpSpPr>
          <p:sp>
            <p:nvSpPr>
              <p:cNvPr id="86" name="楕円 85">
                <a:extLst>
                  <a:ext uri="{FF2B5EF4-FFF2-40B4-BE49-F238E27FC236}">
                    <a16:creationId xmlns:a16="http://schemas.microsoft.com/office/drawing/2014/main" id="{49007483-D83A-4F3C-B72B-0ECB43F8A484}"/>
                  </a:ext>
                </a:extLst>
              </p:cNvPr>
              <p:cNvSpPr/>
              <p:nvPr/>
            </p:nvSpPr>
            <p:spPr>
              <a:xfrm>
                <a:off x="-837596" y="3843378"/>
                <a:ext cx="648000" cy="648000"/>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7" name="楕円 86">
                <a:extLst>
                  <a:ext uri="{FF2B5EF4-FFF2-40B4-BE49-F238E27FC236}">
                    <a16:creationId xmlns:a16="http://schemas.microsoft.com/office/drawing/2014/main" id="{3558193D-0728-44B0-B315-4EBCBBE37C7C}"/>
                  </a:ext>
                </a:extLst>
              </p:cNvPr>
              <p:cNvSpPr/>
              <p:nvPr/>
            </p:nvSpPr>
            <p:spPr>
              <a:xfrm>
                <a:off x="-912029" y="3779837"/>
                <a:ext cx="792000" cy="792000"/>
              </a:xfrm>
              <a:prstGeom prst="ellipse">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88" name="テキスト ボックス 87">
              <a:extLst>
                <a:ext uri="{FF2B5EF4-FFF2-40B4-BE49-F238E27FC236}">
                  <a16:creationId xmlns:a16="http://schemas.microsoft.com/office/drawing/2014/main" id="{54D0172B-41DB-41AB-A88E-968C3BB273F5}"/>
                </a:ext>
              </a:extLst>
            </p:cNvPr>
            <p:cNvSpPr txBox="1"/>
            <p:nvPr/>
          </p:nvSpPr>
          <p:spPr>
            <a:xfrm>
              <a:off x="-880472" y="4069271"/>
              <a:ext cx="971501" cy="261610"/>
            </a:xfrm>
            <a:prstGeom prst="rect">
              <a:avLst/>
            </a:prstGeom>
            <a:noFill/>
          </p:spPr>
          <p:txBody>
            <a:bodyPr wrap="square" rtlCol="0">
              <a:spAutoFit/>
            </a:bodyPr>
            <a:lstStyle/>
            <a:p>
              <a:r>
                <a:rPr kumimoji="1" lang="ja-JP" altLang="en-US" sz="1100" dirty="0">
                  <a:ln w="3175">
                    <a:solidFill>
                      <a:schemeClr val="bg1"/>
                    </a:solidFill>
                  </a:ln>
                  <a:solidFill>
                    <a:schemeClr val="bg1"/>
                  </a:solidFill>
                  <a:effectLst>
                    <a:outerShdw blurRad="63500" sx="102000" sy="102000" algn="ctr" rotWithShape="0">
                      <a:schemeClr val="accent6">
                        <a:lumMod val="50000"/>
                        <a:alpha val="40000"/>
                      </a:schemeClr>
                    </a:outerShdw>
                  </a:effectLst>
                  <a:latin typeface="メイリオ" panose="020B0604030504040204" pitchFamily="50" charset="-128"/>
                  <a:ea typeface="メイリオ" panose="020B0604030504040204" pitchFamily="50" charset="-128"/>
                </a:rPr>
                <a:t>横浜西部</a:t>
              </a:r>
            </a:p>
          </p:txBody>
        </p:sp>
      </p:grpSp>
      <p:grpSp>
        <p:nvGrpSpPr>
          <p:cNvPr id="105" name="グループ化 104">
            <a:extLst>
              <a:ext uri="{FF2B5EF4-FFF2-40B4-BE49-F238E27FC236}">
                <a16:creationId xmlns:a16="http://schemas.microsoft.com/office/drawing/2014/main" id="{2BD2263D-FAC8-4A9F-B7A7-5B46899F4C32}"/>
              </a:ext>
            </a:extLst>
          </p:cNvPr>
          <p:cNvGrpSpPr/>
          <p:nvPr/>
        </p:nvGrpSpPr>
        <p:grpSpPr>
          <a:xfrm>
            <a:off x="7889580" y="4031067"/>
            <a:ext cx="1884207" cy="710620"/>
            <a:chOff x="2909658" y="478397"/>
            <a:chExt cx="2602314" cy="981451"/>
          </a:xfrm>
        </p:grpSpPr>
        <p:sp>
          <p:nvSpPr>
            <p:cNvPr id="106" name="楕円 105">
              <a:extLst>
                <a:ext uri="{FF2B5EF4-FFF2-40B4-BE49-F238E27FC236}">
                  <a16:creationId xmlns:a16="http://schemas.microsoft.com/office/drawing/2014/main" id="{5EF81127-801B-4B68-BF74-FB16BB7DF17D}"/>
                </a:ext>
              </a:extLst>
            </p:cNvPr>
            <p:cNvSpPr/>
            <p:nvPr/>
          </p:nvSpPr>
          <p:spPr>
            <a:xfrm>
              <a:off x="4854366" y="545448"/>
              <a:ext cx="593199" cy="59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7" name="楕円 106">
              <a:extLst>
                <a:ext uri="{FF2B5EF4-FFF2-40B4-BE49-F238E27FC236}">
                  <a16:creationId xmlns:a16="http://schemas.microsoft.com/office/drawing/2014/main" id="{A6BD105B-6213-4F4B-BBCB-0767E7FB7640}"/>
                </a:ext>
              </a:extLst>
            </p:cNvPr>
            <p:cNvSpPr/>
            <p:nvPr/>
          </p:nvSpPr>
          <p:spPr>
            <a:xfrm>
              <a:off x="2909658" y="54544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08" name="グループ化 107">
              <a:extLst>
                <a:ext uri="{FF2B5EF4-FFF2-40B4-BE49-F238E27FC236}">
                  <a16:creationId xmlns:a16="http://schemas.microsoft.com/office/drawing/2014/main" id="{4919D6F6-AE74-4E12-82A6-8E1DAE756EE4}"/>
                </a:ext>
              </a:extLst>
            </p:cNvPr>
            <p:cNvGrpSpPr/>
            <p:nvPr/>
          </p:nvGrpSpPr>
          <p:grpSpPr>
            <a:xfrm>
              <a:off x="2981173" y="478397"/>
              <a:ext cx="2530799" cy="914400"/>
              <a:chOff x="441001" y="231405"/>
              <a:chExt cx="2530799" cy="914400"/>
            </a:xfrm>
          </p:grpSpPr>
          <p:sp>
            <p:nvSpPr>
              <p:cNvPr id="111" name="楕円 110">
                <a:extLst>
                  <a:ext uri="{FF2B5EF4-FFF2-40B4-BE49-F238E27FC236}">
                    <a16:creationId xmlns:a16="http://schemas.microsoft.com/office/drawing/2014/main" id="{F997AF33-8EEE-408C-BBC1-C314BF4AB31E}"/>
                  </a:ext>
                </a:extLst>
              </p:cNvPr>
              <p:cNvSpPr/>
              <p:nvPr/>
            </p:nvSpPr>
            <p:spPr>
              <a:xfrm>
                <a:off x="441001" y="231405"/>
                <a:ext cx="914400" cy="914400"/>
              </a:xfrm>
              <a:prstGeom prst="ellipse">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2" name="楕円 111">
                <a:extLst>
                  <a:ext uri="{FF2B5EF4-FFF2-40B4-BE49-F238E27FC236}">
                    <a16:creationId xmlns:a16="http://schemas.microsoft.com/office/drawing/2014/main" id="{1A143E4C-DC6E-4199-8E32-0F0D5CA69BB9}"/>
                  </a:ext>
                </a:extLst>
              </p:cNvPr>
              <p:cNvSpPr/>
              <p:nvPr/>
            </p:nvSpPr>
            <p:spPr>
              <a:xfrm>
                <a:off x="2378601" y="276529"/>
                <a:ext cx="593199" cy="594056"/>
              </a:xfrm>
              <a:prstGeom prst="ellipse">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3" name="楕円 112">
                <a:extLst>
                  <a:ext uri="{FF2B5EF4-FFF2-40B4-BE49-F238E27FC236}">
                    <a16:creationId xmlns:a16="http://schemas.microsoft.com/office/drawing/2014/main" id="{E21CD50C-B65F-4A44-8C8D-5DAD6E983910}"/>
                  </a:ext>
                </a:extLst>
              </p:cNvPr>
              <p:cNvSpPr/>
              <p:nvPr/>
            </p:nvSpPr>
            <p:spPr>
              <a:xfrm>
                <a:off x="2790932" y="452622"/>
                <a:ext cx="135999" cy="133879"/>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09" name="楕円 108">
              <a:extLst>
                <a:ext uri="{FF2B5EF4-FFF2-40B4-BE49-F238E27FC236}">
                  <a16:creationId xmlns:a16="http://schemas.microsoft.com/office/drawing/2014/main" id="{CD396611-74E1-4A71-B67E-99C303F7342F}"/>
                </a:ext>
              </a:extLst>
            </p:cNvPr>
            <p:cNvSpPr/>
            <p:nvPr/>
          </p:nvSpPr>
          <p:spPr>
            <a:xfrm>
              <a:off x="3736773" y="947332"/>
              <a:ext cx="480331" cy="474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0" name="楕円 109">
              <a:extLst>
                <a:ext uri="{FF2B5EF4-FFF2-40B4-BE49-F238E27FC236}">
                  <a16:creationId xmlns:a16="http://schemas.microsoft.com/office/drawing/2014/main" id="{245367C6-405F-4EB1-8F75-97B9BE048501}"/>
                </a:ext>
              </a:extLst>
            </p:cNvPr>
            <p:cNvSpPr/>
            <p:nvPr/>
          </p:nvSpPr>
          <p:spPr>
            <a:xfrm>
              <a:off x="3778075" y="974389"/>
              <a:ext cx="480331" cy="474591"/>
            </a:xfrm>
            <a:prstGeom prst="ellipse">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114" name="テキスト ボックス 113">
            <a:extLst>
              <a:ext uri="{FF2B5EF4-FFF2-40B4-BE49-F238E27FC236}">
                <a16:creationId xmlns:a16="http://schemas.microsoft.com/office/drawing/2014/main" id="{3C5D4586-EC18-4024-B51C-BF2996D9D812}"/>
              </a:ext>
            </a:extLst>
          </p:cNvPr>
          <p:cNvSpPr txBox="1"/>
          <p:nvPr/>
        </p:nvSpPr>
        <p:spPr>
          <a:xfrm>
            <a:off x="5871363" y="4194451"/>
            <a:ext cx="3875331" cy="253916"/>
          </a:xfrm>
          <a:prstGeom prst="rect">
            <a:avLst/>
          </a:prstGeom>
          <a:noFill/>
        </p:spPr>
        <p:txBody>
          <a:bodyPr wrap="square">
            <a:spAutoFit/>
          </a:bodyPr>
          <a:lstStyle/>
          <a:p>
            <a:pPr algn="r"/>
            <a:r>
              <a:rPr lang="ja-JP" altLang="en-US" sz="1050" dirty="0">
                <a:ln w="3175">
                  <a:solidFill>
                    <a:schemeClr val="tx1">
                      <a:lumMod val="50000"/>
                      <a:lumOff val="50000"/>
                    </a:schemeClr>
                  </a:solidFill>
                </a:ln>
                <a:effectLst>
                  <a:outerShdw blurRad="50800" dist="38100" dir="5400000" algn="t" rotWithShape="0">
                    <a:schemeClr val="bg1">
                      <a:alpha val="40000"/>
                    </a:schemeClr>
                  </a:outerShdw>
                </a:effectLst>
                <a:latin typeface="メイリオ" panose="020B0604030504040204" pitchFamily="50" charset="-128"/>
                <a:ea typeface="メイリオ" panose="020B0604030504040204" pitchFamily="50" charset="-128"/>
              </a:rPr>
              <a:t>四季と出会える森の動物園</a:t>
            </a:r>
          </a:p>
        </p:txBody>
      </p:sp>
      <p:grpSp>
        <p:nvGrpSpPr>
          <p:cNvPr id="63" name="グループ化 62">
            <a:extLst>
              <a:ext uri="{FF2B5EF4-FFF2-40B4-BE49-F238E27FC236}">
                <a16:creationId xmlns:a16="http://schemas.microsoft.com/office/drawing/2014/main" id="{6E26B276-739D-4FBA-A17D-D11F6A0E45D2}"/>
              </a:ext>
            </a:extLst>
          </p:cNvPr>
          <p:cNvGrpSpPr/>
          <p:nvPr/>
        </p:nvGrpSpPr>
        <p:grpSpPr>
          <a:xfrm>
            <a:off x="5317574" y="4517626"/>
            <a:ext cx="4431600" cy="544737"/>
            <a:chOff x="860101" y="303195"/>
            <a:chExt cx="5136484" cy="888567"/>
          </a:xfrm>
          <a:solidFill>
            <a:srgbClr val="FF812F"/>
          </a:solidFill>
          <a:effectLst>
            <a:outerShdw blurRad="50800" dist="38100" dir="5400000" algn="t" rotWithShape="0">
              <a:prstClr val="black">
                <a:alpha val="40000"/>
              </a:prstClr>
            </a:outerShdw>
          </a:effectLst>
        </p:grpSpPr>
        <p:sp>
          <p:nvSpPr>
            <p:cNvPr id="64" name="四角形: 角を丸くする 63">
              <a:extLst>
                <a:ext uri="{FF2B5EF4-FFF2-40B4-BE49-F238E27FC236}">
                  <a16:creationId xmlns:a16="http://schemas.microsoft.com/office/drawing/2014/main" id="{31B9069B-2054-4D09-9171-3B9A2F7207B1}"/>
                </a:ext>
              </a:extLst>
            </p:cNvPr>
            <p:cNvSpPr/>
            <p:nvPr/>
          </p:nvSpPr>
          <p:spPr>
            <a:xfrm>
              <a:off x="860101" y="303195"/>
              <a:ext cx="5136484" cy="849756"/>
            </a:xfrm>
            <a:prstGeom prst="roundRect">
              <a:avLst>
                <a:gd name="adj" fmla="val 991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65" name="テキスト ボックス 64">
              <a:extLst>
                <a:ext uri="{FF2B5EF4-FFF2-40B4-BE49-F238E27FC236}">
                  <a16:creationId xmlns:a16="http://schemas.microsoft.com/office/drawing/2014/main" id="{4B397134-7F3A-4D44-A6BD-99E130A73E2D}"/>
                </a:ext>
              </a:extLst>
            </p:cNvPr>
            <p:cNvSpPr txBox="1"/>
            <p:nvPr/>
          </p:nvSpPr>
          <p:spPr>
            <a:xfrm>
              <a:off x="1034416" y="438701"/>
              <a:ext cx="4731699" cy="753061"/>
            </a:xfrm>
            <a:prstGeom prst="rect">
              <a:avLst/>
            </a:prstGeom>
            <a:noFill/>
          </p:spPr>
          <p:txBody>
            <a:bodyPr wrap="square">
              <a:spAutoFit/>
            </a:bodyPr>
            <a:lstStyle/>
            <a:p>
              <a:pPr algn="ctr"/>
              <a:r>
                <a:rPr kumimoji="1" lang="ja-JP" altLang="en-US" sz="2400" b="1" dirty="0">
                  <a:solidFill>
                    <a:schemeClr val="bg1"/>
                  </a:solidFill>
                  <a:effectLst>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rPr>
                <a:t>野毛山動物園</a:t>
              </a:r>
            </a:p>
          </p:txBody>
        </p:sp>
      </p:grpSp>
      <p:grpSp>
        <p:nvGrpSpPr>
          <p:cNvPr id="100" name="グループ化 99">
            <a:extLst>
              <a:ext uri="{FF2B5EF4-FFF2-40B4-BE49-F238E27FC236}">
                <a16:creationId xmlns:a16="http://schemas.microsoft.com/office/drawing/2014/main" id="{5978C7BC-93E0-4E84-86E9-2DCC2CD48138}"/>
              </a:ext>
            </a:extLst>
          </p:cNvPr>
          <p:cNvGrpSpPr/>
          <p:nvPr/>
        </p:nvGrpSpPr>
        <p:grpSpPr>
          <a:xfrm>
            <a:off x="5173421" y="4246570"/>
            <a:ext cx="971501" cy="792000"/>
            <a:chOff x="-1006362" y="3771378"/>
            <a:chExt cx="971501" cy="792000"/>
          </a:xfrm>
        </p:grpSpPr>
        <p:grpSp>
          <p:nvGrpSpPr>
            <p:cNvPr id="101" name="グループ化 100">
              <a:extLst>
                <a:ext uri="{FF2B5EF4-FFF2-40B4-BE49-F238E27FC236}">
                  <a16:creationId xmlns:a16="http://schemas.microsoft.com/office/drawing/2014/main" id="{E84F1A83-DFBE-454B-B95E-A32E179B9B80}"/>
                </a:ext>
              </a:extLst>
            </p:cNvPr>
            <p:cNvGrpSpPr/>
            <p:nvPr/>
          </p:nvGrpSpPr>
          <p:grpSpPr>
            <a:xfrm>
              <a:off x="-916611" y="3771378"/>
              <a:ext cx="792000" cy="792000"/>
              <a:chOff x="-916611" y="3771378"/>
              <a:chExt cx="792000" cy="792000"/>
            </a:xfrm>
          </p:grpSpPr>
          <p:sp>
            <p:nvSpPr>
              <p:cNvPr id="103" name="楕円 102">
                <a:extLst>
                  <a:ext uri="{FF2B5EF4-FFF2-40B4-BE49-F238E27FC236}">
                    <a16:creationId xmlns:a16="http://schemas.microsoft.com/office/drawing/2014/main" id="{F8A0780C-9ADB-4A7E-9C82-EF71A25E2301}"/>
                  </a:ext>
                </a:extLst>
              </p:cNvPr>
              <p:cNvSpPr/>
              <p:nvPr/>
            </p:nvSpPr>
            <p:spPr>
              <a:xfrm>
                <a:off x="-837596" y="3843378"/>
                <a:ext cx="648000" cy="648000"/>
              </a:xfrm>
              <a:prstGeom prst="ellipse">
                <a:avLst/>
              </a:prstGeom>
              <a:solidFill>
                <a:schemeClr val="tx1">
                  <a:lumMod val="50000"/>
                  <a:lumOff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4" name="楕円 103">
                <a:extLst>
                  <a:ext uri="{FF2B5EF4-FFF2-40B4-BE49-F238E27FC236}">
                    <a16:creationId xmlns:a16="http://schemas.microsoft.com/office/drawing/2014/main" id="{702A2910-A7F4-4A4B-81D0-EBAC9CC17FA8}"/>
                  </a:ext>
                </a:extLst>
              </p:cNvPr>
              <p:cNvSpPr/>
              <p:nvPr/>
            </p:nvSpPr>
            <p:spPr>
              <a:xfrm>
                <a:off x="-916611" y="3771378"/>
                <a:ext cx="792000" cy="792000"/>
              </a:xfrm>
              <a:prstGeom prst="ellipse">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102" name="テキスト ボックス 101">
              <a:extLst>
                <a:ext uri="{FF2B5EF4-FFF2-40B4-BE49-F238E27FC236}">
                  <a16:creationId xmlns:a16="http://schemas.microsoft.com/office/drawing/2014/main" id="{EAF0CD22-41DF-45BA-93AF-06106618CE0A}"/>
                </a:ext>
              </a:extLst>
            </p:cNvPr>
            <p:cNvSpPr txBox="1"/>
            <p:nvPr/>
          </p:nvSpPr>
          <p:spPr>
            <a:xfrm>
              <a:off x="-1006362" y="3978992"/>
              <a:ext cx="971501" cy="430887"/>
            </a:xfrm>
            <a:prstGeom prst="rect">
              <a:avLst/>
            </a:prstGeom>
            <a:noFill/>
          </p:spPr>
          <p:txBody>
            <a:bodyPr wrap="square" rtlCol="0">
              <a:spAutoFit/>
            </a:bodyPr>
            <a:lstStyle/>
            <a:p>
              <a:pPr algn="ctr"/>
              <a:r>
                <a:rPr kumimoji="1" lang="ja-JP" altLang="en-US" sz="1100" dirty="0">
                  <a:ln w="3175">
                    <a:solidFill>
                      <a:schemeClr val="tx1">
                        <a:lumMod val="50000"/>
                        <a:lumOff val="50000"/>
                      </a:schemeClr>
                    </a:solidFill>
                  </a:ln>
                  <a:effectLst>
                    <a:outerShdw blurRad="63500" sx="102000" sy="102000" algn="ctr" rotWithShape="0">
                      <a:schemeClr val="accent6">
                        <a:lumMod val="50000"/>
                        <a:alpha val="40000"/>
                      </a:schemeClr>
                    </a:outerShdw>
                  </a:effectLst>
                  <a:latin typeface="メイリオ" panose="020B0604030504040204" pitchFamily="50" charset="-128"/>
                  <a:ea typeface="メイリオ" panose="020B0604030504040204" pitchFamily="50" charset="-128"/>
                </a:rPr>
                <a:t>その他</a:t>
              </a:r>
              <a:endParaRPr kumimoji="1" lang="en-US" altLang="ja-JP" sz="1100" dirty="0">
                <a:ln w="3175">
                  <a:solidFill>
                    <a:schemeClr val="tx1">
                      <a:lumMod val="50000"/>
                      <a:lumOff val="50000"/>
                    </a:schemeClr>
                  </a:solidFill>
                </a:ln>
                <a:effectLst>
                  <a:outerShdw blurRad="63500" sx="102000" sy="102000" algn="ctr" rotWithShape="0">
                    <a:schemeClr val="accent6">
                      <a:lumMod val="50000"/>
                      <a:alpha val="40000"/>
                    </a:schemeClr>
                  </a:outerShdw>
                </a:effectLst>
                <a:latin typeface="メイリオ" panose="020B0604030504040204" pitchFamily="50" charset="-128"/>
                <a:ea typeface="メイリオ" panose="020B0604030504040204" pitchFamily="50" charset="-128"/>
              </a:endParaRPr>
            </a:p>
            <a:p>
              <a:pPr algn="ctr"/>
              <a:r>
                <a:rPr kumimoji="1" lang="ja-JP" altLang="en-US" sz="1100" dirty="0">
                  <a:ln w="3175">
                    <a:solidFill>
                      <a:schemeClr val="tx1">
                        <a:lumMod val="50000"/>
                        <a:lumOff val="50000"/>
                      </a:schemeClr>
                    </a:solidFill>
                  </a:ln>
                  <a:effectLst>
                    <a:outerShdw blurRad="63500" sx="102000" sy="102000" algn="ctr" rotWithShape="0">
                      <a:schemeClr val="accent6">
                        <a:lumMod val="50000"/>
                        <a:alpha val="40000"/>
                      </a:schemeClr>
                    </a:outerShdw>
                  </a:effectLst>
                  <a:latin typeface="メイリオ" panose="020B0604030504040204" pitchFamily="50" charset="-128"/>
                  <a:ea typeface="メイリオ" panose="020B0604030504040204" pitchFamily="50" charset="-128"/>
                </a:rPr>
                <a:t>（野毛）</a:t>
              </a:r>
            </a:p>
          </p:txBody>
        </p:sp>
      </p:grpSp>
      <p:sp>
        <p:nvSpPr>
          <p:cNvPr id="115" name="正方形/長方形 114">
            <a:extLst>
              <a:ext uri="{FF2B5EF4-FFF2-40B4-BE49-F238E27FC236}">
                <a16:creationId xmlns:a16="http://schemas.microsoft.com/office/drawing/2014/main" id="{C26AF542-551F-4751-96C1-CAA5463D53A1}"/>
              </a:ext>
            </a:extLst>
          </p:cNvPr>
          <p:cNvSpPr/>
          <p:nvPr/>
        </p:nvSpPr>
        <p:spPr>
          <a:xfrm>
            <a:off x="5315672" y="6198029"/>
            <a:ext cx="2596952" cy="880414"/>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8AF1E554-B5C2-40E9-8D2E-C0E025DA0BF8}"/>
              </a:ext>
            </a:extLst>
          </p:cNvPr>
          <p:cNvSpPr txBox="1"/>
          <p:nvPr/>
        </p:nvSpPr>
        <p:spPr>
          <a:xfrm>
            <a:off x="5378280" y="6314588"/>
            <a:ext cx="2471737" cy="630942"/>
          </a:xfrm>
          <a:prstGeom prst="rect">
            <a:avLst/>
          </a:prstGeom>
          <a:noFill/>
        </p:spPr>
        <p:txBody>
          <a:bodyPr wrap="square">
            <a:spAutoFit/>
          </a:bodyPr>
          <a:lstStyle/>
          <a:p>
            <a:r>
              <a:rPr lang="ja-JP" altLang="en-US" sz="1400" b="1" dirty="0">
                <a:solidFill>
                  <a:schemeClr val="accent2"/>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rPr>
              <a:t>見学メニュー</a:t>
            </a:r>
            <a:endParaRPr lang="en-US" altLang="ja-JP" sz="1400" b="1" dirty="0">
              <a:solidFill>
                <a:schemeClr val="accent2"/>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・団体特別メニュー</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要予約</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・学習ツール</a:t>
            </a:r>
            <a:r>
              <a:rPr lang="en-US" altLang="ja-JP" sz="1050" dirty="0">
                <a:latin typeface="メイリオ" panose="020B0604030504040204" pitchFamily="50" charset="-128"/>
                <a:ea typeface="メイリオ" panose="020B0604030504040204" pitchFamily="50" charset="-128"/>
              </a:rPr>
              <a:t>(HP</a:t>
            </a:r>
            <a:r>
              <a:rPr lang="ja-JP" altLang="en-US" sz="1050" dirty="0">
                <a:latin typeface="メイリオ" panose="020B0604030504040204" pitchFamily="50" charset="-128"/>
                <a:ea typeface="メイリオ" panose="020B0604030504040204" pitchFamily="50" charset="-128"/>
              </a:rPr>
              <a:t>からダウンロード</a:t>
            </a:r>
            <a:r>
              <a:rPr lang="en-US" altLang="ja-JP" sz="1050" dirty="0">
                <a:latin typeface="メイリオ" panose="020B0604030504040204" pitchFamily="50" charset="-128"/>
                <a:ea typeface="メイリオ" panose="020B0604030504040204" pitchFamily="50" charset="-128"/>
              </a:rPr>
              <a:t>)</a:t>
            </a:r>
          </a:p>
        </p:txBody>
      </p:sp>
      <p:sp>
        <p:nvSpPr>
          <p:cNvPr id="116" name="正方形/長方形 115">
            <a:extLst>
              <a:ext uri="{FF2B5EF4-FFF2-40B4-BE49-F238E27FC236}">
                <a16:creationId xmlns:a16="http://schemas.microsoft.com/office/drawing/2014/main" id="{9D6FF67E-EFE0-4DC2-A537-0DC8CE0AC7FF}"/>
              </a:ext>
            </a:extLst>
          </p:cNvPr>
          <p:cNvSpPr/>
          <p:nvPr/>
        </p:nvSpPr>
        <p:spPr>
          <a:xfrm>
            <a:off x="370756" y="5213527"/>
            <a:ext cx="4700242" cy="1866059"/>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42EC2611-F7EE-4C76-B9A3-124C52C9E165}"/>
              </a:ext>
            </a:extLst>
          </p:cNvPr>
          <p:cNvSpPr txBox="1"/>
          <p:nvPr/>
        </p:nvSpPr>
        <p:spPr>
          <a:xfrm>
            <a:off x="315869" y="5278583"/>
            <a:ext cx="4731504" cy="1708160"/>
          </a:xfrm>
          <a:prstGeom prst="rect">
            <a:avLst/>
          </a:prstGeom>
          <a:noFill/>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小中高校生の校外学習の受け入れや、社会人の団体様も可能</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チームビルディング研修料金</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3</a:t>
            </a:r>
            <a:r>
              <a:rPr lang="ja-JP" altLang="en-US" sz="1050">
                <a:latin typeface="メイリオ" panose="020B0604030504040204" pitchFamily="50" charset="-128"/>
                <a:ea typeface="メイリオ" panose="020B0604030504040204" pitchFamily="50" charset="-128"/>
              </a:rPr>
              <a:t>時間</a:t>
            </a:r>
            <a:r>
              <a:rPr lang="en-US" altLang="ja-JP" sz="1050" dirty="0">
                <a:latin typeface="メイリオ" panose="020B0604030504040204" pitchFamily="50" charset="-128"/>
                <a:ea typeface="メイリオ" panose="020B0604030504040204" pitchFamily="50" charset="-128"/>
              </a:rPr>
              <a:t>:¥8,000/</a:t>
            </a:r>
            <a:r>
              <a:rPr lang="ja-JP" altLang="en-US" sz="1050">
                <a:latin typeface="メイリオ" panose="020B0604030504040204" pitchFamily="50" charset="-128"/>
                <a:ea typeface="メイリオ" panose="020B0604030504040204" pitchFamily="50" charset="-128"/>
              </a:rPr>
              <a:t>名</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6</a:t>
            </a:r>
            <a:r>
              <a:rPr lang="ja-JP" altLang="en-US" sz="1050">
                <a:latin typeface="メイリオ" panose="020B0604030504040204" pitchFamily="50" charset="-128"/>
                <a:ea typeface="メイリオ" panose="020B0604030504040204" pitchFamily="50" charset="-128"/>
              </a:rPr>
              <a:t>時間：</a:t>
            </a:r>
            <a:r>
              <a:rPr lang="en-US" altLang="ja-JP" sz="1050" dirty="0">
                <a:latin typeface="メイリオ" panose="020B0604030504040204" pitchFamily="50" charset="-128"/>
                <a:ea typeface="メイリオ" panose="020B0604030504040204" pitchFamily="50" charset="-128"/>
              </a:rPr>
              <a:t>¥15,000/</a:t>
            </a:r>
            <a:r>
              <a:rPr lang="ja-JP" altLang="en-US" sz="1050">
                <a:latin typeface="メイリオ" panose="020B0604030504040204" pitchFamily="50" charset="-128"/>
                <a:ea typeface="メイリオ" panose="020B0604030504040204" pitchFamily="50" charset="-128"/>
              </a:rPr>
              <a:t>名</a:t>
            </a:r>
            <a:r>
              <a:rPr lang="en-US" altLang="ja-JP"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チームビルディングの最大受け入れ人数は</a:t>
            </a:r>
            <a:r>
              <a:rPr lang="en-US" altLang="ja-JP" sz="1050" dirty="0">
                <a:latin typeface="メイリオ" panose="020B0604030504040204" pitchFamily="50" charset="-128"/>
                <a:ea typeface="メイリオ" panose="020B0604030504040204" pitchFamily="50" charset="-128"/>
              </a:rPr>
              <a:t>100</a:t>
            </a:r>
            <a:r>
              <a:rPr lang="ja-JP" altLang="en-US" sz="1050">
                <a:latin typeface="メイリオ" panose="020B0604030504040204" pitchFamily="50" charset="-128"/>
                <a:ea typeface="メイリオ" panose="020B0604030504040204" pitchFamily="50" charset="-128"/>
              </a:rPr>
              <a:t>名程度</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ーーーーーーーーーーーーーーーーーーーーーーーーーーーーーーーーーー</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コース貸切料金</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3</a:t>
            </a:r>
            <a:r>
              <a:rPr lang="ja-JP" altLang="en-US" sz="1050">
                <a:latin typeface="メイリオ" panose="020B0604030504040204" pitchFamily="50" charset="-128"/>
                <a:ea typeface="メイリオ" panose="020B0604030504040204" pitchFamily="50" charset="-128"/>
              </a:rPr>
              <a:t>時間：</a:t>
            </a:r>
            <a:r>
              <a:rPr lang="en-US" altLang="ja-JP" sz="1050" dirty="0">
                <a:latin typeface="メイリオ" panose="020B0604030504040204" pitchFamily="50" charset="-128"/>
                <a:ea typeface="メイリオ" panose="020B0604030504040204" pitchFamily="50" charset="-128"/>
              </a:rPr>
              <a:t>¥4,400/</a:t>
            </a:r>
            <a:r>
              <a:rPr lang="ja-JP" altLang="en-US" sz="1050">
                <a:latin typeface="メイリオ" panose="020B0604030504040204" pitchFamily="50" charset="-128"/>
                <a:ea typeface="メイリオ" panose="020B0604030504040204" pitchFamily="50" charset="-128"/>
              </a:rPr>
              <a:t>名</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営業時間：９：00〜１７：００（最終受付時間は季節によって変動あり）</a:t>
            </a:r>
          </a:p>
          <a:p>
            <a:r>
              <a:rPr lang="ja-JP" altLang="en-US" sz="1050" dirty="0">
                <a:latin typeface="メイリオ" panose="020B0604030504040204" pitchFamily="50" charset="-128"/>
                <a:ea typeface="メイリオ" panose="020B0604030504040204" pitchFamily="50" charset="-128"/>
              </a:rPr>
              <a:t>目安所要時間	約3時間</a:t>
            </a:r>
          </a:p>
          <a:p>
            <a:r>
              <a:rPr lang="ja-JP" altLang="en-US" sz="1050" dirty="0">
                <a:latin typeface="メイリオ" panose="020B0604030504040204" pitchFamily="50" charset="-128"/>
                <a:ea typeface="メイリオ" panose="020B0604030504040204" pitchFamily="50" charset="-128"/>
              </a:rPr>
              <a:t>受け入れ可能人数	団体利用最大200名程度</a:t>
            </a:r>
          </a:p>
        </p:txBody>
      </p:sp>
      <p:pic>
        <p:nvPicPr>
          <p:cNvPr id="117" name="グラフィックス 116" descr="コアラ 単色塗りつぶし">
            <a:extLst>
              <a:ext uri="{FF2B5EF4-FFF2-40B4-BE49-F238E27FC236}">
                <a16:creationId xmlns:a16="http://schemas.microsoft.com/office/drawing/2014/main" id="{B008A892-0C75-48B5-94E0-1514269C526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3890" y="698116"/>
            <a:ext cx="636895" cy="636895"/>
          </a:xfrm>
          <a:prstGeom prst="rect">
            <a:avLst/>
          </a:prstGeom>
        </p:spPr>
      </p:pic>
      <p:pic>
        <p:nvPicPr>
          <p:cNvPr id="118" name="グラフィックス 117" descr="クジャク 単色塗りつぶし">
            <a:extLst>
              <a:ext uri="{FF2B5EF4-FFF2-40B4-BE49-F238E27FC236}">
                <a16:creationId xmlns:a16="http://schemas.microsoft.com/office/drawing/2014/main" id="{DA4FFC7B-63E5-40E1-A528-F3138C17157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323056" y="4639872"/>
            <a:ext cx="653395" cy="653395"/>
          </a:xfrm>
          <a:prstGeom prst="rect">
            <a:avLst/>
          </a:prstGeom>
        </p:spPr>
      </p:pic>
      <p:pic>
        <p:nvPicPr>
          <p:cNvPr id="6" name="図 5">
            <a:extLst>
              <a:ext uri="{FF2B5EF4-FFF2-40B4-BE49-F238E27FC236}">
                <a16:creationId xmlns:a16="http://schemas.microsoft.com/office/drawing/2014/main" id="{3306F625-65D7-D401-F3F2-7752F7707E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646623" y="1568838"/>
            <a:ext cx="1958264" cy="1790631"/>
          </a:xfrm>
          <a:prstGeom prst="rect">
            <a:avLst/>
          </a:prstGeom>
        </p:spPr>
      </p:pic>
    </p:spTree>
    <p:extLst>
      <p:ext uri="{BB962C8B-B14F-4D97-AF65-F5344CB8AC3E}">
        <p14:creationId xmlns:p14="http://schemas.microsoft.com/office/powerpoint/2010/main" val="1340448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25000"/>
          </a:srgbClr>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2C9B15E-5017-4A23-9A13-DD4659C527AA}"/>
              </a:ext>
            </a:extLst>
          </p:cNvPr>
          <p:cNvSpPr/>
          <p:nvPr/>
        </p:nvSpPr>
        <p:spPr>
          <a:xfrm>
            <a:off x="121443" y="514351"/>
            <a:ext cx="10448927" cy="688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8D837A87-D63B-4B6B-B382-E1D0C5D9804F}"/>
              </a:ext>
            </a:extLst>
          </p:cNvPr>
          <p:cNvSpPr txBox="1"/>
          <p:nvPr/>
        </p:nvSpPr>
        <p:spPr>
          <a:xfrm>
            <a:off x="221456" y="7373096"/>
            <a:ext cx="9421032" cy="230832"/>
          </a:xfrm>
          <a:prstGeom prst="rect">
            <a:avLst/>
          </a:prstGeom>
          <a:noFill/>
        </p:spPr>
        <p:txBody>
          <a:bodyPr wrap="square">
            <a:spAutoFit/>
          </a:bodyPr>
          <a:lstStyle/>
          <a:p>
            <a:r>
              <a:rPr lang="ja-JP" altLang="en-US" sz="900" dirty="0">
                <a:latin typeface="メイリオ" panose="020B0604030504040204" pitchFamily="50" charset="-128"/>
                <a:ea typeface="メイリオ" panose="020B0604030504040204" pitchFamily="50" charset="-128"/>
              </a:rPr>
              <a:t>駐車料金等の運営に関わるお問合せ・ご利用のお申込みなどは、表中の連絡先より各事業者に直接ご連絡ください。（駐車料金等については変更になっている場合があります。）</a:t>
            </a:r>
          </a:p>
        </p:txBody>
      </p:sp>
      <p:sp>
        <p:nvSpPr>
          <p:cNvPr id="7" name="正方形/長方形 6">
            <a:extLst>
              <a:ext uri="{FF2B5EF4-FFF2-40B4-BE49-F238E27FC236}">
                <a16:creationId xmlns:a16="http://schemas.microsoft.com/office/drawing/2014/main" id="{8F5BFA38-ED95-471E-A680-3D393481CBFD}"/>
              </a:ext>
            </a:extLst>
          </p:cNvPr>
          <p:cNvSpPr/>
          <p:nvPr/>
        </p:nvSpPr>
        <p:spPr>
          <a:xfrm>
            <a:off x="221457" y="561977"/>
            <a:ext cx="10178356" cy="3051998"/>
          </a:xfrm>
          <a:prstGeom prst="rect">
            <a:avLst/>
          </a:prstGeom>
          <a:solidFill>
            <a:schemeClr val="accent2">
              <a:lumMod val="40000"/>
              <a:lumOff val="60000"/>
              <a:alpha val="3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マップ&#10;&#10;自動的に生成された説明">
            <a:extLst>
              <a:ext uri="{FF2B5EF4-FFF2-40B4-BE49-F238E27FC236}">
                <a16:creationId xmlns:a16="http://schemas.microsoft.com/office/drawing/2014/main" id="{ED127AE3-6346-4811-A479-7F64AD6CEB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963" y="704463"/>
            <a:ext cx="4902994" cy="2805760"/>
          </a:xfrm>
          <a:prstGeom prst="rect">
            <a:avLst/>
          </a:prstGeom>
          <a:effectLst>
            <a:outerShdw blurRad="50800" dist="38100" dir="5400000" algn="t" rotWithShape="0">
              <a:schemeClr val="accent2">
                <a:lumMod val="75000"/>
                <a:alpha val="40000"/>
              </a:schemeClr>
            </a:outerShdw>
          </a:effectLst>
        </p:spPr>
      </p:pic>
      <p:sp>
        <p:nvSpPr>
          <p:cNvPr id="81" name="テキスト ボックス 80">
            <a:extLst>
              <a:ext uri="{FF2B5EF4-FFF2-40B4-BE49-F238E27FC236}">
                <a16:creationId xmlns:a16="http://schemas.microsoft.com/office/drawing/2014/main" id="{6AE92A0B-50D9-4960-A334-4578C3D12569}"/>
              </a:ext>
            </a:extLst>
          </p:cNvPr>
          <p:cNvSpPr txBox="1"/>
          <p:nvPr/>
        </p:nvSpPr>
        <p:spPr>
          <a:xfrm>
            <a:off x="5253632" y="780625"/>
            <a:ext cx="3012282" cy="1979388"/>
          </a:xfrm>
          <a:prstGeom prst="rect">
            <a:avLst/>
          </a:prstGeom>
          <a:noFill/>
        </p:spPr>
        <p:txBody>
          <a:bodyPr wrap="square">
            <a:spAutoFit/>
          </a:bodyPr>
          <a:lstStyle/>
          <a:p>
            <a:pPr>
              <a:lnSpc>
                <a:spcPct val="150000"/>
              </a:lnSpc>
              <a:spcBef>
                <a:spcPts val="600"/>
              </a:spcBef>
            </a:pPr>
            <a:r>
              <a:rPr lang="ja-JP" altLang="en-US" sz="1100" b="1" dirty="0">
                <a:solidFill>
                  <a:srgbClr val="00206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①山下公園駐車場</a:t>
            </a:r>
          </a:p>
          <a:p>
            <a:pPr>
              <a:lnSpc>
                <a:spcPct val="150000"/>
              </a:lnSpc>
              <a:spcBef>
                <a:spcPts val="600"/>
              </a:spcBef>
            </a:pPr>
            <a:r>
              <a:rPr lang="ja-JP" altLang="en-US" sz="1100" b="1" dirty="0">
                <a:solidFill>
                  <a:srgbClr val="00206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②横浜人形の家駐車場</a:t>
            </a:r>
            <a:r>
              <a:rPr lang="ja-JP" altLang="en-US" sz="800" b="1" dirty="0">
                <a:solidFill>
                  <a:srgbClr val="00206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【乗降利用可(有料)】</a:t>
            </a:r>
          </a:p>
          <a:p>
            <a:pPr>
              <a:lnSpc>
                <a:spcPct val="150000"/>
              </a:lnSpc>
              <a:spcBef>
                <a:spcPts val="600"/>
              </a:spcBef>
            </a:pPr>
            <a:r>
              <a:rPr lang="ja-JP" altLang="en-US" sz="1100" b="1" dirty="0">
                <a:solidFill>
                  <a:srgbClr val="00206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③横浜情報文化センター駐車場</a:t>
            </a:r>
          </a:p>
          <a:p>
            <a:pPr>
              <a:lnSpc>
                <a:spcPct val="150000"/>
              </a:lnSpc>
              <a:spcBef>
                <a:spcPts val="600"/>
              </a:spcBef>
            </a:pPr>
            <a:r>
              <a:rPr lang="ja-JP" altLang="en-US" sz="1100" b="1" dirty="0">
                <a:solidFill>
                  <a:srgbClr val="00206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④横浜中華街パーキング	</a:t>
            </a:r>
          </a:p>
          <a:p>
            <a:pPr>
              <a:lnSpc>
                <a:spcPct val="150000"/>
              </a:lnSpc>
              <a:spcBef>
                <a:spcPts val="600"/>
              </a:spcBef>
            </a:pPr>
            <a:r>
              <a:rPr lang="ja-JP" altLang="en-US" sz="1100" b="1" dirty="0">
                <a:solidFill>
                  <a:srgbClr val="00206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⑤横浜貿易ビル駐車場</a:t>
            </a:r>
          </a:p>
          <a:p>
            <a:pPr>
              <a:lnSpc>
                <a:spcPct val="150000"/>
              </a:lnSpc>
              <a:spcBef>
                <a:spcPts val="600"/>
              </a:spcBef>
            </a:pPr>
            <a:r>
              <a:rPr lang="ja-JP" altLang="en-US" sz="1100" b="1" dirty="0">
                <a:solidFill>
                  <a:srgbClr val="00206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⑥花園橋観光バス駐車場</a:t>
            </a:r>
          </a:p>
        </p:txBody>
      </p:sp>
      <p:sp>
        <p:nvSpPr>
          <p:cNvPr id="83" name="テキスト ボックス 82">
            <a:extLst>
              <a:ext uri="{FF2B5EF4-FFF2-40B4-BE49-F238E27FC236}">
                <a16:creationId xmlns:a16="http://schemas.microsoft.com/office/drawing/2014/main" id="{FC4E824A-01F2-40F1-90B4-5094CEF413EA}"/>
              </a:ext>
            </a:extLst>
          </p:cNvPr>
          <p:cNvSpPr txBox="1"/>
          <p:nvPr/>
        </p:nvSpPr>
        <p:spPr>
          <a:xfrm>
            <a:off x="5253632" y="2740963"/>
            <a:ext cx="3012282" cy="655949"/>
          </a:xfrm>
          <a:prstGeom prst="rect">
            <a:avLst/>
          </a:prstGeom>
          <a:noFill/>
        </p:spPr>
        <p:txBody>
          <a:bodyPr wrap="square">
            <a:spAutoFit/>
          </a:bodyPr>
          <a:lstStyle/>
          <a:p>
            <a:pPr>
              <a:lnSpc>
                <a:spcPct val="150000"/>
              </a:lnSpc>
              <a:spcBef>
                <a:spcPts val="600"/>
              </a:spcBef>
            </a:pPr>
            <a:r>
              <a:rPr lang="ja-JP" altLang="en-US" sz="1100" b="1" dirty="0">
                <a:solidFill>
                  <a:srgbClr val="00206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⑦大さん橋国際客船ターミナル駐車場	</a:t>
            </a:r>
          </a:p>
          <a:p>
            <a:pPr>
              <a:lnSpc>
                <a:spcPct val="150000"/>
              </a:lnSpc>
              <a:spcBef>
                <a:spcPts val="600"/>
              </a:spcBef>
            </a:pPr>
            <a:r>
              <a:rPr lang="ja-JP" altLang="en-US" sz="1100" b="1" strike="sngStrike" dirty="0">
                <a:solidFill>
                  <a:srgbClr val="00206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⑧日新万国橋駐車場</a:t>
            </a:r>
          </a:p>
        </p:txBody>
      </p:sp>
      <p:sp>
        <p:nvSpPr>
          <p:cNvPr id="84" name="テキスト ボックス 83">
            <a:extLst>
              <a:ext uri="{FF2B5EF4-FFF2-40B4-BE49-F238E27FC236}">
                <a16:creationId xmlns:a16="http://schemas.microsoft.com/office/drawing/2014/main" id="{C16D008F-FD8F-4DA3-B31D-B4367A37B61F}"/>
              </a:ext>
            </a:extLst>
          </p:cNvPr>
          <p:cNvSpPr txBox="1"/>
          <p:nvPr/>
        </p:nvSpPr>
        <p:spPr>
          <a:xfrm>
            <a:off x="7805143" y="781674"/>
            <a:ext cx="3012282" cy="986809"/>
          </a:xfrm>
          <a:prstGeom prst="rect">
            <a:avLst/>
          </a:prstGeom>
          <a:noFill/>
        </p:spPr>
        <p:txBody>
          <a:bodyPr wrap="square">
            <a:spAutoFit/>
          </a:bodyPr>
          <a:lstStyle/>
          <a:p>
            <a:pPr>
              <a:lnSpc>
                <a:spcPct val="150000"/>
              </a:lnSpc>
              <a:spcBef>
                <a:spcPts val="600"/>
              </a:spcBef>
            </a:pPr>
            <a:r>
              <a:rPr lang="ja-JP" altLang="en-US" sz="1100" b="1" dirty="0">
                <a:solidFill>
                  <a:srgbClr val="C0000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⑨横浜美術館駐車場</a:t>
            </a:r>
            <a:r>
              <a:rPr lang="en-US" altLang="ja-JP" sz="1100" b="1" dirty="0">
                <a:solidFill>
                  <a:srgbClr val="C0000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a:t>
            </a:r>
            <a:r>
              <a:rPr lang="ja-JP" altLang="en-US" sz="1100" b="1" dirty="0">
                <a:solidFill>
                  <a:srgbClr val="C0000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休館中</a:t>
            </a:r>
            <a:r>
              <a:rPr lang="en-US" altLang="ja-JP" sz="1100" b="1" dirty="0">
                <a:solidFill>
                  <a:srgbClr val="C0000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a:t>
            </a:r>
          </a:p>
          <a:p>
            <a:pPr>
              <a:lnSpc>
                <a:spcPct val="150000"/>
              </a:lnSpc>
              <a:spcBef>
                <a:spcPts val="600"/>
              </a:spcBef>
            </a:pPr>
            <a:r>
              <a:rPr lang="ja-JP" altLang="en-US" sz="1100" b="1" dirty="0">
                <a:solidFill>
                  <a:srgbClr val="00206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⑩パシフィコ横浜バス・大型車駐車場	</a:t>
            </a:r>
          </a:p>
          <a:p>
            <a:pPr>
              <a:lnSpc>
                <a:spcPct val="150000"/>
              </a:lnSpc>
              <a:spcBef>
                <a:spcPts val="600"/>
              </a:spcBef>
            </a:pPr>
            <a:r>
              <a:rPr lang="ja-JP" altLang="en-US" sz="1100" b="1" dirty="0">
                <a:solidFill>
                  <a:srgbClr val="002060"/>
                </a:solidFill>
                <a:effectLst>
                  <a:outerShdw blurRad="50800" dist="38100" dir="5400000" algn="t" rotWithShape="0">
                    <a:schemeClr val="tx1">
                      <a:lumMod val="50000"/>
                      <a:lumOff val="50000"/>
                      <a:alpha val="40000"/>
                    </a:schemeClr>
                  </a:outerShdw>
                </a:effectLst>
                <a:latin typeface="メイリオ" panose="020B0604030504040204" pitchFamily="50" charset="-128"/>
                <a:ea typeface="メイリオ" panose="020B0604030504040204" pitchFamily="50" charset="-128"/>
                <a:cs typeface="A-OTF じゅん Pro 101" panose="020F0300000000000000" pitchFamily="34" charset="-128"/>
              </a:rPr>
              <a:t>⑪新港地区７街区臨時駐車場</a:t>
            </a:r>
          </a:p>
        </p:txBody>
      </p:sp>
      <p:sp>
        <p:nvSpPr>
          <p:cNvPr id="11" name="正方形/長方形 10">
            <a:extLst>
              <a:ext uri="{FF2B5EF4-FFF2-40B4-BE49-F238E27FC236}">
                <a16:creationId xmlns:a16="http://schemas.microsoft.com/office/drawing/2014/main" id="{6FF36C48-D193-46CB-B6B6-C478AA5ACFE7}"/>
              </a:ext>
            </a:extLst>
          </p:cNvPr>
          <p:cNvSpPr/>
          <p:nvPr/>
        </p:nvSpPr>
        <p:spPr>
          <a:xfrm>
            <a:off x="-884039" y="69880"/>
            <a:ext cx="4752976" cy="523220"/>
          </a:xfrm>
          <a:prstGeom prst="rect">
            <a:avLst/>
          </a:prstGeom>
          <a:noFill/>
        </p:spPr>
        <p:txBody>
          <a:bodyPr>
            <a:spAutoFit/>
          </a:bodyPr>
          <a:lstStyle/>
          <a:p>
            <a:pPr algn="ctr">
              <a:defRPr/>
            </a:pPr>
            <a:r>
              <a:rPr lang="ja-JP" altLang="en-US" sz="2800" b="1" dirty="0">
                <a:ln w="0"/>
                <a:solidFill>
                  <a:schemeClr val="accent5">
                    <a:lumMod val="50000"/>
                  </a:schemeClr>
                </a:solidFill>
                <a:effectLst>
                  <a:outerShdw blurRad="38100" dist="19050" dir="2700000" algn="tl" rotWithShape="0">
                    <a:schemeClr val="bg1">
                      <a:alpha val="40000"/>
                    </a:schemeClr>
                  </a:outerShdw>
                </a:effectLst>
                <a:latin typeface="メイリオ" panose="020B0604030504040204" pitchFamily="50" charset="-128"/>
                <a:ea typeface="メイリオ" panose="020B0604030504040204" pitchFamily="50" charset="-128"/>
              </a:rPr>
              <a:t>観光バス駐車場</a:t>
            </a:r>
          </a:p>
        </p:txBody>
      </p:sp>
      <p:sp>
        <p:nvSpPr>
          <p:cNvPr id="4" name="&quot;禁止&quot;マーク 3">
            <a:extLst>
              <a:ext uri="{FF2B5EF4-FFF2-40B4-BE49-F238E27FC236}">
                <a16:creationId xmlns:a16="http://schemas.microsoft.com/office/drawing/2014/main" id="{A391A495-E08D-938B-02D6-1CF5EE822ACD}"/>
              </a:ext>
            </a:extLst>
          </p:cNvPr>
          <p:cNvSpPr/>
          <p:nvPr/>
        </p:nvSpPr>
        <p:spPr>
          <a:xfrm>
            <a:off x="2206171" y="2065780"/>
            <a:ext cx="219728" cy="246743"/>
          </a:xfrm>
          <a:prstGeom prst="noSmoking">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DF427BA4-698F-1F8E-647B-E391EBAAB2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849" y="3644944"/>
            <a:ext cx="8582215" cy="3697183"/>
          </a:xfrm>
          <a:prstGeom prst="rect">
            <a:avLst/>
          </a:prstGeom>
        </p:spPr>
      </p:pic>
    </p:spTree>
    <p:extLst>
      <p:ext uri="{BB962C8B-B14F-4D97-AF65-F5344CB8AC3E}">
        <p14:creationId xmlns:p14="http://schemas.microsoft.com/office/powerpoint/2010/main" val="252489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7E0D7B5-A5B0-42E3-B8CF-F755BB5512E4}"/>
              </a:ext>
            </a:extLst>
          </p:cNvPr>
          <p:cNvSpPr/>
          <p:nvPr/>
        </p:nvSpPr>
        <p:spPr>
          <a:xfrm>
            <a:off x="190500" y="647700"/>
            <a:ext cx="10306050" cy="6684963"/>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171" name="テキスト ボックス 5">
            <a:extLst>
              <a:ext uri="{FF2B5EF4-FFF2-40B4-BE49-F238E27FC236}">
                <a16:creationId xmlns:a16="http://schemas.microsoft.com/office/drawing/2014/main" id="{C42873EE-C67E-418D-88FE-ACB8BAF7ACBF}"/>
              </a:ext>
            </a:extLst>
          </p:cNvPr>
          <p:cNvSpPr txBox="1">
            <a:spLocks noChangeArrowheads="1"/>
          </p:cNvSpPr>
          <p:nvPr/>
        </p:nvSpPr>
        <p:spPr bwMode="auto">
          <a:xfrm>
            <a:off x="3600450" y="1576388"/>
            <a:ext cx="3517900" cy="5746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050" dirty="0">
                <a:solidFill>
                  <a:schemeClr val="tx2">
                    <a:lumMod val="75000"/>
                  </a:schemeClr>
                </a:solidFill>
                <a:latin typeface="メイリオ" panose="020B0604030504040204" pitchFamily="50" charset="-128"/>
                <a:ea typeface="メイリオ" panose="020B0604030504040204" pitchFamily="50" charset="-128"/>
              </a:rPr>
              <a:t>ベイサイドブルーは、横浜駅東口からバス</a:t>
            </a:r>
            <a:r>
              <a:rPr lang="en-US" altLang="ja-JP" sz="1050" dirty="0">
                <a:solidFill>
                  <a:schemeClr val="tx2">
                    <a:lumMod val="75000"/>
                  </a:schemeClr>
                </a:solidFill>
                <a:latin typeface="メイリオ" panose="020B0604030504040204" pitchFamily="50" charset="-128"/>
                <a:ea typeface="メイリオ" panose="020B0604030504040204" pitchFamily="50" charset="-128"/>
              </a:rPr>
              <a:t>1</a:t>
            </a:r>
            <a:r>
              <a:rPr lang="ja-JP" altLang="en-US" sz="1050" dirty="0">
                <a:solidFill>
                  <a:schemeClr val="tx2">
                    <a:lumMod val="75000"/>
                  </a:schemeClr>
                </a:solidFill>
                <a:latin typeface="メイリオ" panose="020B0604030504040204" pitchFamily="50" charset="-128"/>
                <a:ea typeface="メイリオ" panose="020B0604030504040204" pitchFamily="50" charset="-128"/>
              </a:rPr>
              <a:t>本で、</a:t>
            </a:r>
            <a:endParaRPr lang="en-US" altLang="ja-JP" sz="1050" dirty="0">
              <a:solidFill>
                <a:schemeClr val="tx2">
                  <a:lumMod val="75000"/>
                </a:schemeClr>
              </a:solidFill>
              <a:latin typeface="メイリオ" panose="020B0604030504040204" pitchFamily="50" charset="-128"/>
              <a:ea typeface="メイリオ" panose="020B0604030504040204" pitchFamily="50" charset="-128"/>
            </a:endParaRPr>
          </a:p>
          <a:p>
            <a:pPr>
              <a:defRPr/>
            </a:pPr>
            <a:r>
              <a:rPr lang="ja-JP" altLang="en-US" sz="1050" dirty="0">
                <a:solidFill>
                  <a:schemeClr val="tx2">
                    <a:lumMod val="75000"/>
                  </a:schemeClr>
                </a:solidFill>
                <a:latin typeface="メイリオ" panose="020B0604030504040204" pitchFamily="50" charset="-128"/>
                <a:ea typeface="メイリオ" panose="020B0604030504040204" pitchFamily="50" charset="-128"/>
              </a:rPr>
              <a:t>みなとみらい・山下エリア・中華街・赤レンガ倉庫など有名スポットにアクセスできる連節バスです。</a:t>
            </a:r>
          </a:p>
        </p:txBody>
      </p:sp>
      <p:pic>
        <p:nvPicPr>
          <p:cNvPr id="10244" name="図 2" descr="道路脇に停まっているバス&#10;&#10;自動的に生成された説明">
            <a:extLst>
              <a:ext uri="{FF2B5EF4-FFF2-40B4-BE49-F238E27FC236}">
                <a16:creationId xmlns:a16="http://schemas.microsoft.com/office/drawing/2014/main" id="{656DEE6C-F767-4F4B-A9D7-E70B27DFE5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9113" y="1339850"/>
            <a:ext cx="2930525" cy="1727200"/>
          </a:xfrm>
          <a:prstGeom prst="rect">
            <a:avLst/>
          </a:prstGeom>
          <a:noFill/>
          <a:ln>
            <a:noFill/>
          </a:ln>
          <a:effectLst>
            <a:outerShdw blurRad="63500" sx="102000" sy="102000" algn="ctr" rotWithShape="0">
              <a:prstClr val="black">
                <a:alpha val="40000"/>
              </a:prstClr>
            </a:outerShdw>
          </a:effectLst>
        </p:spPr>
      </p:pic>
      <p:sp>
        <p:nvSpPr>
          <p:cNvPr id="18" name="テキスト ボックス 16">
            <a:extLst>
              <a:ext uri="{FF2B5EF4-FFF2-40B4-BE49-F238E27FC236}">
                <a16:creationId xmlns:a16="http://schemas.microsoft.com/office/drawing/2014/main" id="{3790498A-2D72-41D4-99F7-66F37619EBDF}"/>
              </a:ext>
            </a:extLst>
          </p:cNvPr>
          <p:cNvSpPr txBox="1">
            <a:spLocks noChangeArrowheads="1"/>
          </p:cNvSpPr>
          <p:nvPr/>
        </p:nvSpPr>
        <p:spPr bwMode="auto">
          <a:xfrm>
            <a:off x="3549928" y="1272778"/>
            <a:ext cx="3963988" cy="3238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500" dirty="0">
                <a:ln w="3175">
                  <a:gradFill flip="none" rotWithShape="1">
                    <a:gsLst>
                      <a:gs pos="0">
                        <a:schemeClr val="accent5">
                          <a:lumMod val="75000"/>
                        </a:schemeClr>
                      </a:gs>
                      <a:gs pos="57000">
                        <a:srgbClr val="00B0F0"/>
                      </a:gs>
                      <a:gs pos="100000">
                        <a:schemeClr val="accent5">
                          <a:lumMod val="75000"/>
                        </a:schemeClr>
                      </a:gs>
                    </a:gsLst>
                    <a:lin ang="16200000" scaled="1"/>
                    <a:tileRect/>
                  </a:gradFill>
                </a:ln>
                <a:gradFill>
                  <a:gsLst>
                    <a:gs pos="0">
                      <a:schemeClr val="accent5">
                        <a:lumMod val="65000"/>
                      </a:schemeClr>
                    </a:gs>
                    <a:gs pos="52000">
                      <a:srgbClr val="00B0F0"/>
                    </a:gs>
                    <a:gs pos="100000">
                      <a:schemeClr val="accent5">
                        <a:lumMod val="75000"/>
                      </a:schemeClr>
                    </a:gs>
                  </a:gsLst>
                  <a:lin ang="16200000" scaled="1"/>
                </a:gradFill>
                <a:effectLst>
                  <a:innerShdw blurRad="63500" dist="50800" dir="10800000">
                    <a:prstClr val="black">
                      <a:alpha val="50000"/>
                    </a:prstClr>
                  </a:innerShdw>
                </a:effectLst>
                <a:latin typeface="メイリオ" panose="020B0604030504040204" pitchFamily="50" charset="-128"/>
                <a:ea typeface="メイリオ" panose="020B0604030504040204" pitchFamily="50" charset="-128"/>
              </a:rPr>
              <a:t>青色が特徴の</a:t>
            </a:r>
            <a:r>
              <a:rPr lang="en-US" altLang="ja-JP" sz="1500" dirty="0">
                <a:ln w="3175">
                  <a:gradFill flip="none" rotWithShape="1">
                    <a:gsLst>
                      <a:gs pos="0">
                        <a:schemeClr val="accent5">
                          <a:lumMod val="75000"/>
                        </a:schemeClr>
                      </a:gs>
                      <a:gs pos="57000">
                        <a:srgbClr val="00B0F0"/>
                      </a:gs>
                      <a:gs pos="100000">
                        <a:schemeClr val="accent5">
                          <a:lumMod val="75000"/>
                        </a:schemeClr>
                      </a:gs>
                    </a:gsLst>
                    <a:lin ang="16200000" scaled="1"/>
                    <a:tileRect/>
                  </a:gradFill>
                </a:ln>
                <a:gradFill>
                  <a:gsLst>
                    <a:gs pos="0">
                      <a:schemeClr val="accent5">
                        <a:lumMod val="65000"/>
                      </a:schemeClr>
                    </a:gs>
                    <a:gs pos="52000">
                      <a:srgbClr val="00B0F0"/>
                    </a:gs>
                    <a:gs pos="100000">
                      <a:schemeClr val="accent5">
                        <a:lumMod val="75000"/>
                      </a:schemeClr>
                    </a:gs>
                  </a:gsLst>
                  <a:lin ang="16200000" scaled="1"/>
                </a:gradFill>
                <a:effectLst>
                  <a:innerShdw blurRad="63500" dist="50800" dir="10800000">
                    <a:prstClr val="black">
                      <a:alpha val="50000"/>
                    </a:prstClr>
                  </a:innerShdw>
                </a:effectLst>
                <a:latin typeface="メイリオ" panose="020B0604030504040204" pitchFamily="50" charset="-128"/>
                <a:ea typeface="メイリオ" panose="020B0604030504040204" pitchFamily="50" charset="-128"/>
              </a:rPr>
              <a:t>2</a:t>
            </a:r>
            <a:r>
              <a:rPr lang="ja-JP" altLang="en-US" sz="1500" dirty="0">
                <a:ln w="3175">
                  <a:gradFill flip="none" rotWithShape="1">
                    <a:gsLst>
                      <a:gs pos="0">
                        <a:schemeClr val="accent5">
                          <a:lumMod val="75000"/>
                        </a:schemeClr>
                      </a:gs>
                      <a:gs pos="57000">
                        <a:srgbClr val="00B0F0"/>
                      </a:gs>
                      <a:gs pos="100000">
                        <a:schemeClr val="accent5">
                          <a:lumMod val="75000"/>
                        </a:schemeClr>
                      </a:gs>
                    </a:gsLst>
                    <a:lin ang="16200000" scaled="1"/>
                    <a:tileRect/>
                  </a:gradFill>
                </a:ln>
                <a:gradFill>
                  <a:gsLst>
                    <a:gs pos="0">
                      <a:schemeClr val="accent5">
                        <a:lumMod val="65000"/>
                      </a:schemeClr>
                    </a:gs>
                    <a:gs pos="52000">
                      <a:srgbClr val="00B0F0"/>
                    </a:gs>
                    <a:gs pos="100000">
                      <a:schemeClr val="accent5">
                        <a:lumMod val="75000"/>
                      </a:schemeClr>
                    </a:gs>
                  </a:gsLst>
                  <a:lin ang="16200000" scaled="1"/>
                </a:gradFill>
                <a:effectLst>
                  <a:innerShdw blurRad="63500" dist="50800" dir="10800000">
                    <a:prstClr val="black">
                      <a:alpha val="50000"/>
                    </a:prstClr>
                  </a:innerShdw>
                </a:effectLst>
                <a:latin typeface="メイリオ" panose="020B0604030504040204" pitchFamily="50" charset="-128"/>
                <a:ea typeface="メイリオ" panose="020B0604030504040204" pitchFamily="50" charset="-128"/>
              </a:rPr>
              <a:t>両連結のダイナミックバス！</a:t>
            </a:r>
          </a:p>
        </p:txBody>
      </p:sp>
      <p:sp>
        <p:nvSpPr>
          <p:cNvPr id="6150" name="テキスト ボックス 14">
            <a:extLst>
              <a:ext uri="{FF2B5EF4-FFF2-40B4-BE49-F238E27FC236}">
                <a16:creationId xmlns:a16="http://schemas.microsoft.com/office/drawing/2014/main" id="{6423F227-9BB1-4D48-8353-C854173616F5}"/>
              </a:ext>
            </a:extLst>
          </p:cNvPr>
          <p:cNvSpPr txBox="1">
            <a:spLocks noChangeArrowheads="1"/>
          </p:cNvSpPr>
          <p:nvPr/>
        </p:nvSpPr>
        <p:spPr bwMode="auto">
          <a:xfrm>
            <a:off x="519113" y="7364413"/>
            <a:ext cx="8358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ja-JP" sz="800">
                <a:solidFill>
                  <a:srgbClr val="000000"/>
                </a:solidFill>
                <a:latin typeface="メイリオ" panose="020B0604030504040204" pitchFamily="50" charset="-128"/>
                <a:ea typeface="メイリオ" panose="020B0604030504040204" pitchFamily="50" charset="-128"/>
              </a:rPr>
              <a:t>BAYSIDE BLUE</a:t>
            </a:r>
            <a:r>
              <a:rPr lang="ja-JP" altLang="en-US" sz="800">
                <a:solidFill>
                  <a:srgbClr val="000000"/>
                </a:solidFill>
                <a:latin typeface="メイリオ" panose="020B0604030504040204" pitchFamily="50" charset="-128"/>
                <a:ea typeface="メイリオ" panose="020B0604030504040204" pitchFamily="50" charset="-128"/>
              </a:rPr>
              <a:t>（ベイサイドブルー）で横浜観光！</a:t>
            </a:r>
            <a:r>
              <a:rPr lang="ja-JP" altLang="en-US" sz="800">
                <a:latin typeface="メイリオ" panose="020B0604030504040204" pitchFamily="50" charset="-128"/>
                <a:ea typeface="メイリオ" panose="020B0604030504040204" pitchFamily="50" charset="-128"/>
              </a:rPr>
              <a:t>：</a:t>
            </a:r>
            <a:r>
              <a:rPr lang="en-US" altLang="ja-JP" sz="800">
                <a:latin typeface="メイリオ" panose="020B0604030504040204" pitchFamily="50" charset="-128"/>
                <a:ea typeface="メイリオ" panose="020B0604030504040204" pitchFamily="50" charset="-128"/>
              </a:rPr>
              <a:t>https://www.welcome.city.yokohama.jp/transit/bayside-blue/</a:t>
            </a:r>
            <a:endParaRPr lang="ja-JP" altLang="en-US" sz="80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56F00814-19BE-4090-BE8B-729ECF03F762}"/>
              </a:ext>
            </a:extLst>
          </p:cNvPr>
          <p:cNvSpPr/>
          <p:nvPr/>
        </p:nvSpPr>
        <p:spPr>
          <a:xfrm>
            <a:off x="7135813" y="6748463"/>
            <a:ext cx="84137" cy="530225"/>
          </a:xfrm>
          <a:prstGeom prst="rect">
            <a:avLst/>
          </a:prstGeom>
          <a:solidFill>
            <a:srgbClr val="C0E4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テキスト ボックス 3">
            <a:extLst>
              <a:ext uri="{FF2B5EF4-FFF2-40B4-BE49-F238E27FC236}">
                <a16:creationId xmlns:a16="http://schemas.microsoft.com/office/drawing/2014/main" id="{10C2098E-9BCE-4AAF-ADE3-F8735032E3CD}"/>
              </a:ext>
            </a:extLst>
          </p:cNvPr>
          <p:cNvSpPr txBox="1">
            <a:spLocks noChangeArrowheads="1"/>
          </p:cNvSpPr>
          <p:nvPr/>
        </p:nvSpPr>
        <p:spPr bwMode="auto">
          <a:xfrm>
            <a:off x="438942" y="736819"/>
            <a:ext cx="7131846" cy="584775"/>
          </a:xfrm>
          <a:prstGeom prst="rect">
            <a:avLst/>
          </a:prstGeom>
          <a:noFill/>
          <a:ln>
            <a:noFill/>
          </a:ln>
          <a:effectLst>
            <a:outerShdw blurRad="50800" dist="38100" dir="5400000" algn="t" rotWithShape="0">
              <a:schemeClr val="bg2">
                <a:lumMod val="90000"/>
                <a:alpha val="40000"/>
              </a:scheme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kumimoji="1" lang="ja-JP" altLang="en-US" sz="1600" b="1" dirty="0">
                <a:gradFill flip="none" rotWithShape="1">
                  <a:gsLst>
                    <a:gs pos="49000">
                      <a:srgbClr val="00B0F0"/>
                    </a:gs>
                    <a:gs pos="0">
                      <a:schemeClr val="accent5">
                        <a:lumMod val="75000"/>
                      </a:schemeClr>
                    </a:gs>
                    <a:gs pos="98000">
                      <a:schemeClr val="accent5">
                        <a:lumMod val="75000"/>
                      </a:schemeClr>
                    </a:gs>
                  </a:gsLst>
                  <a:path path="rect">
                    <a:fillToRect l="100000" b="100000"/>
                  </a:path>
                  <a:tileRect t="-100000" r="-100000"/>
                </a:gradFill>
                <a:latin typeface="メイリオ" panose="020B0604030504040204" pitchFamily="50" charset="-128"/>
                <a:ea typeface="メイリオ" panose="020B0604030504040204" pitchFamily="50" charset="-128"/>
              </a:rPr>
              <a:t>交通情報</a:t>
            </a:r>
            <a:r>
              <a:rPr kumimoji="1" lang="ja-JP" altLang="en-US" sz="1600" b="1" dirty="0">
                <a:gradFill flip="none" rotWithShape="1">
                  <a:gsLst>
                    <a:gs pos="49000">
                      <a:srgbClr val="00B0F0"/>
                    </a:gs>
                    <a:gs pos="0">
                      <a:schemeClr val="accent5">
                        <a:lumMod val="75000"/>
                      </a:schemeClr>
                    </a:gs>
                    <a:gs pos="98000">
                      <a:schemeClr val="accent5">
                        <a:lumMod val="75000"/>
                      </a:schemeClr>
                    </a:gs>
                  </a:gsLst>
                  <a:path path="rect">
                    <a:fillToRect r="100000" b="100000"/>
                  </a:path>
                  <a:tileRect l="-100000" t="-100000"/>
                </a:gradFill>
                <a:latin typeface="メイリオ" panose="020B0604030504040204" pitchFamily="50" charset="-128"/>
                <a:ea typeface="メイリオ" panose="020B0604030504040204" pitchFamily="50" charset="-128"/>
              </a:rPr>
              <a:t>②</a:t>
            </a:r>
            <a:r>
              <a:rPr kumimoji="1" lang="ja-JP" altLang="en-US" sz="1050" b="1" dirty="0">
                <a:gradFill flip="none" rotWithShape="1">
                  <a:gsLst>
                    <a:gs pos="49000">
                      <a:srgbClr val="00B0F0"/>
                    </a:gs>
                    <a:gs pos="0">
                      <a:schemeClr val="accent5">
                        <a:lumMod val="75000"/>
                      </a:schemeClr>
                    </a:gs>
                    <a:gs pos="98000">
                      <a:schemeClr val="accent5">
                        <a:lumMod val="75000"/>
                      </a:schemeClr>
                    </a:gs>
                  </a:gsLst>
                  <a:path path="rect">
                    <a:fillToRect r="100000" b="100000"/>
                  </a:path>
                  <a:tileRect l="-100000" t="-100000"/>
                </a:gradFill>
                <a:latin typeface="メイリオ" panose="020B0604030504040204" pitchFamily="50" charset="-128"/>
                <a:ea typeface="メイリオ" panose="020B0604030504040204" pitchFamily="50" charset="-128"/>
              </a:rPr>
              <a:t>　</a:t>
            </a:r>
            <a:r>
              <a:rPr kumimoji="1" lang="en-US" altLang="ja-JP" sz="3200" b="1" dirty="0">
                <a:gradFill flip="none" rotWithShape="1">
                  <a:gsLst>
                    <a:gs pos="49000">
                      <a:srgbClr val="00B0F0"/>
                    </a:gs>
                    <a:gs pos="0">
                      <a:schemeClr val="accent5">
                        <a:lumMod val="75000"/>
                      </a:schemeClr>
                    </a:gs>
                    <a:gs pos="98000">
                      <a:schemeClr val="accent5">
                        <a:lumMod val="75000"/>
                      </a:schemeClr>
                    </a:gs>
                  </a:gsLst>
                  <a:path path="rect">
                    <a:fillToRect r="100000" b="100000"/>
                  </a:path>
                  <a:tileRect l="-100000" t="-100000"/>
                </a:gradFill>
                <a:latin typeface="メイリオ" panose="020B0604030504040204" pitchFamily="50" charset="-128"/>
                <a:ea typeface="メイリオ" panose="020B0604030504040204" pitchFamily="50" charset="-128"/>
              </a:rPr>
              <a:t>BAYSIDE BLUE</a:t>
            </a:r>
            <a:r>
              <a:rPr kumimoji="1" lang="en-US" altLang="ja-JP" sz="2000" b="1" dirty="0">
                <a:gradFill flip="none" rotWithShape="1">
                  <a:gsLst>
                    <a:gs pos="49000">
                      <a:srgbClr val="00B0F0"/>
                    </a:gs>
                    <a:gs pos="0">
                      <a:schemeClr val="accent5">
                        <a:lumMod val="75000"/>
                      </a:schemeClr>
                    </a:gs>
                    <a:gs pos="98000">
                      <a:schemeClr val="accent5">
                        <a:lumMod val="75000"/>
                      </a:schemeClr>
                    </a:gs>
                  </a:gsLst>
                  <a:path path="rect">
                    <a:fillToRect r="100000" b="100000"/>
                  </a:path>
                  <a:tileRect l="-100000" t="-100000"/>
                </a:gradFill>
                <a:latin typeface="メイリオ" panose="020B0604030504040204" pitchFamily="50" charset="-128"/>
                <a:ea typeface="メイリオ" panose="020B0604030504040204" pitchFamily="50" charset="-128"/>
              </a:rPr>
              <a:t>(</a:t>
            </a:r>
            <a:r>
              <a:rPr kumimoji="1" lang="ja-JP" altLang="en-US" sz="2000" b="1" dirty="0">
                <a:gradFill flip="none" rotWithShape="1">
                  <a:gsLst>
                    <a:gs pos="49000">
                      <a:srgbClr val="00B0F0"/>
                    </a:gs>
                    <a:gs pos="0">
                      <a:schemeClr val="accent5">
                        <a:lumMod val="75000"/>
                      </a:schemeClr>
                    </a:gs>
                    <a:gs pos="98000">
                      <a:schemeClr val="accent5">
                        <a:lumMod val="75000"/>
                      </a:schemeClr>
                    </a:gs>
                  </a:gsLst>
                  <a:path path="rect">
                    <a:fillToRect r="100000" b="100000"/>
                  </a:path>
                  <a:tileRect l="-100000" t="-100000"/>
                </a:gradFill>
                <a:latin typeface="メイリオ" panose="020B0604030504040204" pitchFamily="50" charset="-128"/>
                <a:ea typeface="メイリオ" panose="020B0604030504040204" pitchFamily="50" charset="-128"/>
              </a:rPr>
              <a:t>ベイサイドブルー</a:t>
            </a:r>
            <a:r>
              <a:rPr kumimoji="1" lang="en-US" altLang="ja-JP" sz="2000" b="1" dirty="0">
                <a:gradFill flip="none" rotWithShape="1">
                  <a:gsLst>
                    <a:gs pos="49000">
                      <a:srgbClr val="00B0F0"/>
                    </a:gs>
                    <a:gs pos="0">
                      <a:schemeClr val="accent5">
                        <a:lumMod val="75000"/>
                      </a:schemeClr>
                    </a:gs>
                    <a:gs pos="98000">
                      <a:schemeClr val="accent5">
                        <a:lumMod val="75000"/>
                      </a:schemeClr>
                    </a:gs>
                  </a:gsLst>
                  <a:path path="rect">
                    <a:fillToRect l="100000" b="100000"/>
                  </a:path>
                  <a:tileRect t="-100000" r="-100000"/>
                </a:gradFill>
                <a:latin typeface="メイリオ" panose="020B0604030504040204" pitchFamily="50" charset="-128"/>
                <a:ea typeface="メイリオ" panose="020B0604030504040204" pitchFamily="50" charset="-128"/>
              </a:rPr>
              <a:t>)</a:t>
            </a:r>
            <a:endParaRPr kumimoji="1" lang="en-US" altLang="ja-JP" sz="3000" b="1" dirty="0">
              <a:gradFill flip="none" rotWithShape="1">
                <a:gsLst>
                  <a:gs pos="49000">
                    <a:srgbClr val="00B0F0"/>
                  </a:gs>
                  <a:gs pos="0">
                    <a:schemeClr val="accent5">
                      <a:lumMod val="75000"/>
                    </a:schemeClr>
                  </a:gs>
                  <a:gs pos="98000">
                    <a:schemeClr val="accent5">
                      <a:lumMod val="75000"/>
                    </a:schemeClr>
                  </a:gs>
                </a:gsLst>
                <a:path path="rect">
                  <a:fillToRect l="100000" b="100000"/>
                </a:path>
                <a:tileRect t="-100000" r="-100000"/>
              </a:gradFill>
              <a:latin typeface="メイリオ" panose="020B0604030504040204" pitchFamily="50" charset="-128"/>
              <a:ea typeface="メイリオ" panose="020B0604030504040204" pitchFamily="50" charset="-128"/>
            </a:endParaRPr>
          </a:p>
        </p:txBody>
      </p:sp>
      <p:grpSp>
        <p:nvGrpSpPr>
          <p:cNvPr id="6153" name="グループ化 1">
            <a:extLst>
              <a:ext uri="{FF2B5EF4-FFF2-40B4-BE49-F238E27FC236}">
                <a16:creationId xmlns:a16="http://schemas.microsoft.com/office/drawing/2014/main" id="{D54933CE-11BF-4B0E-B3E0-B9B83EAF32C0}"/>
              </a:ext>
            </a:extLst>
          </p:cNvPr>
          <p:cNvGrpSpPr>
            <a:grpSpLocks/>
          </p:cNvGrpSpPr>
          <p:nvPr/>
        </p:nvGrpSpPr>
        <p:grpSpPr bwMode="auto">
          <a:xfrm>
            <a:off x="3614738" y="2193925"/>
            <a:ext cx="3567112" cy="849313"/>
            <a:chOff x="3614739" y="2193925"/>
            <a:chExt cx="3567112" cy="849313"/>
          </a:xfrm>
        </p:grpSpPr>
        <p:sp>
          <p:nvSpPr>
            <p:cNvPr id="39" name="正方形/長方形 38">
              <a:extLst>
                <a:ext uri="{FF2B5EF4-FFF2-40B4-BE49-F238E27FC236}">
                  <a16:creationId xmlns:a16="http://schemas.microsoft.com/office/drawing/2014/main" id="{9A9D0B65-5485-40A3-A62D-91247F5A49D9}"/>
                </a:ext>
              </a:extLst>
            </p:cNvPr>
            <p:cNvSpPr/>
            <p:nvPr/>
          </p:nvSpPr>
          <p:spPr bwMode="auto">
            <a:xfrm>
              <a:off x="3614739" y="2193925"/>
              <a:ext cx="3521075" cy="849313"/>
            </a:xfrm>
            <a:prstGeom prst="rect">
              <a:avLst/>
            </a:prstGeom>
            <a:gradFill flip="none" rotWithShape="1">
              <a:gsLst>
                <a:gs pos="0">
                  <a:srgbClr val="C0E4F2"/>
                </a:gs>
                <a:gs pos="57000">
                  <a:srgbClr val="DEEBF7"/>
                </a:gs>
                <a:gs pos="100000">
                  <a:srgbClr val="C0E4F2"/>
                </a:gs>
              </a:gsLst>
              <a:lin ang="0" scaled="1"/>
              <a:tileRect/>
            </a:gradFill>
            <a:ln w="19050">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0" name="テキスト ボックス 21">
              <a:extLst>
                <a:ext uri="{FF2B5EF4-FFF2-40B4-BE49-F238E27FC236}">
                  <a16:creationId xmlns:a16="http://schemas.microsoft.com/office/drawing/2014/main" id="{BF9DD172-935B-4E46-BADA-A3281D885BEA}"/>
                </a:ext>
              </a:extLst>
            </p:cNvPr>
            <p:cNvSpPr txBox="1">
              <a:spLocks noChangeArrowheads="1"/>
            </p:cNvSpPr>
            <p:nvPr/>
          </p:nvSpPr>
          <p:spPr bwMode="auto">
            <a:xfrm>
              <a:off x="3641726" y="2319338"/>
              <a:ext cx="1355725" cy="601662"/>
            </a:xfrm>
            <a:prstGeom prst="rect">
              <a:avLst/>
            </a:prstGeom>
            <a:noFill/>
            <a:ln w="9525">
              <a:noFill/>
              <a:prstDash val="sysDash"/>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100" b="1" dirty="0">
                  <a:solidFill>
                    <a:schemeClr val="bg2">
                      <a:lumMod val="25000"/>
                    </a:schemeClr>
                  </a:solidFill>
                  <a:latin typeface="メイリオ" panose="020B0604030504040204" pitchFamily="50" charset="-128"/>
                  <a:ea typeface="メイリオ" panose="020B0604030504040204" pitchFamily="50" charset="-128"/>
                </a:rPr>
                <a:t>運賃</a:t>
              </a:r>
              <a:r>
                <a:rPr lang="ja-JP" altLang="en-US" sz="1100" dirty="0">
                  <a:solidFill>
                    <a:schemeClr val="bg2">
                      <a:lumMod val="25000"/>
                    </a:schemeClr>
                  </a:solidFill>
                  <a:latin typeface="メイリオ" panose="020B0604030504040204" pitchFamily="50" charset="-128"/>
                  <a:ea typeface="メイリオ" panose="020B0604030504040204" pitchFamily="50" charset="-128"/>
                </a:rPr>
                <a:t>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大人：220円/1回　　 　</a:t>
              </a: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小児：110円/1回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780D3D3-3CE5-415B-8FDF-C3A79E3D281F}"/>
                </a:ext>
              </a:extLst>
            </p:cNvPr>
            <p:cNvSpPr txBox="1"/>
            <p:nvPr/>
          </p:nvSpPr>
          <p:spPr bwMode="auto">
            <a:xfrm>
              <a:off x="4949826" y="2319338"/>
              <a:ext cx="2232025" cy="600075"/>
            </a:xfrm>
            <a:prstGeom prst="rect">
              <a:avLst/>
            </a:prstGeom>
            <a:noFill/>
          </p:spPr>
          <p:txBody>
            <a:bodyPr>
              <a:spAutoFit/>
            </a:bodyPr>
            <a:lstStyle/>
            <a:p>
              <a:pPr>
                <a:defRPr/>
              </a:pPr>
              <a:r>
                <a:rPr lang="ja-JP" altLang="en-US" sz="1100" b="1" dirty="0">
                  <a:solidFill>
                    <a:schemeClr val="bg2">
                      <a:lumMod val="25000"/>
                    </a:schemeClr>
                  </a:solidFill>
                  <a:latin typeface="メイリオ" panose="020B0604030504040204" pitchFamily="50" charset="-128"/>
                  <a:ea typeface="メイリオ" panose="020B0604030504040204" pitchFamily="50" charset="-128"/>
                </a:rPr>
                <a:t>1日乗車券</a:t>
              </a:r>
              <a:r>
                <a:rPr lang="ja-JP" altLang="en-US" sz="400" b="1" dirty="0">
                  <a:solidFill>
                    <a:schemeClr val="bg2">
                      <a:lumMod val="25000"/>
                    </a:schemeClr>
                  </a:solidFill>
                  <a:latin typeface="メイリオ" panose="020B0604030504040204" pitchFamily="50" charset="-128"/>
                  <a:ea typeface="メイリオ" panose="020B0604030504040204" pitchFamily="50" charset="-128"/>
                </a:rPr>
                <a:t>　</a:t>
              </a:r>
              <a:r>
                <a:rPr lang="en-US" altLang="ja-JP" sz="800" b="1" dirty="0">
                  <a:solidFill>
                    <a:schemeClr val="bg2">
                      <a:lumMod val="25000"/>
                    </a:schemeClr>
                  </a:solidFill>
                  <a:latin typeface="メイリオ" panose="020B0604030504040204" pitchFamily="50" charset="-128"/>
                  <a:ea typeface="メイリオ" panose="020B0604030504040204" pitchFamily="50" charset="-128"/>
                </a:rPr>
                <a:t>(</a:t>
              </a:r>
              <a:r>
                <a:rPr lang="ja-JP" altLang="en-US" sz="800" b="1" dirty="0">
                  <a:solidFill>
                    <a:schemeClr val="bg2">
                      <a:lumMod val="25000"/>
                    </a:schemeClr>
                  </a:solidFill>
                  <a:latin typeface="メイリオ" panose="020B0604030504040204" pitchFamily="50" charset="-128"/>
                  <a:ea typeface="メイリオ" panose="020B0604030504040204" pitchFamily="50" charset="-128"/>
                </a:rPr>
                <a:t>市営バス全線の1日乗車券</a:t>
              </a:r>
              <a:r>
                <a:rPr lang="en-US" altLang="ja-JP" sz="800" b="1" dirty="0">
                  <a:solidFill>
                    <a:schemeClr val="bg2">
                      <a:lumMod val="25000"/>
                    </a:schemeClr>
                  </a:solidFill>
                  <a:latin typeface="メイリオ" panose="020B0604030504040204" pitchFamily="50" charset="-128"/>
                  <a:ea typeface="メイリオ" panose="020B0604030504040204" pitchFamily="50" charset="-128"/>
                </a:rPr>
                <a:t>)</a:t>
              </a:r>
              <a:endParaRPr lang="ja-JP" altLang="en-US" sz="800" b="1"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大人：600円　</a:t>
              </a:r>
              <a:endParaRPr lang="en-US" altLang="ja-JP" sz="110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100" dirty="0">
                  <a:solidFill>
                    <a:schemeClr val="bg2">
                      <a:lumMod val="25000"/>
                    </a:schemeClr>
                  </a:solidFill>
                  <a:latin typeface="メイリオ" panose="020B0604030504040204" pitchFamily="50" charset="-128"/>
                  <a:ea typeface="メイリオ" panose="020B0604030504040204" pitchFamily="50" charset="-128"/>
                </a:rPr>
                <a:t>小児：300円</a:t>
              </a:r>
              <a:endParaRPr lang="ja-JP" altLang="en-US" dirty="0"/>
            </a:p>
          </p:txBody>
        </p:sp>
      </p:grpSp>
      <p:sp>
        <p:nvSpPr>
          <p:cNvPr id="42" name="正方形/長方形 41">
            <a:extLst>
              <a:ext uri="{FF2B5EF4-FFF2-40B4-BE49-F238E27FC236}">
                <a16:creationId xmlns:a16="http://schemas.microsoft.com/office/drawing/2014/main" id="{01FE2D54-E517-4F8E-B75C-8B46A0C257A5}"/>
              </a:ext>
            </a:extLst>
          </p:cNvPr>
          <p:cNvSpPr/>
          <p:nvPr/>
        </p:nvSpPr>
        <p:spPr>
          <a:xfrm>
            <a:off x="-131763" y="144463"/>
            <a:ext cx="4752976" cy="522287"/>
          </a:xfrm>
          <a:prstGeom prst="rect">
            <a:avLst/>
          </a:prstGeom>
          <a:noFill/>
        </p:spPr>
        <p:txBody>
          <a:bodyPr>
            <a:spAutoFit/>
          </a:bodyPr>
          <a:lstStyle/>
          <a:p>
            <a:pPr algn="ctr">
              <a:defRPr/>
            </a:pPr>
            <a:r>
              <a:rPr lang="ja-JP" altLang="en-US" sz="2800" b="1" dirty="0">
                <a:ln w="0"/>
                <a:solidFill>
                  <a:schemeClr val="accent5">
                    <a:lumMod val="50000"/>
                  </a:schemeClr>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横浜の街巡りにはコレ！</a:t>
            </a:r>
          </a:p>
        </p:txBody>
      </p:sp>
      <p:pic>
        <p:nvPicPr>
          <p:cNvPr id="6155" name="図 4" descr="テーブル&#10;&#10;低い精度で自動的に生成された説明">
            <a:extLst>
              <a:ext uri="{FF2B5EF4-FFF2-40B4-BE49-F238E27FC236}">
                <a16:creationId xmlns:a16="http://schemas.microsoft.com/office/drawing/2014/main" id="{96D8654A-0B34-4102-BB0D-1C120960E7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0413" y="19050"/>
            <a:ext cx="3614737"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図 14" descr="ロゴ&#10;&#10;自動的に生成された説明">
            <a:extLst>
              <a:ext uri="{FF2B5EF4-FFF2-40B4-BE49-F238E27FC236}">
                <a16:creationId xmlns:a16="http://schemas.microsoft.com/office/drawing/2014/main" id="{081C526B-35BB-460D-A292-D7D47C00DA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88288" y="1860550"/>
            <a:ext cx="1258887" cy="838200"/>
          </a:xfrm>
          <a:prstGeom prst="rect">
            <a:avLst/>
          </a:prstGeom>
          <a:noFill/>
          <a:ln>
            <a:noFill/>
          </a:ln>
          <a:effectLst>
            <a:outerShdw blurRad="50800" dist="38100" dir="5400000" algn="t" rotWithShape="0">
              <a:prstClr val="black">
                <a:alpha val="40000"/>
              </a:prstClr>
            </a:outerShdw>
          </a:effectLst>
        </p:spPr>
      </p:pic>
      <p:pic>
        <p:nvPicPr>
          <p:cNvPr id="6161" name="図 19" descr="駐車場に停まっているバス&#10;&#10;自動的に生成された説明">
            <a:extLst>
              <a:ext uri="{FF2B5EF4-FFF2-40B4-BE49-F238E27FC236}">
                <a16:creationId xmlns:a16="http://schemas.microsoft.com/office/drawing/2014/main" id="{F5284FD0-6481-494D-A9C7-168B0E94B88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88288" y="3340100"/>
            <a:ext cx="1223962" cy="815975"/>
          </a:xfrm>
          <a:prstGeom prst="rect">
            <a:avLst/>
          </a:prstGeom>
          <a:noFill/>
          <a:ln>
            <a:noFill/>
          </a:ln>
          <a:effectLst>
            <a:outerShdw blurRad="50800" dist="38100" dir="5400000" algn="t" rotWithShape="0">
              <a:prstClr val="black">
                <a:alpha val="40000"/>
              </a:prstClr>
            </a:outerShdw>
          </a:effectLst>
        </p:spPr>
      </p:pic>
      <p:pic>
        <p:nvPicPr>
          <p:cNvPr id="6162" name="図 21" descr="建物, オレンジ, バス, 車 が含まれている画像&#10;&#10;自動的に生成された説明">
            <a:extLst>
              <a:ext uri="{FF2B5EF4-FFF2-40B4-BE49-F238E27FC236}">
                <a16:creationId xmlns:a16="http://schemas.microsoft.com/office/drawing/2014/main" id="{8EFE658D-B319-4F75-8175-738C079310F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88288" y="4821238"/>
            <a:ext cx="1260475" cy="838200"/>
          </a:xfrm>
          <a:prstGeom prst="rect">
            <a:avLst/>
          </a:prstGeom>
          <a:noFill/>
          <a:ln>
            <a:noFill/>
          </a:ln>
          <a:effectLst>
            <a:outerShdw blurRad="50800" dist="38100" dir="5400000" algn="t" rotWithShape="0">
              <a:prstClr val="black">
                <a:alpha val="40000"/>
              </a:prstClr>
            </a:outerShdw>
          </a:effectLst>
        </p:spPr>
      </p:pic>
      <p:sp>
        <p:nvSpPr>
          <p:cNvPr id="30" name="テキスト ボックス 29">
            <a:extLst>
              <a:ext uri="{FF2B5EF4-FFF2-40B4-BE49-F238E27FC236}">
                <a16:creationId xmlns:a16="http://schemas.microsoft.com/office/drawing/2014/main" id="{F21B62F9-81B9-4DB7-B9CB-81B3EE79FAB8}"/>
              </a:ext>
            </a:extLst>
          </p:cNvPr>
          <p:cNvSpPr txBox="1"/>
          <p:nvPr/>
        </p:nvSpPr>
        <p:spPr bwMode="auto">
          <a:xfrm>
            <a:off x="7766050" y="1543050"/>
            <a:ext cx="1417638" cy="277813"/>
          </a:xfrm>
          <a:prstGeom prst="rect">
            <a:avLst/>
          </a:prstGeom>
          <a:noFill/>
        </p:spPr>
        <p:txBody>
          <a:bodyPr wrap="none">
            <a:spAutoFit/>
          </a:bodyPr>
          <a:lstStyle/>
          <a:p>
            <a:pPr>
              <a:defRPr/>
            </a:pPr>
            <a:r>
              <a:rPr kumimoji="1" lang="ja-JP" altLang="en-US" sz="1200" dirty="0">
                <a:solidFill>
                  <a:schemeClr val="bg2">
                    <a:lumMod val="25000"/>
                  </a:schemeClr>
                </a:solidFill>
                <a:latin typeface="ふい字" panose="02000609000000000000" pitchFamily="1" charset="-128"/>
                <a:ea typeface="ふい字" panose="02000609000000000000" pitchFamily="1" charset="-128"/>
              </a:rPr>
              <a:t>①シンボルマーク</a:t>
            </a:r>
          </a:p>
        </p:txBody>
      </p:sp>
      <p:sp>
        <p:nvSpPr>
          <p:cNvPr id="31" name="テキスト ボックス 30">
            <a:extLst>
              <a:ext uri="{FF2B5EF4-FFF2-40B4-BE49-F238E27FC236}">
                <a16:creationId xmlns:a16="http://schemas.microsoft.com/office/drawing/2014/main" id="{BBF56D90-13AB-48DA-8490-C877417DA848}"/>
              </a:ext>
            </a:extLst>
          </p:cNvPr>
          <p:cNvSpPr txBox="1"/>
          <p:nvPr/>
        </p:nvSpPr>
        <p:spPr bwMode="auto">
          <a:xfrm>
            <a:off x="9112250" y="1858963"/>
            <a:ext cx="1384300" cy="860425"/>
          </a:xfrm>
          <a:prstGeom prst="rect">
            <a:avLst/>
          </a:prstGeom>
          <a:noFill/>
        </p:spPr>
        <p:txBody>
          <a:bodyPr>
            <a:spAutoFit/>
          </a:bodyPr>
          <a:lstStyle/>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移動する「２つの車体」をダイナミックな「</a:t>
            </a:r>
            <a:r>
              <a:rPr kumimoji="1" lang="en-US" altLang="ja-JP" sz="1000" dirty="0">
                <a:solidFill>
                  <a:schemeClr val="bg2">
                    <a:lumMod val="25000"/>
                  </a:schemeClr>
                </a:solidFill>
                <a:latin typeface="ふい字" panose="02000609000000000000" pitchFamily="1" charset="-128"/>
                <a:ea typeface="ふい字" panose="02000609000000000000" pitchFamily="1" charset="-128"/>
              </a:rPr>
              <a:t>2</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つの連なる波」に見立ててシンボル化しました。</a:t>
            </a:r>
          </a:p>
        </p:txBody>
      </p:sp>
      <p:sp>
        <p:nvSpPr>
          <p:cNvPr id="32" name="テキスト ボックス 31">
            <a:extLst>
              <a:ext uri="{FF2B5EF4-FFF2-40B4-BE49-F238E27FC236}">
                <a16:creationId xmlns:a16="http://schemas.microsoft.com/office/drawing/2014/main" id="{84D5AB4C-2373-4BF6-BAA8-F3CA00B225D8}"/>
              </a:ext>
            </a:extLst>
          </p:cNvPr>
          <p:cNvSpPr txBox="1"/>
          <p:nvPr/>
        </p:nvSpPr>
        <p:spPr bwMode="auto">
          <a:xfrm>
            <a:off x="7766050" y="3009900"/>
            <a:ext cx="1262063" cy="276225"/>
          </a:xfrm>
          <a:prstGeom prst="rect">
            <a:avLst/>
          </a:prstGeom>
          <a:noFill/>
        </p:spPr>
        <p:txBody>
          <a:bodyPr wrap="none">
            <a:spAutoFit/>
          </a:bodyPr>
          <a:lstStyle/>
          <a:p>
            <a:pPr>
              <a:defRPr/>
            </a:pPr>
            <a:r>
              <a:rPr kumimoji="1" lang="ja-JP" altLang="en-US" sz="1200" dirty="0">
                <a:solidFill>
                  <a:schemeClr val="bg2">
                    <a:lumMod val="25000"/>
                  </a:schemeClr>
                </a:solidFill>
                <a:latin typeface="ふい字" panose="02000609000000000000" pitchFamily="1" charset="-128"/>
                <a:ea typeface="ふい字" panose="02000609000000000000" pitchFamily="1" charset="-128"/>
              </a:rPr>
              <a:t>②カラーリング</a:t>
            </a:r>
          </a:p>
        </p:txBody>
      </p:sp>
      <p:sp>
        <p:nvSpPr>
          <p:cNvPr id="33" name="テキスト ボックス 32">
            <a:extLst>
              <a:ext uri="{FF2B5EF4-FFF2-40B4-BE49-F238E27FC236}">
                <a16:creationId xmlns:a16="http://schemas.microsoft.com/office/drawing/2014/main" id="{977D604D-E5C7-407C-9B83-5FD9CAA1688B}"/>
              </a:ext>
            </a:extLst>
          </p:cNvPr>
          <p:cNvSpPr txBox="1"/>
          <p:nvPr/>
        </p:nvSpPr>
        <p:spPr bwMode="auto">
          <a:xfrm>
            <a:off x="9112250" y="3306763"/>
            <a:ext cx="1373188" cy="1014412"/>
          </a:xfrm>
          <a:prstGeom prst="rect">
            <a:avLst/>
          </a:prstGeom>
          <a:noFill/>
        </p:spPr>
        <p:txBody>
          <a:bodyPr>
            <a:spAutoFit/>
          </a:bodyPr>
          <a:lstStyle/>
          <a:p>
            <a:pPr>
              <a:defRPr/>
            </a:pPr>
            <a:r>
              <a:rPr kumimoji="1" lang="ja-JP" altLang="en-US" sz="1000" dirty="0">
                <a:solidFill>
                  <a:schemeClr val="bg2">
                    <a:lumMod val="25000"/>
                  </a:schemeClr>
                </a:solidFill>
                <a:latin typeface="ふい字" panose="02000609000000000000" pitchFamily="1" charset="-128"/>
                <a:ea typeface="ふい字" panose="02000609000000000000" pitchFamily="1" charset="-128"/>
              </a:rPr>
              <a:t>市民が思う「横浜」にふさわしく、水面のきらめきを表現するマットメタリックブルーを採用しました。</a:t>
            </a:r>
          </a:p>
        </p:txBody>
      </p:sp>
      <p:sp>
        <p:nvSpPr>
          <p:cNvPr id="34" name="テキスト ボックス 33">
            <a:extLst>
              <a:ext uri="{FF2B5EF4-FFF2-40B4-BE49-F238E27FC236}">
                <a16:creationId xmlns:a16="http://schemas.microsoft.com/office/drawing/2014/main" id="{FEFD885D-3751-4F98-9C2A-2C18356C3424}"/>
              </a:ext>
            </a:extLst>
          </p:cNvPr>
          <p:cNvSpPr txBox="1"/>
          <p:nvPr/>
        </p:nvSpPr>
        <p:spPr bwMode="auto">
          <a:xfrm>
            <a:off x="9112250" y="4840288"/>
            <a:ext cx="1373188" cy="554037"/>
          </a:xfrm>
          <a:prstGeom prst="rect">
            <a:avLst/>
          </a:prstGeom>
          <a:noFill/>
        </p:spPr>
        <p:txBody>
          <a:bodyPr>
            <a:spAutoFit/>
          </a:bodyPr>
          <a:lstStyle/>
          <a:p>
            <a:pPr>
              <a:defRPr/>
            </a:pPr>
            <a:r>
              <a:rPr kumimoji="1" lang="en-US" altLang="ja-JP" sz="1000" dirty="0">
                <a:solidFill>
                  <a:schemeClr val="bg2">
                    <a:lumMod val="25000"/>
                  </a:schemeClr>
                </a:solidFill>
                <a:latin typeface="ふい字" panose="02000609000000000000" pitchFamily="1" charset="-128"/>
                <a:ea typeface="ふい字" panose="02000609000000000000" pitchFamily="1" charset="-128"/>
              </a:rPr>
              <a:t>2</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両連節</a:t>
            </a:r>
            <a:r>
              <a:rPr kumimoji="1" lang="en-US" altLang="ja-JP" sz="1000" dirty="0">
                <a:solidFill>
                  <a:schemeClr val="bg2">
                    <a:lumMod val="25000"/>
                  </a:schemeClr>
                </a:solidFill>
                <a:latin typeface="ふい字" panose="02000609000000000000" pitchFamily="1" charset="-128"/>
                <a:ea typeface="ふい字" panose="02000609000000000000" pitchFamily="1" charset="-128"/>
              </a:rPr>
              <a:t>BAYSIDE BLUE</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の乗車定員は、なんと</a:t>
            </a:r>
            <a:r>
              <a:rPr kumimoji="1" lang="en-US" altLang="ja-JP" sz="1000" dirty="0">
                <a:solidFill>
                  <a:schemeClr val="bg2">
                    <a:lumMod val="25000"/>
                  </a:schemeClr>
                </a:solidFill>
                <a:latin typeface="ふい字" panose="02000609000000000000" pitchFamily="1" charset="-128"/>
                <a:ea typeface="ふい字" panose="02000609000000000000" pitchFamily="1" charset="-128"/>
              </a:rPr>
              <a:t>113</a:t>
            </a:r>
            <a:r>
              <a:rPr kumimoji="1" lang="ja-JP" altLang="en-US" sz="1000" dirty="0">
                <a:solidFill>
                  <a:schemeClr val="bg2">
                    <a:lumMod val="25000"/>
                  </a:schemeClr>
                </a:solidFill>
                <a:latin typeface="ふい字" panose="02000609000000000000" pitchFamily="1" charset="-128"/>
                <a:ea typeface="ふい字" panose="02000609000000000000" pitchFamily="1" charset="-128"/>
              </a:rPr>
              <a:t>人！！</a:t>
            </a:r>
          </a:p>
        </p:txBody>
      </p:sp>
      <p:sp>
        <p:nvSpPr>
          <p:cNvPr id="35" name="テキスト ボックス 34">
            <a:extLst>
              <a:ext uri="{FF2B5EF4-FFF2-40B4-BE49-F238E27FC236}">
                <a16:creationId xmlns:a16="http://schemas.microsoft.com/office/drawing/2014/main" id="{EDD4E904-8A77-4B0C-A912-03201B530A76}"/>
              </a:ext>
            </a:extLst>
          </p:cNvPr>
          <p:cNvSpPr txBox="1"/>
          <p:nvPr/>
        </p:nvSpPr>
        <p:spPr bwMode="auto">
          <a:xfrm>
            <a:off x="7766050" y="4508500"/>
            <a:ext cx="954088" cy="277813"/>
          </a:xfrm>
          <a:prstGeom prst="rect">
            <a:avLst/>
          </a:prstGeom>
          <a:noFill/>
        </p:spPr>
        <p:txBody>
          <a:bodyPr wrap="none">
            <a:spAutoFit/>
          </a:bodyPr>
          <a:lstStyle/>
          <a:p>
            <a:pPr>
              <a:defRPr/>
            </a:pPr>
            <a:r>
              <a:rPr kumimoji="1" lang="ja-JP" altLang="en-US" sz="1200" dirty="0">
                <a:solidFill>
                  <a:schemeClr val="bg2">
                    <a:lumMod val="25000"/>
                  </a:schemeClr>
                </a:solidFill>
                <a:latin typeface="ふい字" panose="02000609000000000000" pitchFamily="1" charset="-128"/>
                <a:ea typeface="ふい字" panose="02000609000000000000" pitchFamily="1" charset="-128"/>
              </a:rPr>
              <a:t>③乗車定員</a:t>
            </a:r>
          </a:p>
        </p:txBody>
      </p:sp>
      <p:sp>
        <p:nvSpPr>
          <p:cNvPr id="37" name="テキスト ボックス 36">
            <a:extLst>
              <a:ext uri="{FF2B5EF4-FFF2-40B4-BE49-F238E27FC236}">
                <a16:creationId xmlns:a16="http://schemas.microsoft.com/office/drawing/2014/main" id="{B9A26982-E77C-4FCD-B3E1-604112CCA2C8}"/>
              </a:ext>
            </a:extLst>
          </p:cNvPr>
          <p:cNvSpPr txBox="1"/>
          <p:nvPr/>
        </p:nvSpPr>
        <p:spPr bwMode="auto">
          <a:xfrm>
            <a:off x="7766050" y="1057275"/>
            <a:ext cx="2535238" cy="368300"/>
          </a:xfrm>
          <a:prstGeom prst="rect">
            <a:avLst/>
          </a:prstGeom>
          <a:noFill/>
        </p:spPr>
        <p:txBody>
          <a:bodyPr>
            <a:spAutoFit/>
          </a:bodyPr>
          <a:lstStyle/>
          <a:p>
            <a:pPr algn="ctr">
              <a:defRPr/>
            </a:pPr>
            <a:r>
              <a:rPr kumimoji="1" lang="en-US" altLang="ja-JP" dirty="0">
                <a:solidFill>
                  <a:schemeClr val="accent1">
                    <a:lumMod val="75000"/>
                  </a:schemeClr>
                </a:solidFill>
                <a:latin typeface="ふい字" panose="02000609000000000000" pitchFamily="1" charset="-128"/>
                <a:ea typeface="ふい字" panose="02000609000000000000" pitchFamily="1" charset="-128"/>
              </a:rPr>
              <a:t>BAYSIDE BLUE</a:t>
            </a:r>
            <a:r>
              <a:rPr kumimoji="1" lang="ja-JP" altLang="en-US" dirty="0">
                <a:solidFill>
                  <a:schemeClr val="accent1">
                    <a:lumMod val="75000"/>
                  </a:schemeClr>
                </a:solidFill>
                <a:latin typeface="ふい字" panose="02000609000000000000" pitchFamily="1" charset="-128"/>
                <a:ea typeface="ふい字" panose="02000609000000000000" pitchFamily="1" charset="-128"/>
              </a:rPr>
              <a:t>のひみつ</a:t>
            </a:r>
          </a:p>
        </p:txBody>
      </p:sp>
      <p:pic>
        <p:nvPicPr>
          <p:cNvPr id="6170" name="グラフィックス 37" descr="クリップ 単色塗りつぶし">
            <a:extLst>
              <a:ext uri="{FF2B5EF4-FFF2-40B4-BE49-F238E27FC236}">
                <a16:creationId xmlns:a16="http://schemas.microsoft.com/office/drawing/2014/main" id="{DA758B90-D744-4412-A043-1E402434906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753600" y="203200"/>
            <a:ext cx="914400" cy="914400"/>
          </a:xfrm>
          <a:prstGeom prst="rect">
            <a:avLst/>
          </a:prstGeom>
          <a:noFill/>
          <a:ln>
            <a:noFill/>
          </a:ln>
          <a:effectLst>
            <a:outerShdw blurRad="50800" dist="38100" dir="2700000" algn="tl" rotWithShape="0">
              <a:schemeClr val="bg2">
                <a:lumMod val="50000"/>
                <a:alpha val="40000"/>
              </a:schemeClr>
            </a:outerShdw>
          </a:effectLst>
        </p:spPr>
      </p:pic>
      <p:sp>
        <p:nvSpPr>
          <p:cNvPr id="43" name="正方形/長方形 42">
            <a:extLst>
              <a:ext uri="{FF2B5EF4-FFF2-40B4-BE49-F238E27FC236}">
                <a16:creationId xmlns:a16="http://schemas.microsoft.com/office/drawing/2014/main" id="{FB8BB508-72F4-423F-9C66-63DB523B0AA2}"/>
              </a:ext>
            </a:extLst>
          </p:cNvPr>
          <p:cNvSpPr/>
          <p:nvPr/>
        </p:nvSpPr>
        <p:spPr bwMode="auto">
          <a:xfrm>
            <a:off x="490538" y="3144838"/>
            <a:ext cx="6710362" cy="3700462"/>
          </a:xfrm>
          <a:prstGeom prst="rect">
            <a:avLst/>
          </a:prstGeom>
          <a:solidFill>
            <a:srgbClr val="C0E4F2"/>
          </a:solidFill>
          <a:ln w="19050">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6" name="正方形/長方形 45">
            <a:extLst>
              <a:ext uri="{FF2B5EF4-FFF2-40B4-BE49-F238E27FC236}">
                <a16:creationId xmlns:a16="http://schemas.microsoft.com/office/drawing/2014/main" id="{8DA86F2F-1297-47E5-AEF0-474759E2C189}"/>
              </a:ext>
            </a:extLst>
          </p:cNvPr>
          <p:cNvSpPr/>
          <p:nvPr/>
        </p:nvSpPr>
        <p:spPr bwMode="auto">
          <a:xfrm>
            <a:off x="496888" y="6672263"/>
            <a:ext cx="9813925" cy="617537"/>
          </a:xfrm>
          <a:prstGeom prst="rect">
            <a:avLst/>
          </a:prstGeom>
          <a:gradFill flip="none" rotWithShape="1">
            <a:gsLst>
              <a:gs pos="0">
                <a:srgbClr val="C7E6F3"/>
              </a:gs>
              <a:gs pos="57000">
                <a:srgbClr val="DEEBF7"/>
              </a:gs>
              <a:gs pos="100000">
                <a:srgbClr val="C0E4F2"/>
              </a:gs>
            </a:gsLst>
            <a:lin ang="5400000" scaled="1"/>
            <a:tileRect/>
          </a:gradFill>
          <a:ln w="19050">
            <a:solidFill>
              <a:srgbClr val="8FAA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16" name="テキスト ボックス 15">
            <a:extLst>
              <a:ext uri="{FF2B5EF4-FFF2-40B4-BE49-F238E27FC236}">
                <a16:creationId xmlns:a16="http://schemas.microsoft.com/office/drawing/2014/main" id="{8D99F48E-6D3A-4AE7-A733-69719613A1AD}"/>
              </a:ext>
            </a:extLst>
          </p:cNvPr>
          <p:cNvSpPr txBox="1"/>
          <p:nvPr/>
        </p:nvSpPr>
        <p:spPr>
          <a:xfrm>
            <a:off x="509588" y="6737350"/>
            <a:ext cx="9123362" cy="569913"/>
          </a:xfrm>
          <a:prstGeom prst="rect">
            <a:avLst/>
          </a:prstGeom>
          <a:noFill/>
        </p:spPr>
        <p:txBody>
          <a:bodyPr>
            <a:spAutoFit/>
          </a:bodyPr>
          <a:lstStyle/>
          <a:p>
            <a:pPr>
              <a:defRPr/>
            </a:pPr>
            <a:r>
              <a:rPr kumimoji="1" lang="en-US" altLang="ja-JP" sz="1000" dirty="0">
                <a:solidFill>
                  <a:schemeClr val="accent1">
                    <a:lumMod val="75000"/>
                  </a:schemeClr>
                </a:solidFill>
                <a:latin typeface="メイリオ" panose="020B0604030504040204" pitchFamily="50" charset="-128"/>
                <a:ea typeface="メイリオ" panose="020B0604030504040204" pitchFamily="50" charset="-128"/>
              </a:rPr>
              <a:t>BAYSIDE BLUE</a:t>
            </a:r>
            <a:r>
              <a:rPr lang="ja-JP" altLang="en-US" sz="1000" dirty="0">
                <a:solidFill>
                  <a:schemeClr val="accent1">
                    <a:lumMod val="75000"/>
                  </a:schemeClr>
                </a:solidFill>
                <a:latin typeface="メイリオ" panose="020B0604030504040204" pitchFamily="50" charset="-128"/>
                <a:ea typeface="メイリオ" panose="020B0604030504040204" pitchFamily="50" charset="-128"/>
              </a:rPr>
              <a:t>ルート</a:t>
            </a:r>
          </a:p>
          <a:p>
            <a:pPr>
              <a:defRPr/>
            </a:pPr>
            <a:endParaRPr lang="ja-JP" altLang="en-US" sz="100" dirty="0">
              <a:solidFill>
                <a:schemeClr val="bg2">
                  <a:lumMod val="25000"/>
                </a:schemeClr>
              </a:solidFill>
              <a:latin typeface="メイリオ" panose="020B0604030504040204" pitchFamily="50" charset="-128"/>
              <a:ea typeface="メイリオ" panose="020B0604030504040204" pitchFamily="50" charset="-128"/>
            </a:endParaRPr>
          </a:p>
          <a:p>
            <a:pPr>
              <a:defRPr/>
            </a:pPr>
            <a:r>
              <a:rPr lang="ja-JP" altLang="en-US" sz="1000" dirty="0">
                <a:solidFill>
                  <a:schemeClr val="accent1">
                    <a:lumMod val="75000"/>
                  </a:schemeClr>
                </a:solidFill>
                <a:latin typeface="メイリオ" panose="020B0604030504040204" pitchFamily="50" charset="-128"/>
                <a:ea typeface="メイリオ" panose="020B0604030504040204" pitchFamily="50" charset="-128"/>
              </a:rPr>
              <a:t>横浜駅前</a:t>
            </a:r>
            <a:r>
              <a:rPr lang="ja-JP" altLang="en-US" sz="1000" dirty="0">
                <a:solidFill>
                  <a:schemeClr val="bg2">
                    <a:lumMod val="25000"/>
                  </a:schemeClr>
                </a:solidFill>
                <a:latin typeface="メイリオ" panose="020B0604030504040204" pitchFamily="50" charset="-128"/>
                <a:ea typeface="メイリオ" panose="020B0604030504040204" pitchFamily="50" charset="-128"/>
              </a:rPr>
              <a:t>→高島中央公園→パシフィコ横浜ノース→パシフィコ横浜→カップヌードルパーク・ハンマーヘッド入口→大さん橋入口→山下公園前→</a:t>
            </a:r>
            <a:r>
              <a:rPr lang="ja-JP" altLang="en-US" sz="1000" dirty="0">
                <a:solidFill>
                  <a:schemeClr val="accent1">
                    <a:lumMod val="75000"/>
                  </a:schemeClr>
                </a:solidFill>
                <a:latin typeface="メイリオ" panose="020B0604030504040204" pitchFamily="50" charset="-128"/>
                <a:ea typeface="メイリオ" panose="020B0604030504040204" pitchFamily="50" charset="-128"/>
              </a:rPr>
              <a:t>山下ふ頭</a:t>
            </a:r>
          </a:p>
          <a:p>
            <a:pPr>
              <a:defRPr/>
            </a:pPr>
            <a:r>
              <a:rPr lang="ja-JP" altLang="en-US" sz="1000" dirty="0">
                <a:solidFill>
                  <a:schemeClr val="accent1">
                    <a:lumMod val="75000"/>
                  </a:schemeClr>
                </a:solidFill>
                <a:latin typeface="メイリオ" panose="020B0604030504040204" pitchFamily="50" charset="-128"/>
                <a:ea typeface="メイリオ" panose="020B0604030504040204" pitchFamily="50" charset="-128"/>
              </a:rPr>
              <a:t>山下ふ頭</a:t>
            </a:r>
            <a:r>
              <a:rPr lang="ja-JP" altLang="en-US" sz="1000" dirty="0">
                <a:solidFill>
                  <a:schemeClr val="bg2">
                    <a:lumMod val="25000"/>
                  </a:schemeClr>
                </a:solidFill>
                <a:latin typeface="メイリオ" panose="020B0604030504040204" pitchFamily="50" charset="-128"/>
                <a:ea typeface="メイリオ" panose="020B0604030504040204" pitchFamily="50" charset="-128"/>
              </a:rPr>
              <a:t>→山下町→中華街入口→赤レンガ倉庫前→パシフィコ横浜→パシフィコ横浜ノース→高島中央公園→</a:t>
            </a:r>
            <a:r>
              <a:rPr lang="ja-JP" altLang="en-US" sz="1000" dirty="0">
                <a:solidFill>
                  <a:schemeClr val="accent1">
                    <a:lumMod val="75000"/>
                  </a:schemeClr>
                </a:solidFill>
                <a:latin typeface="メイリオ" panose="020B0604030504040204" pitchFamily="50" charset="-128"/>
                <a:ea typeface="メイリオ" panose="020B0604030504040204" pitchFamily="50" charset="-128"/>
              </a:rPr>
              <a:t>横浜駅改札口前</a:t>
            </a:r>
          </a:p>
        </p:txBody>
      </p:sp>
      <p:pic>
        <p:nvPicPr>
          <p:cNvPr id="10248" name="図 4" descr="マップ&#10;&#10;自動的に生成された説明">
            <a:extLst>
              <a:ext uri="{FF2B5EF4-FFF2-40B4-BE49-F238E27FC236}">
                <a16:creationId xmlns:a16="http://schemas.microsoft.com/office/drawing/2014/main" id="{5D758226-E200-4852-A819-376DF6EF068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0700" y="3165475"/>
            <a:ext cx="6650038" cy="3536950"/>
          </a:xfrm>
          <a:prstGeom prst="rect">
            <a:avLst/>
          </a:prstGeom>
          <a:noFill/>
          <a:ln>
            <a:noFill/>
          </a:ln>
          <a:effectLst>
            <a:outerShdw blurRad="50800" dist="38100" dir="5400000" algn="t"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EFAE9A8-3256-4BA2-9319-3CCCD7E84817}"/>
              </a:ext>
            </a:extLst>
          </p:cNvPr>
          <p:cNvSpPr/>
          <p:nvPr/>
        </p:nvSpPr>
        <p:spPr>
          <a:xfrm>
            <a:off x="0" y="0"/>
            <a:ext cx="10691813" cy="7559675"/>
          </a:xfrm>
          <a:prstGeom prst="rect">
            <a:avLst/>
          </a:prstGeom>
          <a:solidFill>
            <a:srgbClr val="D6ED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正方形/長方形 6">
            <a:extLst>
              <a:ext uri="{FF2B5EF4-FFF2-40B4-BE49-F238E27FC236}">
                <a16:creationId xmlns:a16="http://schemas.microsoft.com/office/drawing/2014/main" id="{EF25F85E-CEDB-49F4-A23E-D4873350CB07}"/>
              </a:ext>
            </a:extLst>
          </p:cNvPr>
          <p:cNvSpPr/>
          <p:nvPr/>
        </p:nvSpPr>
        <p:spPr>
          <a:xfrm>
            <a:off x="179388" y="617538"/>
            <a:ext cx="10333037" cy="6684962"/>
          </a:xfrm>
          <a:prstGeom prst="rect">
            <a:avLst/>
          </a:prstGeom>
          <a:solidFill>
            <a:srgbClr val="FFFE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テキスト ボックス 3">
            <a:extLst>
              <a:ext uri="{FF2B5EF4-FFF2-40B4-BE49-F238E27FC236}">
                <a16:creationId xmlns:a16="http://schemas.microsoft.com/office/drawing/2014/main" id="{282BD988-E63F-4FC3-8A33-EB22FC3219EF}"/>
              </a:ext>
            </a:extLst>
          </p:cNvPr>
          <p:cNvSpPr txBox="1"/>
          <p:nvPr/>
        </p:nvSpPr>
        <p:spPr>
          <a:xfrm>
            <a:off x="311150" y="826383"/>
            <a:ext cx="5219700" cy="554038"/>
          </a:xfrm>
          <a:prstGeom prst="rect">
            <a:avLst/>
          </a:prstGeom>
          <a:noFill/>
        </p:spPr>
        <p:txBody>
          <a:bodyPr>
            <a:spAutoFit/>
          </a:bodyPr>
          <a:lstStyle/>
          <a:p>
            <a:pPr>
              <a:defRPr/>
            </a:pPr>
            <a:r>
              <a:rPr kumimoji="1" lang="ja-JP" altLang="en-US" sz="1400" b="1" dirty="0">
                <a:gradFill flip="none" rotWithShape="1">
                  <a:gsLst>
                    <a:gs pos="33000">
                      <a:schemeClr val="bg2">
                        <a:lumMod val="50000"/>
                      </a:schemeClr>
                    </a:gs>
                    <a:gs pos="0">
                      <a:schemeClr val="bg2">
                        <a:lumMod val="25000"/>
                      </a:schemeClr>
                    </a:gs>
                    <a:gs pos="98000">
                      <a:schemeClr val="bg2">
                        <a:lumMod val="25000"/>
                      </a:schemeClr>
                    </a:gs>
                  </a:gsLst>
                  <a:path path="rect">
                    <a:fillToRect r="100000" b="100000"/>
                  </a:path>
                  <a:tileRect l="-100000" t="-100000"/>
                </a:gradFill>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交通情報③</a:t>
            </a:r>
            <a:r>
              <a:rPr kumimoji="1" lang="ja-JP" altLang="en-US" sz="1050" b="1" dirty="0">
                <a:gradFill flip="none" rotWithShape="1">
                  <a:gsLst>
                    <a:gs pos="33000">
                      <a:schemeClr val="bg2">
                        <a:lumMod val="50000"/>
                      </a:schemeClr>
                    </a:gs>
                    <a:gs pos="0">
                      <a:schemeClr val="bg2">
                        <a:lumMod val="25000"/>
                      </a:schemeClr>
                    </a:gs>
                    <a:gs pos="98000">
                      <a:schemeClr val="bg2">
                        <a:lumMod val="25000"/>
                      </a:schemeClr>
                    </a:gs>
                  </a:gsLst>
                  <a:path path="rect">
                    <a:fillToRect r="100000" b="100000"/>
                  </a:path>
                  <a:tileRect l="-100000" t="-100000"/>
                </a:gradFill>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　</a:t>
            </a:r>
            <a:r>
              <a:rPr kumimoji="1" lang="ja-JP" altLang="en-US" sz="3000" b="1" dirty="0">
                <a:gradFill flip="none" rotWithShape="1">
                  <a:gsLst>
                    <a:gs pos="33000">
                      <a:schemeClr val="bg2">
                        <a:lumMod val="50000"/>
                      </a:schemeClr>
                    </a:gs>
                    <a:gs pos="0">
                      <a:schemeClr val="bg2">
                        <a:lumMod val="25000"/>
                      </a:schemeClr>
                    </a:gs>
                    <a:gs pos="98000">
                      <a:schemeClr val="bg2">
                        <a:lumMod val="25000"/>
                      </a:schemeClr>
                    </a:gs>
                  </a:gsLst>
                  <a:path path="rect">
                    <a:fillToRect r="100000" b="100000"/>
                  </a:path>
                  <a:tileRect l="-100000" t="-100000"/>
                </a:gradFill>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rPr>
              <a:t>みなとぶらりチケット</a:t>
            </a:r>
            <a:endParaRPr kumimoji="1" lang="en-US" altLang="ja-JP" sz="3000" b="1" dirty="0">
              <a:gradFill flip="none" rotWithShape="1">
                <a:gsLst>
                  <a:gs pos="33000">
                    <a:schemeClr val="bg2">
                      <a:lumMod val="50000"/>
                    </a:schemeClr>
                  </a:gs>
                  <a:gs pos="0">
                    <a:schemeClr val="bg2">
                      <a:lumMod val="25000"/>
                    </a:schemeClr>
                  </a:gs>
                  <a:gs pos="98000">
                    <a:schemeClr val="bg2">
                      <a:lumMod val="25000"/>
                    </a:schemeClr>
                  </a:gs>
                </a:gsLst>
                <a:path path="rect">
                  <a:fillToRect r="100000" b="100000"/>
                </a:path>
                <a:tileRect l="-100000" t="-100000"/>
              </a:gradFill>
              <a:effectLst>
                <a:outerShdw blurRad="50800" dist="38100" dir="5400000" algn="t" rotWithShape="0">
                  <a:schemeClr val="bg2">
                    <a:lumMod val="90000"/>
                    <a:alpha val="40000"/>
                  </a:schemeClr>
                </a:outerShdw>
              </a:effectLst>
              <a:latin typeface="メイリオ" panose="020B0604030504040204" pitchFamily="50" charset="-128"/>
              <a:ea typeface="メイリオ" panose="020B0604030504040204" pitchFamily="50" charset="-128"/>
            </a:endParaRPr>
          </a:p>
        </p:txBody>
      </p:sp>
      <p:sp>
        <p:nvSpPr>
          <p:cNvPr id="5123" name="テキスト ボックス 7">
            <a:extLst>
              <a:ext uri="{FF2B5EF4-FFF2-40B4-BE49-F238E27FC236}">
                <a16:creationId xmlns:a16="http://schemas.microsoft.com/office/drawing/2014/main" id="{C56FC409-4DA7-4C12-BE92-9A5B03520150}"/>
              </a:ext>
            </a:extLst>
          </p:cNvPr>
          <p:cNvSpPr txBox="1">
            <a:spLocks noChangeArrowheads="1"/>
          </p:cNvSpPr>
          <p:nvPr/>
        </p:nvSpPr>
        <p:spPr bwMode="auto">
          <a:xfrm>
            <a:off x="311150" y="1316038"/>
            <a:ext cx="9063038" cy="600164"/>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ja-JP" altLang="en-US" sz="1500" dirty="0">
                <a:latin typeface="メイリオ" panose="020B0604030504040204" pitchFamily="50" charset="-128"/>
                <a:ea typeface="メイリオ" panose="020B0604030504040204" pitchFamily="50" charset="-128"/>
              </a:rPr>
              <a:t>横浜観光には</a:t>
            </a:r>
            <a:r>
              <a:rPr lang="ja-JP" altLang="en-US" dirty="0">
                <a:ln w="3175">
                  <a:gradFill>
                    <a:gsLst>
                      <a:gs pos="0">
                        <a:srgbClr val="FF0000"/>
                      </a:gs>
                      <a:gs pos="67000">
                        <a:srgbClr val="FF0000"/>
                      </a:gs>
                      <a:gs pos="34000">
                        <a:srgbClr val="F7ABAD"/>
                      </a:gs>
                      <a:gs pos="100000">
                        <a:srgbClr val="FF0000"/>
                      </a:gs>
                    </a:gsLst>
                    <a:lin ang="5400000" scaled="1"/>
                  </a:gradFill>
                </a:ln>
                <a:gradFill>
                  <a:gsLst>
                    <a:gs pos="18000">
                      <a:srgbClr val="FF5050"/>
                    </a:gs>
                    <a:gs pos="0">
                      <a:srgbClr val="FF0000"/>
                    </a:gs>
                    <a:gs pos="98000">
                      <a:srgbClr val="FF0000"/>
                    </a:gs>
                  </a:gsLst>
                  <a:path path="rect">
                    <a:fillToRect r="100000" b="100000"/>
                  </a:path>
                </a:gradFill>
                <a:latin typeface="メイリオ" panose="020B0604030504040204" pitchFamily="50" charset="-128"/>
                <a:ea typeface="メイリオ" panose="020B0604030504040204" pitchFamily="50" charset="-128"/>
              </a:rPr>
              <a:t>あかいくつ</a:t>
            </a:r>
            <a:r>
              <a:rPr lang="ja-JP" altLang="en-US" sz="1500" dirty="0">
                <a:latin typeface="メイリオ" panose="020B0604030504040204" pitchFamily="50" charset="-128"/>
                <a:ea typeface="メイリオ" panose="020B0604030504040204" pitchFamily="50" charset="-128"/>
              </a:rPr>
              <a:t>も</a:t>
            </a:r>
            <a:r>
              <a:rPr lang="en-US" altLang="ja-JP" dirty="0">
                <a:ln w="6350">
                  <a:gradFill>
                    <a:gsLst>
                      <a:gs pos="0">
                        <a:schemeClr val="accent5">
                          <a:lumMod val="75000"/>
                        </a:schemeClr>
                      </a:gs>
                      <a:gs pos="36000">
                        <a:srgbClr val="00B0F0"/>
                      </a:gs>
                      <a:gs pos="100000">
                        <a:schemeClr val="accent5">
                          <a:lumMod val="75000"/>
                        </a:schemeClr>
                      </a:gs>
                    </a:gsLst>
                    <a:lin ang="5400000" scaled="1"/>
                  </a:gradFill>
                </a:ln>
                <a:gradFill>
                  <a:gsLst>
                    <a:gs pos="33000">
                      <a:srgbClr val="00B0F0"/>
                    </a:gs>
                    <a:gs pos="0">
                      <a:schemeClr val="accent1">
                        <a:lumMod val="75000"/>
                      </a:schemeClr>
                    </a:gs>
                    <a:gs pos="98000">
                      <a:schemeClr val="accent1">
                        <a:lumMod val="75000"/>
                      </a:schemeClr>
                    </a:gs>
                  </a:gsLst>
                  <a:path path="rect">
                    <a:fillToRect r="100000" b="100000"/>
                  </a:path>
                </a:gradFill>
                <a:latin typeface="メイリオ" panose="020B0604030504040204" pitchFamily="50" charset="-128"/>
                <a:ea typeface="メイリオ" panose="020B0604030504040204" pitchFamily="50" charset="-128"/>
              </a:rPr>
              <a:t>BAYSIDE BLUE</a:t>
            </a:r>
            <a:r>
              <a:rPr lang="ja-JP" altLang="en-US" sz="1500" dirty="0">
                <a:latin typeface="メイリオ" panose="020B0604030504040204" pitchFamily="50" charset="-128"/>
                <a:ea typeface="メイリオ" panose="020B0604030504040204" pitchFamily="50" charset="-128"/>
              </a:rPr>
              <a:t>も乗れる</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みなとぶらりチケット</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がオススメ！</a:t>
            </a:r>
            <a:endParaRPr lang="en-US" altLang="ja-JP" sz="1500" dirty="0">
              <a:latin typeface="メイリオ" panose="020B0604030504040204" pitchFamily="50" charset="-128"/>
              <a:ea typeface="メイリオ" panose="020B0604030504040204" pitchFamily="50" charset="-128"/>
            </a:endParaRPr>
          </a:p>
          <a:p>
            <a:pPr>
              <a:defRPr/>
            </a:pPr>
            <a:r>
              <a:rPr lang="ja-JP" altLang="en-US" sz="1500" dirty="0">
                <a:latin typeface="メイリオ" panose="020B0604030504040204" pitchFamily="50" charset="-128"/>
                <a:ea typeface="メイリオ" panose="020B0604030504040204" pitchFamily="50" charset="-128"/>
              </a:rPr>
              <a:t>横浜ベイエリアの市営バス、地下鉄が</a:t>
            </a:r>
            <a:r>
              <a:rPr lang="en-US" altLang="ja-JP" sz="1500" dirty="0">
                <a:latin typeface="メイリオ" panose="020B0604030504040204" pitchFamily="50" charset="-128"/>
                <a:ea typeface="メイリオ" panose="020B0604030504040204" pitchFamily="50" charset="-128"/>
              </a:rPr>
              <a:t>1</a:t>
            </a:r>
            <a:r>
              <a:rPr lang="ja-JP" altLang="en-US" sz="1500" dirty="0">
                <a:latin typeface="メイリオ" panose="020B0604030504040204" pitchFamily="50" charset="-128"/>
                <a:ea typeface="メイリオ" panose="020B0604030504040204" pitchFamily="50" charset="-128"/>
              </a:rPr>
              <a:t>日乗り降り自由でみなとみらいを満喫！</a:t>
            </a:r>
          </a:p>
        </p:txBody>
      </p:sp>
      <p:sp>
        <p:nvSpPr>
          <p:cNvPr id="7174" name="テキスト ボックス 12">
            <a:extLst>
              <a:ext uri="{FF2B5EF4-FFF2-40B4-BE49-F238E27FC236}">
                <a16:creationId xmlns:a16="http://schemas.microsoft.com/office/drawing/2014/main" id="{B7EB02F8-3BC3-4E7C-92AA-B91C6BE40690}"/>
              </a:ext>
            </a:extLst>
          </p:cNvPr>
          <p:cNvSpPr txBox="1">
            <a:spLocks noChangeArrowheads="1"/>
          </p:cNvSpPr>
          <p:nvPr/>
        </p:nvSpPr>
        <p:spPr bwMode="auto">
          <a:xfrm>
            <a:off x="311150" y="7339013"/>
            <a:ext cx="8815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000">
                <a:latin typeface="メイリオ" panose="020B0604030504040204" pitchFamily="50" charset="-128"/>
                <a:ea typeface="メイリオ" panose="020B0604030504040204" pitchFamily="50" charset="-128"/>
              </a:rPr>
              <a:t>みなとぶらりチケット：https://www.city.yokohama.lg.jp/kotsu/bus/unchin/minatoburari.html</a:t>
            </a:r>
          </a:p>
        </p:txBody>
      </p:sp>
      <p:sp>
        <p:nvSpPr>
          <p:cNvPr id="7175" name="テキスト ボックス 14">
            <a:extLst>
              <a:ext uri="{FF2B5EF4-FFF2-40B4-BE49-F238E27FC236}">
                <a16:creationId xmlns:a16="http://schemas.microsoft.com/office/drawing/2014/main" id="{C1E32EBD-82E7-4BD5-A8F6-F24A0E1C287D}"/>
              </a:ext>
            </a:extLst>
          </p:cNvPr>
          <p:cNvSpPr txBox="1">
            <a:spLocks noChangeArrowheads="1"/>
          </p:cNvSpPr>
          <p:nvPr/>
        </p:nvSpPr>
        <p:spPr bwMode="auto">
          <a:xfrm>
            <a:off x="7200900" y="4191000"/>
            <a:ext cx="3162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200">
                <a:latin typeface="メイリオ" panose="020B0604030504040204" pitchFamily="50" charset="-128"/>
                <a:ea typeface="メイリオ" panose="020B0604030504040204" pitchFamily="50" charset="-128"/>
              </a:rPr>
              <a:t>みなとみらい周辺を満喫できる</a:t>
            </a:r>
            <a:r>
              <a:rPr lang="en-US" altLang="ja-JP" sz="1200">
                <a:latin typeface="メイリオ" panose="020B0604030504040204" pitchFamily="50" charset="-128"/>
                <a:ea typeface="メイリオ" panose="020B0604030504040204" pitchFamily="50" charset="-128"/>
              </a:rPr>
              <a:t>1</a:t>
            </a:r>
            <a:r>
              <a:rPr lang="ja-JP" altLang="en-US" sz="1200">
                <a:latin typeface="メイリオ" panose="020B0604030504040204" pitchFamily="50" charset="-128"/>
                <a:ea typeface="メイリオ" panose="020B0604030504040204" pitchFamily="50" charset="-128"/>
              </a:rPr>
              <a:t>日乗車券です。</a:t>
            </a:r>
          </a:p>
          <a:p>
            <a:r>
              <a:rPr lang="ja-JP" altLang="en-US" sz="1200">
                <a:latin typeface="メイリオ" panose="020B0604030504040204" pitchFamily="50" charset="-128"/>
                <a:ea typeface="メイリオ" panose="020B0604030504040204" pitchFamily="50" charset="-128"/>
              </a:rPr>
              <a:t>観光スポットやショッピング施設が集中するベイエリアの市営地下鉄と市営バスで利用できます。</a:t>
            </a:r>
          </a:p>
          <a:p>
            <a:r>
              <a:rPr lang="ja-JP" altLang="en-US" sz="1200">
                <a:latin typeface="メイリオ" panose="020B0604030504040204" pitchFamily="50" charset="-128"/>
                <a:ea typeface="メイリオ" panose="020B0604030504040204" pitchFamily="50" charset="-128"/>
              </a:rPr>
              <a:t>チケットの提示でお得な特典サービスも！</a:t>
            </a:r>
            <a:endParaRPr lang="ja-JP" altLang="en-US" sz="1400">
              <a:latin typeface="メイリオ" panose="020B0604030504040204" pitchFamily="50" charset="-128"/>
              <a:ea typeface="メイリオ" panose="020B0604030504040204" pitchFamily="50" charset="-128"/>
            </a:endParaRPr>
          </a:p>
        </p:txBody>
      </p:sp>
      <p:pic>
        <p:nvPicPr>
          <p:cNvPr id="11272" name="図 16" descr="マップ が含まれている画像&#10;&#10;自動的に生成された説明">
            <a:extLst>
              <a:ext uri="{FF2B5EF4-FFF2-40B4-BE49-F238E27FC236}">
                <a16:creationId xmlns:a16="http://schemas.microsoft.com/office/drawing/2014/main" id="{9B94E164-A7FA-46D2-B4B0-008C706466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72338" y="2127250"/>
            <a:ext cx="1476375" cy="1973263"/>
          </a:xfrm>
          <a:prstGeom prst="rect">
            <a:avLst/>
          </a:prstGeom>
          <a:noFill/>
          <a:ln>
            <a:noFill/>
          </a:ln>
          <a:effectLst>
            <a:outerShdw blurRad="50800" dist="38100" dir="5400000" algn="t" rotWithShape="0">
              <a:prstClr val="black">
                <a:alpha val="40000"/>
              </a:prstClr>
            </a:outerShdw>
          </a:effectLst>
        </p:spPr>
      </p:pic>
      <p:pic>
        <p:nvPicPr>
          <p:cNvPr id="11273" name="図 18" descr="マップ が含まれている画像&#10;&#10;自動的に生成された説明">
            <a:extLst>
              <a:ext uri="{FF2B5EF4-FFF2-40B4-BE49-F238E27FC236}">
                <a16:creationId xmlns:a16="http://schemas.microsoft.com/office/drawing/2014/main" id="{C6A46274-EADD-4719-9909-148136F0570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43963" y="2127250"/>
            <a:ext cx="1460500" cy="1973263"/>
          </a:xfrm>
          <a:prstGeom prst="rect">
            <a:avLst/>
          </a:prstGeom>
          <a:noFill/>
          <a:ln>
            <a:noFill/>
          </a:ln>
          <a:effectLst>
            <a:outerShdw blurRad="50800" dist="38100" dir="5400000" algn="t" rotWithShape="0">
              <a:prstClr val="black">
                <a:alpha val="40000"/>
              </a:prstClr>
            </a:outerShdw>
          </a:effectLst>
        </p:spPr>
      </p:pic>
      <p:sp>
        <p:nvSpPr>
          <p:cNvPr id="7178" name="テキスト ボックス 22">
            <a:extLst>
              <a:ext uri="{FF2B5EF4-FFF2-40B4-BE49-F238E27FC236}">
                <a16:creationId xmlns:a16="http://schemas.microsoft.com/office/drawing/2014/main" id="{7EE20891-5064-4B22-9711-5130A6BFA67F}"/>
              </a:ext>
            </a:extLst>
          </p:cNvPr>
          <p:cNvSpPr txBox="1">
            <a:spLocks noChangeArrowheads="1"/>
          </p:cNvSpPr>
          <p:nvPr/>
        </p:nvSpPr>
        <p:spPr bwMode="auto">
          <a:xfrm>
            <a:off x="7586663" y="1831975"/>
            <a:ext cx="250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ja-JP" altLang="en-US" sz="1400">
                <a:latin typeface="メイリオ" panose="020B0604030504040204" pitchFamily="50" charset="-128"/>
                <a:ea typeface="メイリオ" panose="020B0604030504040204" pitchFamily="50" charset="-128"/>
              </a:rPr>
              <a:t>みなとぶらりチケットとは？</a:t>
            </a:r>
            <a:endParaRPr lang="en-US" altLang="ja-JP" sz="140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012D7606-72D1-4C27-B5F8-4DE1B29D9AB1}"/>
              </a:ext>
            </a:extLst>
          </p:cNvPr>
          <p:cNvGrpSpPr/>
          <p:nvPr/>
        </p:nvGrpSpPr>
        <p:grpSpPr>
          <a:xfrm>
            <a:off x="8099713" y="6176973"/>
            <a:ext cx="2296801" cy="753494"/>
            <a:chOff x="8905863" y="1126106"/>
            <a:chExt cx="2503487" cy="753494"/>
          </a:xfrm>
          <a:gradFill flip="none" rotWithShape="1">
            <a:gsLst>
              <a:gs pos="0">
                <a:srgbClr val="FFFEFB"/>
              </a:gs>
              <a:gs pos="57000">
                <a:srgbClr val="D6EDF6"/>
              </a:gs>
              <a:gs pos="100000">
                <a:srgbClr val="FFFEFB"/>
              </a:gs>
            </a:gsLst>
            <a:lin ang="8100000" scaled="1"/>
            <a:tileRect/>
          </a:gradFill>
        </p:grpSpPr>
        <p:sp>
          <p:nvSpPr>
            <p:cNvPr id="12" name="正方形/長方形 11">
              <a:extLst>
                <a:ext uri="{FF2B5EF4-FFF2-40B4-BE49-F238E27FC236}">
                  <a16:creationId xmlns:a16="http://schemas.microsoft.com/office/drawing/2014/main" id="{C418593E-50C2-4CF9-817D-B62C9B9B0305}"/>
                </a:ext>
              </a:extLst>
            </p:cNvPr>
            <p:cNvSpPr/>
            <p:nvPr/>
          </p:nvSpPr>
          <p:spPr bwMode="auto">
            <a:xfrm>
              <a:off x="8905863" y="1126106"/>
              <a:ext cx="2503487" cy="753494"/>
            </a:xfrm>
            <a:prstGeom prst="rect">
              <a:avLst/>
            </a:prstGeom>
            <a:grpFill/>
            <a:ln w="12700">
              <a:solidFill>
                <a:srgbClr val="B6DF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278" name="テキスト ボックス 2">
              <a:extLst>
                <a:ext uri="{FF2B5EF4-FFF2-40B4-BE49-F238E27FC236}">
                  <a16:creationId xmlns:a16="http://schemas.microsoft.com/office/drawing/2014/main" id="{C3FFA27A-58AB-47C7-B7AF-10438274628F}"/>
                </a:ext>
              </a:extLst>
            </p:cNvPr>
            <p:cNvSpPr txBox="1">
              <a:spLocks noChangeArrowheads="1"/>
            </p:cNvSpPr>
            <p:nvPr/>
          </p:nvSpPr>
          <p:spPr bwMode="auto">
            <a:xfrm>
              <a:off x="8966188" y="1136069"/>
              <a:ext cx="2386759" cy="615553"/>
            </a:xfrm>
            <a:prstGeom prst="rect">
              <a:avLst/>
            </a:prstGeom>
            <a:grp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kumimoji="1" lang="en-US" altLang="ja-JP" sz="500" b="1" dirty="0">
                <a:latin typeface="メイリオ" panose="020B0604030504040204" pitchFamily="50" charset="-128"/>
                <a:ea typeface="メイリオ" panose="020B0604030504040204" pitchFamily="50" charset="-128"/>
              </a:endParaRPr>
            </a:p>
            <a:p>
              <a:pPr>
                <a:defRPr/>
              </a:pPr>
              <a:endParaRPr kumimoji="1" lang="en-US" altLang="ja-JP" sz="500" dirty="0">
                <a:latin typeface="メイリオ" panose="020B0604030504040204" pitchFamily="50" charset="-128"/>
                <a:ea typeface="メイリオ" panose="020B0604030504040204" pitchFamily="50" charset="-128"/>
              </a:endParaRPr>
            </a:p>
            <a:p>
              <a:pPr>
                <a:defRPr/>
              </a:pPr>
              <a:r>
                <a:rPr kumimoji="1" lang="ja-JP" altLang="en-US" sz="1200" b="1" dirty="0">
                  <a:latin typeface="メイリオ" panose="020B0604030504040204" pitchFamily="50" charset="-128"/>
                  <a:ea typeface="メイリオ" panose="020B0604030504040204" pitchFamily="50" charset="-128"/>
                </a:rPr>
                <a:t>運賃</a:t>
              </a:r>
            </a:p>
            <a:p>
              <a:pPr>
                <a:defRPr/>
              </a:pPr>
              <a:r>
                <a:rPr kumimoji="1" lang="ja-JP" altLang="en-US" sz="1200" dirty="0">
                  <a:latin typeface="メイリオ" panose="020B0604030504040204" pitchFamily="50" charset="-128"/>
                  <a:ea typeface="メイリオ" panose="020B0604030504040204" pitchFamily="50" charset="-128"/>
                </a:rPr>
                <a:t>大人：</a:t>
              </a:r>
              <a:r>
                <a:rPr kumimoji="1" lang="en-US" altLang="ja-JP" sz="1200" dirty="0">
                  <a:latin typeface="メイリオ" panose="020B0604030504040204" pitchFamily="50" charset="-128"/>
                  <a:ea typeface="メイリオ" panose="020B0604030504040204" pitchFamily="50" charset="-128"/>
                </a:rPr>
                <a:t>500</a:t>
              </a:r>
              <a:r>
                <a:rPr kumimoji="1" lang="ja-JP" altLang="en-US" sz="1200" dirty="0">
                  <a:latin typeface="メイリオ" panose="020B0604030504040204" pitchFamily="50" charset="-128"/>
                  <a:ea typeface="メイリオ" panose="020B0604030504040204" pitchFamily="50" charset="-128"/>
                </a:rPr>
                <a:t>円／小児：</a:t>
              </a:r>
              <a:r>
                <a:rPr kumimoji="1" lang="en-US" altLang="ja-JP" sz="1200" dirty="0">
                  <a:latin typeface="メイリオ" panose="020B0604030504040204" pitchFamily="50" charset="-128"/>
                  <a:ea typeface="メイリオ" panose="020B0604030504040204" pitchFamily="50" charset="-128"/>
                </a:rPr>
                <a:t>250</a:t>
              </a:r>
              <a:r>
                <a:rPr kumimoji="1" lang="ja-JP" altLang="en-US" sz="1200" dirty="0">
                  <a:latin typeface="メイリオ" panose="020B0604030504040204" pitchFamily="50" charset="-128"/>
                  <a:ea typeface="メイリオ" panose="020B0604030504040204" pitchFamily="50" charset="-128"/>
                </a:rPr>
                <a:t>円</a:t>
              </a:r>
            </a:p>
          </p:txBody>
        </p:sp>
      </p:grpSp>
      <p:pic>
        <p:nvPicPr>
          <p:cNvPr id="11276" name="図 4" descr="ダイアグラム&#10;&#10;自動的に生成された説明">
            <a:extLst>
              <a:ext uri="{FF2B5EF4-FFF2-40B4-BE49-F238E27FC236}">
                <a16:creationId xmlns:a16="http://schemas.microsoft.com/office/drawing/2014/main" id="{24EF5F63-81AA-4355-9552-C7DED0377D3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1150" y="2128838"/>
            <a:ext cx="6826250" cy="4802187"/>
          </a:xfrm>
          <a:prstGeom prst="rect">
            <a:avLst/>
          </a:prstGeom>
          <a:noFill/>
          <a:ln>
            <a:noFill/>
          </a:ln>
          <a:effectLst>
            <a:outerShdw blurRad="50800" dist="38100" dir="5400000" algn="t" rotWithShape="0">
              <a:prstClr val="black">
                <a:alpha val="40000"/>
              </a:prstClr>
            </a:outerShdw>
          </a:effectLst>
        </p:spPr>
      </p:pic>
      <p:sp>
        <p:nvSpPr>
          <p:cNvPr id="15" name="正方形/長方形 14">
            <a:extLst>
              <a:ext uri="{FF2B5EF4-FFF2-40B4-BE49-F238E27FC236}">
                <a16:creationId xmlns:a16="http://schemas.microsoft.com/office/drawing/2014/main" id="{9D520813-3EC7-45FE-9679-4B26C7E476C2}"/>
              </a:ext>
            </a:extLst>
          </p:cNvPr>
          <p:cNvSpPr/>
          <p:nvPr/>
        </p:nvSpPr>
        <p:spPr>
          <a:xfrm>
            <a:off x="-131763" y="144463"/>
            <a:ext cx="4752976" cy="522287"/>
          </a:xfrm>
          <a:prstGeom prst="rect">
            <a:avLst/>
          </a:prstGeom>
          <a:noFill/>
        </p:spPr>
        <p:txBody>
          <a:bodyPr>
            <a:spAutoFit/>
          </a:bodyPr>
          <a:lstStyle/>
          <a:p>
            <a:pPr algn="ctr">
              <a:defRPr/>
            </a:pPr>
            <a:r>
              <a:rPr lang="ja-JP" altLang="en-US" sz="2800" b="1" dirty="0">
                <a:ln w="0"/>
                <a:solidFill>
                  <a:schemeClr val="accent5">
                    <a:lumMod val="50000"/>
                  </a:schemeClr>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横浜の街巡りにはコレ！</a:t>
            </a:r>
          </a:p>
        </p:txBody>
      </p:sp>
      <p:sp>
        <p:nvSpPr>
          <p:cNvPr id="7182" name="テキスト ボックス 17">
            <a:extLst>
              <a:ext uri="{FF2B5EF4-FFF2-40B4-BE49-F238E27FC236}">
                <a16:creationId xmlns:a16="http://schemas.microsoft.com/office/drawing/2014/main" id="{71C88964-025C-4B21-A5F5-467912EA5899}"/>
              </a:ext>
            </a:extLst>
          </p:cNvPr>
          <p:cNvSpPr txBox="1">
            <a:spLocks noChangeArrowheads="1"/>
          </p:cNvSpPr>
          <p:nvPr/>
        </p:nvSpPr>
        <p:spPr bwMode="auto">
          <a:xfrm>
            <a:off x="7200900" y="5527675"/>
            <a:ext cx="3311525" cy="58420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kumimoji="1" lang="ja-JP" altLang="en-US" sz="1200" b="1" dirty="0">
                <a:solidFill>
                  <a:schemeClr val="bg2">
                    <a:lumMod val="10000"/>
                  </a:schemeClr>
                </a:solidFill>
                <a:latin typeface="メイリオ" panose="020B0604030504040204" pitchFamily="50" charset="-128"/>
                <a:ea typeface="メイリオ" panose="020B0604030504040204" pitchFamily="50" charset="-128"/>
              </a:rPr>
              <a:t>適用区間</a:t>
            </a:r>
          </a:p>
          <a:p>
            <a:pPr>
              <a:defRPr/>
            </a:pPr>
            <a:r>
              <a:rPr kumimoji="1" lang="ja-JP" altLang="en-US" sz="1000" dirty="0">
                <a:latin typeface="メイリオ" panose="020B0604030504040204" pitchFamily="50" charset="-128"/>
                <a:ea typeface="メイリオ" panose="020B0604030504040204" pitchFamily="50" charset="-128"/>
              </a:rPr>
              <a:t>市営バス：横浜～元町・港の見える丘公園、三溪園</a:t>
            </a:r>
          </a:p>
          <a:p>
            <a:pPr>
              <a:defRPr/>
            </a:pPr>
            <a:r>
              <a:rPr kumimoji="1" lang="ja-JP" altLang="en-US" sz="1000" dirty="0">
                <a:latin typeface="メイリオ" panose="020B0604030504040204" pitchFamily="50" charset="-128"/>
                <a:ea typeface="メイリオ" panose="020B0604030504040204" pitchFamily="50" charset="-128"/>
              </a:rPr>
              <a:t>市営地下鉄ブルーライン：横浜駅～伊勢佐木長者町駅</a:t>
            </a:r>
            <a:endParaRPr kumimoji="1" lang="en-US" altLang="ja-JP" sz="10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3342">
            <a:alpha val="12000"/>
          </a:srgbClr>
        </a:solidFill>
        <a:effectLst/>
      </p:bgPr>
    </p:bg>
    <p:spTree>
      <p:nvGrpSpPr>
        <p:cNvPr id="1" name=""/>
        <p:cNvGrpSpPr/>
        <p:nvPr/>
      </p:nvGrpSpPr>
      <p:grpSpPr>
        <a:xfrm>
          <a:off x="0" y="0"/>
          <a:ext cx="0" cy="0"/>
          <a:chOff x="0" y="0"/>
          <a:chExt cx="0" cy="0"/>
        </a:xfrm>
      </p:grpSpPr>
      <p:sp>
        <p:nvSpPr>
          <p:cNvPr id="81" name="正方形/長方形 80">
            <a:extLst>
              <a:ext uri="{FF2B5EF4-FFF2-40B4-BE49-F238E27FC236}">
                <a16:creationId xmlns:a16="http://schemas.microsoft.com/office/drawing/2014/main" id="{98882E10-01D3-40E1-A484-14886DC318C3}"/>
              </a:ext>
            </a:extLst>
          </p:cNvPr>
          <p:cNvSpPr/>
          <p:nvPr/>
        </p:nvSpPr>
        <p:spPr>
          <a:xfrm>
            <a:off x="4761" y="4805461"/>
            <a:ext cx="10691814" cy="2790138"/>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p>
        </p:txBody>
      </p:sp>
      <p:cxnSp>
        <p:nvCxnSpPr>
          <p:cNvPr id="142" name="直線コネクタ 141">
            <a:extLst>
              <a:ext uri="{FF2B5EF4-FFF2-40B4-BE49-F238E27FC236}">
                <a16:creationId xmlns:a16="http://schemas.microsoft.com/office/drawing/2014/main" id="{7BD4260C-7AE5-482C-B782-D59709DC4BD4}"/>
              </a:ext>
            </a:extLst>
          </p:cNvPr>
          <p:cNvCxnSpPr>
            <a:cxnSpLocks/>
          </p:cNvCxnSpPr>
          <p:nvPr/>
        </p:nvCxnSpPr>
        <p:spPr>
          <a:xfrm>
            <a:off x="8661256" y="6923433"/>
            <a:ext cx="45975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340B390D-380D-402A-BD2D-6D0FBE0A49AC}"/>
              </a:ext>
            </a:extLst>
          </p:cNvPr>
          <p:cNvCxnSpPr>
            <a:cxnSpLocks/>
          </p:cNvCxnSpPr>
          <p:nvPr/>
        </p:nvCxnSpPr>
        <p:spPr>
          <a:xfrm>
            <a:off x="8205300" y="5880126"/>
            <a:ext cx="0" cy="61540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1A44A125-D44F-460B-A2C9-7908195CCEF5}"/>
              </a:ext>
            </a:extLst>
          </p:cNvPr>
          <p:cNvCxnSpPr>
            <a:cxnSpLocks/>
          </p:cNvCxnSpPr>
          <p:nvPr/>
        </p:nvCxnSpPr>
        <p:spPr>
          <a:xfrm>
            <a:off x="7321097" y="5736415"/>
            <a:ext cx="865228" cy="171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1313BC9-6008-47CC-87BA-5DC525452372}"/>
              </a:ext>
            </a:extLst>
          </p:cNvPr>
          <p:cNvCxnSpPr>
            <a:cxnSpLocks/>
            <a:stCxn id="31" idx="3"/>
          </p:cNvCxnSpPr>
          <p:nvPr/>
        </p:nvCxnSpPr>
        <p:spPr>
          <a:xfrm>
            <a:off x="266753" y="6261698"/>
            <a:ext cx="6054672" cy="1488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EE2558B8-9705-4926-BBD5-F79FF258B6B6}"/>
              </a:ext>
            </a:extLst>
          </p:cNvPr>
          <p:cNvSpPr/>
          <p:nvPr/>
        </p:nvSpPr>
        <p:spPr>
          <a:xfrm>
            <a:off x="32015" y="5672577"/>
            <a:ext cx="234738" cy="11782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5" b="1" dirty="0">
                <a:latin typeface="メイリオ" panose="020B0604030504040204" pitchFamily="50" charset="-128"/>
                <a:ea typeface="メイリオ" panose="020B0604030504040204" pitchFamily="50" charset="-128"/>
              </a:rPr>
              <a:t>集合</a:t>
            </a:r>
          </a:p>
        </p:txBody>
      </p:sp>
      <p:cxnSp>
        <p:nvCxnSpPr>
          <p:cNvPr id="69" name="直線矢印コネクタ 68">
            <a:extLst>
              <a:ext uri="{FF2B5EF4-FFF2-40B4-BE49-F238E27FC236}">
                <a16:creationId xmlns:a16="http://schemas.microsoft.com/office/drawing/2014/main" id="{5494DF2B-E0A5-44A9-B712-92D681E8D3E3}"/>
              </a:ext>
            </a:extLst>
          </p:cNvPr>
          <p:cNvCxnSpPr>
            <a:cxnSpLocks/>
          </p:cNvCxnSpPr>
          <p:nvPr/>
        </p:nvCxnSpPr>
        <p:spPr>
          <a:xfrm>
            <a:off x="9709535" y="6042448"/>
            <a:ext cx="2984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図 55" descr="建物の帆船&#10;&#10;中程度の精度で自動的に生成された説明">
            <a:extLst>
              <a:ext uri="{FF2B5EF4-FFF2-40B4-BE49-F238E27FC236}">
                <a16:creationId xmlns:a16="http://schemas.microsoft.com/office/drawing/2014/main" id="{0E9FB6A9-DB69-4700-B7D3-1BE4212E18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121" y="5698864"/>
            <a:ext cx="1175901" cy="938928"/>
          </a:xfrm>
          <a:prstGeom prst="rect">
            <a:avLst/>
          </a:prstGeom>
          <a:effectLst>
            <a:outerShdw blurRad="50800" dist="38100" dir="5400000" algn="t" rotWithShape="0">
              <a:prstClr val="black">
                <a:alpha val="40000"/>
              </a:prstClr>
            </a:outerShdw>
          </a:effectLst>
        </p:spPr>
      </p:pic>
      <p:pic>
        <p:nvPicPr>
          <p:cNvPr id="61" name="図 60" descr="屋外, 水, ボート, ストリート が含まれている画像&#10;&#10;自動的に生成された説明">
            <a:extLst>
              <a:ext uri="{FF2B5EF4-FFF2-40B4-BE49-F238E27FC236}">
                <a16:creationId xmlns:a16="http://schemas.microsoft.com/office/drawing/2014/main" id="{C1F07BAE-D5D4-41A9-AACB-3304B12475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8190" y="5928157"/>
            <a:ext cx="628552" cy="575593"/>
          </a:xfrm>
          <a:prstGeom prst="rect">
            <a:avLst/>
          </a:prstGeom>
        </p:spPr>
      </p:pic>
      <p:pic>
        <p:nvPicPr>
          <p:cNvPr id="65" name="図 64" descr="レンガ造りの建物の様子&#10;&#10;中程度の精度で自動的に生成された説明">
            <a:extLst>
              <a:ext uri="{FF2B5EF4-FFF2-40B4-BE49-F238E27FC236}">
                <a16:creationId xmlns:a16="http://schemas.microsoft.com/office/drawing/2014/main" id="{8EB20A5E-96E0-48D5-B9C2-581F146741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1554" y="5572265"/>
            <a:ext cx="1014725" cy="1134977"/>
          </a:xfrm>
          <a:prstGeom prst="rect">
            <a:avLst/>
          </a:prstGeom>
          <a:effectLst>
            <a:outerShdw blurRad="50800" dist="38100" dir="5400000" algn="t" rotWithShape="0">
              <a:prstClr val="black">
                <a:alpha val="40000"/>
              </a:prstClr>
            </a:outerShdw>
          </a:effectLst>
        </p:spPr>
      </p:pic>
      <p:pic>
        <p:nvPicPr>
          <p:cNvPr id="63" name="図 62" descr="港のある建物&#10;&#10;自動的に生成された説明">
            <a:extLst>
              <a:ext uri="{FF2B5EF4-FFF2-40B4-BE49-F238E27FC236}">
                <a16:creationId xmlns:a16="http://schemas.microsoft.com/office/drawing/2014/main" id="{B1E2A4A0-26F9-4BFE-B419-08D92F72C5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2220" y="5796998"/>
            <a:ext cx="1145418" cy="761985"/>
          </a:xfrm>
          <a:prstGeom prst="rect">
            <a:avLst/>
          </a:prstGeom>
          <a:effectLst>
            <a:outerShdw blurRad="50800" dist="38100" dir="5400000" algn="t" rotWithShape="0">
              <a:prstClr val="black">
                <a:alpha val="40000"/>
              </a:prstClr>
            </a:outerShdw>
          </a:effectLst>
        </p:spPr>
      </p:pic>
      <p:pic>
        <p:nvPicPr>
          <p:cNvPr id="66" name="図 65" descr="レンガ造りの建物&#10;&#10;自動的に生成された説明">
            <a:extLst>
              <a:ext uri="{FF2B5EF4-FFF2-40B4-BE49-F238E27FC236}">
                <a16:creationId xmlns:a16="http://schemas.microsoft.com/office/drawing/2014/main" id="{BB3365A9-AAAD-401F-8582-5BB5710FB1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90230" y="5633959"/>
            <a:ext cx="1076515" cy="1106839"/>
          </a:xfrm>
          <a:prstGeom prst="rect">
            <a:avLst/>
          </a:prstGeom>
          <a:effectLst>
            <a:outerShdw blurRad="50800" dist="38100" dir="5400000" algn="t" rotWithShape="0">
              <a:prstClr val="black">
                <a:alpha val="40000"/>
              </a:prstClr>
            </a:outerShdw>
          </a:effectLst>
        </p:spPr>
      </p:pic>
      <p:pic>
        <p:nvPicPr>
          <p:cNvPr id="71" name="図 70" descr="港に停泊している船&#10;&#10;自動的に生成された説明">
            <a:extLst>
              <a:ext uri="{FF2B5EF4-FFF2-40B4-BE49-F238E27FC236}">
                <a16:creationId xmlns:a16="http://schemas.microsoft.com/office/drawing/2014/main" id="{CF3FDD55-0CF8-45EC-8A3B-7F1C064722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35684" y="5226968"/>
            <a:ext cx="989689" cy="738317"/>
          </a:xfrm>
          <a:prstGeom prst="rect">
            <a:avLst/>
          </a:prstGeom>
          <a:effectLst>
            <a:outerShdw blurRad="50800" dist="38100" dir="5400000" algn="t" rotWithShape="0">
              <a:prstClr val="black">
                <a:alpha val="40000"/>
              </a:prstClr>
            </a:outerShdw>
          </a:effectLst>
        </p:spPr>
      </p:pic>
      <p:pic>
        <p:nvPicPr>
          <p:cNvPr id="74" name="図 73" descr="花が咲いている公園&#10;&#10;自動的に生成された説明">
            <a:extLst>
              <a:ext uri="{FF2B5EF4-FFF2-40B4-BE49-F238E27FC236}">
                <a16:creationId xmlns:a16="http://schemas.microsoft.com/office/drawing/2014/main" id="{7EABCF7C-3D94-4056-83BC-D4D1E2D909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63634" y="6781859"/>
            <a:ext cx="1083331" cy="720080"/>
          </a:xfrm>
          <a:prstGeom prst="rect">
            <a:avLst/>
          </a:prstGeom>
          <a:effectLst>
            <a:outerShdw blurRad="50800" dist="38100" dir="5400000" algn="t" rotWithShape="0">
              <a:prstClr val="black">
                <a:alpha val="40000"/>
              </a:prstClr>
            </a:outerShdw>
          </a:effectLst>
        </p:spPr>
      </p:pic>
      <p:sp>
        <p:nvSpPr>
          <p:cNvPr id="92" name="テキスト ボックス 91">
            <a:extLst>
              <a:ext uri="{FF2B5EF4-FFF2-40B4-BE49-F238E27FC236}">
                <a16:creationId xmlns:a16="http://schemas.microsoft.com/office/drawing/2014/main" id="{8584775B-2B49-4EF3-AF08-06219A2AE085}"/>
              </a:ext>
            </a:extLst>
          </p:cNvPr>
          <p:cNvSpPr txBox="1"/>
          <p:nvPr/>
        </p:nvSpPr>
        <p:spPr>
          <a:xfrm>
            <a:off x="326723" y="5384809"/>
            <a:ext cx="1560778" cy="215444"/>
          </a:xfrm>
          <a:prstGeom prst="rect">
            <a:avLst/>
          </a:prstGeom>
          <a:noFill/>
        </p:spPr>
        <p:txBody>
          <a:bodyPr wrap="square">
            <a:spAutoFit/>
          </a:bodyPr>
          <a:lstStyle/>
          <a:p>
            <a:r>
              <a:rPr kumimoji="1" lang="ja-JP" altLang="en-US" sz="800" b="1" dirty="0">
                <a:solidFill>
                  <a:srgbClr val="C00000"/>
                </a:solidFill>
                <a:latin typeface="メイリオ" panose="020B0604030504040204" pitchFamily="50" charset="-128"/>
                <a:ea typeface="メイリオ" panose="020B0604030504040204" pitchFamily="50" charset="-128"/>
              </a:rPr>
              <a:t>①帆船日本丸・みなと博物館</a:t>
            </a:r>
            <a:endParaRPr lang="ja-JP" altLang="en-US" sz="800" b="1" dirty="0">
              <a:solidFill>
                <a:srgbClr val="C00000"/>
              </a:solidFill>
            </a:endParaRPr>
          </a:p>
        </p:txBody>
      </p:sp>
      <p:pic>
        <p:nvPicPr>
          <p:cNvPr id="93" name="図 92" descr="アイコン&#10;&#10;自動的に生成された説明">
            <a:extLst>
              <a:ext uri="{FF2B5EF4-FFF2-40B4-BE49-F238E27FC236}">
                <a16:creationId xmlns:a16="http://schemas.microsoft.com/office/drawing/2014/main" id="{757E6D50-CA4C-4398-936F-CC73E1D49ED5}"/>
              </a:ext>
            </a:extLst>
          </p:cNvPr>
          <p:cNvPicPr>
            <a:picLocks noChangeAspect="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737474" y="6113933"/>
            <a:ext cx="142148" cy="142148"/>
          </a:xfrm>
          <a:prstGeom prst="rect">
            <a:avLst/>
          </a:prstGeom>
        </p:spPr>
      </p:pic>
      <p:sp>
        <p:nvSpPr>
          <p:cNvPr id="95" name="テキスト ボックス 94">
            <a:extLst>
              <a:ext uri="{FF2B5EF4-FFF2-40B4-BE49-F238E27FC236}">
                <a16:creationId xmlns:a16="http://schemas.microsoft.com/office/drawing/2014/main" id="{CE4C950B-CDB1-4A04-AAAE-3DCB7112B417}"/>
              </a:ext>
            </a:extLst>
          </p:cNvPr>
          <p:cNvSpPr txBox="1"/>
          <p:nvPr/>
        </p:nvSpPr>
        <p:spPr>
          <a:xfrm>
            <a:off x="2739112" y="5238728"/>
            <a:ext cx="1377129" cy="215444"/>
          </a:xfrm>
          <a:prstGeom prst="rect">
            <a:avLst/>
          </a:prstGeom>
          <a:noFill/>
        </p:spPr>
        <p:txBody>
          <a:bodyPr wrap="square">
            <a:spAutoFit/>
          </a:bodyPr>
          <a:lstStyle/>
          <a:p>
            <a:r>
              <a:rPr kumimoji="1" lang="ja-JP" altLang="en-US" sz="800" b="1" dirty="0">
                <a:solidFill>
                  <a:srgbClr val="C00000"/>
                </a:solidFill>
                <a:latin typeface="メイリオ" panose="020B0604030504040204" pitchFamily="50" charset="-128"/>
                <a:ea typeface="メイリオ" panose="020B0604030504040204" pitchFamily="50" charset="-128"/>
              </a:rPr>
              <a:t>③赤レンガ倉庫</a:t>
            </a:r>
            <a:r>
              <a:rPr kumimoji="1" lang="en-US" altLang="ja-JP" sz="800" b="1" dirty="0">
                <a:solidFill>
                  <a:srgbClr val="C00000"/>
                </a:solidFill>
                <a:latin typeface="メイリオ" panose="020B0604030504040204" pitchFamily="50" charset="-128"/>
                <a:ea typeface="メイリオ" panose="020B0604030504040204" pitchFamily="50" charset="-128"/>
              </a:rPr>
              <a:t> </a:t>
            </a:r>
            <a:r>
              <a:rPr kumimoji="1" lang="ja-JP" altLang="en-US" sz="800" b="1" dirty="0">
                <a:solidFill>
                  <a:srgbClr val="C00000"/>
                </a:solidFill>
                <a:latin typeface="メイリオ" panose="020B0604030504040204" pitchFamily="50" charset="-128"/>
                <a:ea typeface="メイリオ" panose="020B0604030504040204" pitchFamily="50" charset="-128"/>
              </a:rPr>
              <a:t>自由行動</a:t>
            </a:r>
            <a:endParaRPr kumimoji="1" lang="en-US" altLang="ja-JP" sz="800" b="1" dirty="0">
              <a:solidFill>
                <a:srgbClr val="C00000"/>
              </a:solidFill>
              <a:latin typeface="メイリオ" panose="020B0604030504040204" pitchFamily="50" charset="-128"/>
              <a:ea typeface="メイリオ" panose="020B0604030504040204" pitchFamily="50" charset="-128"/>
            </a:endParaRPr>
          </a:p>
        </p:txBody>
      </p:sp>
      <p:sp>
        <p:nvSpPr>
          <p:cNvPr id="97" name="テキスト ボックス 96">
            <a:extLst>
              <a:ext uri="{FF2B5EF4-FFF2-40B4-BE49-F238E27FC236}">
                <a16:creationId xmlns:a16="http://schemas.microsoft.com/office/drawing/2014/main" id="{8B8D23D9-6801-41D1-9DE0-A2AFEF528028}"/>
              </a:ext>
            </a:extLst>
          </p:cNvPr>
          <p:cNvSpPr txBox="1"/>
          <p:nvPr/>
        </p:nvSpPr>
        <p:spPr>
          <a:xfrm>
            <a:off x="4034258" y="5252600"/>
            <a:ext cx="1340251" cy="338554"/>
          </a:xfrm>
          <a:prstGeom prst="rect">
            <a:avLst/>
          </a:prstGeom>
          <a:noFill/>
        </p:spPr>
        <p:txBody>
          <a:bodyPr wrap="square">
            <a:spAutoFit/>
          </a:bodyPr>
          <a:lstStyle/>
          <a:p>
            <a:pPr algn="ctr"/>
            <a:r>
              <a:rPr kumimoji="1" lang="ja-JP" altLang="en-US" sz="800" b="1" dirty="0">
                <a:solidFill>
                  <a:srgbClr val="C00000"/>
                </a:solidFill>
                <a:latin typeface="メイリオ" panose="020B0604030504040204" pitchFamily="50" charset="-128"/>
                <a:ea typeface="メイリオ" panose="020B0604030504040204" pitchFamily="50" charset="-128"/>
              </a:rPr>
              <a:t>④リザーブドクルーズ</a:t>
            </a:r>
            <a:endParaRPr kumimoji="1" lang="en-US" altLang="ja-JP" sz="800" b="1" dirty="0">
              <a:solidFill>
                <a:srgbClr val="C00000"/>
              </a:solidFill>
              <a:latin typeface="メイリオ" panose="020B0604030504040204" pitchFamily="50" charset="-128"/>
              <a:ea typeface="メイリオ" panose="020B0604030504040204" pitchFamily="50" charset="-128"/>
            </a:endParaRPr>
          </a:p>
          <a:p>
            <a:pPr algn="ctr"/>
            <a:r>
              <a:rPr kumimoji="1" lang="ja-JP" altLang="en-US" sz="800" b="1" dirty="0">
                <a:solidFill>
                  <a:srgbClr val="C00000"/>
                </a:solidFill>
                <a:latin typeface="メイリオ" panose="020B0604030504040204" pitchFamily="50" charset="-128"/>
                <a:ea typeface="メイリオ" panose="020B0604030504040204" pitchFamily="50" charset="-128"/>
              </a:rPr>
              <a:t>赤レンガ</a:t>
            </a:r>
            <a:r>
              <a:rPr kumimoji="1" lang="en-US" altLang="ja-JP" sz="800" b="1" dirty="0">
                <a:solidFill>
                  <a:srgbClr val="C00000"/>
                </a:solidFill>
                <a:latin typeface="メイリオ" panose="020B0604030504040204" pitchFamily="50" charset="-128"/>
                <a:ea typeface="メイリオ" panose="020B0604030504040204" pitchFamily="50" charset="-128"/>
              </a:rPr>
              <a:t>café</a:t>
            </a:r>
            <a:r>
              <a:rPr kumimoji="1" lang="ja-JP" altLang="en-US" sz="800" b="1" dirty="0">
                <a:solidFill>
                  <a:srgbClr val="C00000"/>
                </a:solidFill>
                <a:latin typeface="メイリオ" panose="020B0604030504040204" pitchFamily="50" charset="-128"/>
                <a:ea typeface="メイリオ" panose="020B0604030504040204" pitchFamily="50" charset="-128"/>
              </a:rPr>
              <a:t>クルーズ</a:t>
            </a:r>
            <a:endParaRPr kumimoji="1" lang="en-US" altLang="ja-JP" sz="800" b="1" dirty="0">
              <a:solidFill>
                <a:srgbClr val="C00000"/>
              </a:solidFill>
              <a:latin typeface="メイリオ" panose="020B0604030504040204" pitchFamily="50" charset="-128"/>
              <a:ea typeface="メイリオ" panose="020B0604030504040204" pitchFamily="50" charset="-128"/>
            </a:endParaRPr>
          </a:p>
        </p:txBody>
      </p:sp>
      <p:pic>
        <p:nvPicPr>
          <p:cNvPr id="102" name="図 101" descr="アイコン&#10;&#10;自動的に生成された説明">
            <a:extLst>
              <a:ext uri="{FF2B5EF4-FFF2-40B4-BE49-F238E27FC236}">
                <a16:creationId xmlns:a16="http://schemas.microsoft.com/office/drawing/2014/main" id="{DCAC6FD8-73E2-4B2B-831A-76B6AD248F6C}"/>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8236060" y="6042448"/>
            <a:ext cx="149124" cy="147222"/>
          </a:xfrm>
          <a:prstGeom prst="rect">
            <a:avLst/>
          </a:prstGeom>
        </p:spPr>
      </p:pic>
      <p:sp>
        <p:nvSpPr>
          <p:cNvPr id="105" name="テキスト ボックス 104">
            <a:extLst>
              <a:ext uri="{FF2B5EF4-FFF2-40B4-BE49-F238E27FC236}">
                <a16:creationId xmlns:a16="http://schemas.microsoft.com/office/drawing/2014/main" id="{A6EBF891-59BD-4347-BE50-AC0B5A8DE00F}"/>
              </a:ext>
            </a:extLst>
          </p:cNvPr>
          <p:cNvSpPr txBox="1"/>
          <p:nvPr/>
        </p:nvSpPr>
        <p:spPr>
          <a:xfrm>
            <a:off x="6189700" y="5287511"/>
            <a:ext cx="844742" cy="215444"/>
          </a:xfrm>
          <a:prstGeom prst="rect">
            <a:avLst/>
          </a:prstGeom>
          <a:noFill/>
        </p:spPr>
        <p:txBody>
          <a:bodyPr wrap="square">
            <a:spAutoFit/>
          </a:bodyPr>
          <a:lstStyle/>
          <a:p>
            <a:r>
              <a:rPr kumimoji="1" lang="ja-JP" altLang="en-US" sz="800" b="1" dirty="0">
                <a:solidFill>
                  <a:srgbClr val="C00000"/>
                </a:solidFill>
                <a:latin typeface="メイリオ" panose="020B0604030504040204" pitchFamily="50" charset="-128"/>
                <a:ea typeface="メイリオ" panose="020B0604030504040204" pitchFamily="50" charset="-128"/>
              </a:rPr>
              <a:t>⑥開港資料館</a:t>
            </a:r>
            <a:endParaRPr lang="ja-JP" altLang="en-US" sz="800" b="1" dirty="0">
              <a:solidFill>
                <a:srgbClr val="C00000"/>
              </a:solidFill>
            </a:endParaRPr>
          </a:p>
        </p:txBody>
      </p:sp>
      <p:sp>
        <p:nvSpPr>
          <p:cNvPr id="107" name="テキスト ボックス 106">
            <a:extLst>
              <a:ext uri="{FF2B5EF4-FFF2-40B4-BE49-F238E27FC236}">
                <a16:creationId xmlns:a16="http://schemas.microsoft.com/office/drawing/2014/main" id="{B849DE8C-301B-4735-86C1-789DD682426A}"/>
              </a:ext>
            </a:extLst>
          </p:cNvPr>
          <p:cNvSpPr txBox="1"/>
          <p:nvPr/>
        </p:nvSpPr>
        <p:spPr>
          <a:xfrm>
            <a:off x="7596304" y="4928359"/>
            <a:ext cx="1185758" cy="215444"/>
          </a:xfrm>
          <a:prstGeom prst="rect">
            <a:avLst/>
          </a:prstGeom>
          <a:noFill/>
        </p:spPr>
        <p:txBody>
          <a:bodyPr wrap="square">
            <a:spAutoFit/>
          </a:bodyPr>
          <a:lstStyle/>
          <a:p>
            <a:pPr algn="ctr"/>
            <a:r>
              <a:rPr kumimoji="1" lang="ja-JP" altLang="en-US" sz="800" b="1" dirty="0">
                <a:solidFill>
                  <a:srgbClr val="C00000"/>
                </a:solidFill>
                <a:latin typeface="メイリオ" panose="020B0604030504040204" pitchFamily="50" charset="-128"/>
                <a:ea typeface="メイリオ" panose="020B0604030504040204" pitchFamily="50" charset="-128"/>
              </a:rPr>
              <a:t>⑦山下公園・氷川丸</a:t>
            </a:r>
            <a:endParaRPr kumimoji="1" lang="en-US" altLang="ja-JP" sz="800" b="1" dirty="0">
              <a:solidFill>
                <a:srgbClr val="C00000"/>
              </a:solidFill>
              <a:latin typeface="メイリオ" panose="020B0604030504040204" pitchFamily="50" charset="-128"/>
              <a:ea typeface="メイリオ" panose="020B0604030504040204" pitchFamily="50" charset="-128"/>
            </a:endParaRPr>
          </a:p>
        </p:txBody>
      </p:sp>
      <p:sp>
        <p:nvSpPr>
          <p:cNvPr id="112" name="テキスト ボックス 111">
            <a:extLst>
              <a:ext uri="{FF2B5EF4-FFF2-40B4-BE49-F238E27FC236}">
                <a16:creationId xmlns:a16="http://schemas.microsoft.com/office/drawing/2014/main" id="{02C60C85-04B9-4982-9BD8-48900EF819BD}"/>
              </a:ext>
            </a:extLst>
          </p:cNvPr>
          <p:cNvSpPr txBox="1"/>
          <p:nvPr/>
        </p:nvSpPr>
        <p:spPr>
          <a:xfrm>
            <a:off x="9030402" y="5302891"/>
            <a:ext cx="1039134" cy="215444"/>
          </a:xfrm>
          <a:prstGeom prst="rect">
            <a:avLst/>
          </a:prstGeom>
          <a:noFill/>
        </p:spPr>
        <p:txBody>
          <a:bodyPr wrap="square">
            <a:spAutoFit/>
          </a:bodyPr>
          <a:lstStyle/>
          <a:p>
            <a:r>
              <a:rPr kumimoji="1" lang="ja-JP" altLang="en-US" sz="800" b="1" dirty="0">
                <a:solidFill>
                  <a:srgbClr val="C00000"/>
                </a:solidFill>
                <a:latin typeface="メイリオ" panose="020B0604030504040204" pitchFamily="50" charset="-128"/>
                <a:ea typeface="メイリオ" panose="020B0604030504040204" pitchFamily="50" charset="-128"/>
              </a:rPr>
              <a:t>⑨横浜西洋館巡り</a:t>
            </a:r>
            <a:endParaRPr lang="ja-JP" altLang="en-US" sz="800" b="1" dirty="0">
              <a:solidFill>
                <a:srgbClr val="C00000"/>
              </a:solidFill>
            </a:endParaRPr>
          </a:p>
        </p:txBody>
      </p:sp>
      <p:sp>
        <p:nvSpPr>
          <p:cNvPr id="77" name="テキスト ボックス 76">
            <a:extLst>
              <a:ext uri="{FF2B5EF4-FFF2-40B4-BE49-F238E27FC236}">
                <a16:creationId xmlns:a16="http://schemas.microsoft.com/office/drawing/2014/main" id="{08B26851-ACDE-4F88-9777-B635FB6AC060}"/>
              </a:ext>
            </a:extLst>
          </p:cNvPr>
          <p:cNvSpPr txBox="1"/>
          <p:nvPr/>
        </p:nvSpPr>
        <p:spPr>
          <a:xfrm>
            <a:off x="3691106" y="4138128"/>
            <a:ext cx="3611826" cy="369332"/>
          </a:xfrm>
          <a:prstGeom prst="rect">
            <a:avLst/>
          </a:prstGeom>
          <a:noFill/>
        </p:spPr>
        <p:txBody>
          <a:bodyPr wrap="square">
            <a:spAutoFit/>
          </a:bodyPr>
          <a:lstStyle/>
          <a:p>
            <a:pPr algn="ctr"/>
            <a:r>
              <a:rPr kumimoji="1" lang="ja-JP" altLang="en-US" sz="1800" b="1" dirty="0">
                <a:solidFill>
                  <a:srgbClr val="C00000"/>
                </a:solidFill>
                <a:latin typeface="メイリオ" panose="020B0604030504040204" pitchFamily="50" charset="-128"/>
                <a:ea typeface="メイリオ" panose="020B0604030504040204" pitchFamily="50" charset="-128"/>
              </a:rPr>
              <a:t>日帰り　港の歴史・文化コース</a:t>
            </a:r>
          </a:p>
        </p:txBody>
      </p:sp>
      <p:cxnSp>
        <p:nvCxnSpPr>
          <p:cNvPr id="6" name="直線コネクタ 5">
            <a:extLst>
              <a:ext uri="{FF2B5EF4-FFF2-40B4-BE49-F238E27FC236}">
                <a16:creationId xmlns:a16="http://schemas.microsoft.com/office/drawing/2014/main" id="{5E54F858-49AA-4A43-9C4E-DAC56E903D08}"/>
              </a:ext>
            </a:extLst>
          </p:cNvPr>
          <p:cNvCxnSpPr>
            <a:cxnSpLocks/>
          </p:cNvCxnSpPr>
          <p:nvPr/>
        </p:nvCxnSpPr>
        <p:spPr>
          <a:xfrm>
            <a:off x="3204389" y="4448295"/>
            <a:ext cx="4515711"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4" name="正方形/長方形 83">
            <a:extLst>
              <a:ext uri="{FF2B5EF4-FFF2-40B4-BE49-F238E27FC236}">
                <a16:creationId xmlns:a16="http://schemas.microsoft.com/office/drawing/2014/main" id="{7C08B5E6-80BF-4293-9CA2-E3D9138AE078}"/>
              </a:ext>
            </a:extLst>
          </p:cNvPr>
          <p:cNvSpPr/>
          <p:nvPr/>
        </p:nvSpPr>
        <p:spPr>
          <a:xfrm>
            <a:off x="940727" y="5588798"/>
            <a:ext cx="940069" cy="8620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（所要時間</a:t>
            </a:r>
            <a:r>
              <a:rPr kumimoji="1" lang="en-US" altLang="ja-JP" sz="700" dirty="0">
                <a:solidFill>
                  <a:schemeClr val="tx1"/>
                </a:solidFill>
                <a:latin typeface="メイリオ" panose="020B0604030504040204" pitchFamily="50" charset="-128"/>
                <a:ea typeface="メイリオ" panose="020B0604030504040204" pitchFamily="50" charset="-128"/>
              </a:rPr>
              <a:t>60</a:t>
            </a:r>
            <a:r>
              <a:rPr kumimoji="1" lang="ja-JP" altLang="en-US" sz="700" dirty="0">
                <a:solidFill>
                  <a:schemeClr val="tx1"/>
                </a:solidFill>
                <a:latin typeface="メイリオ" panose="020B0604030504040204" pitchFamily="50" charset="-128"/>
                <a:ea typeface="メイリオ" panose="020B0604030504040204" pitchFamily="50" charset="-128"/>
              </a:rPr>
              <a:t>分）</a:t>
            </a:r>
          </a:p>
        </p:txBody>
      </p:sp>
      <p:sp>
        <p:nvSpPr>
          <p:cNvPr id="87" name="テキスト ボックス 86">
            <a:extLst>
              <a:ext uri="{FF2B5EF4-FFF2-40B4-BE49-F238E27FC236}">
                <a16:creationId xmlns:a16="http://schemas.microsoft.com/office/drawing/2014/main" id="{CADA46F3-3BB8-4FDF-B044-02932ADA4301}"/>
              </a:ext>
            </a:extLst>
          </p:cNvPr>
          <p:cNvSpPr txBox="1"/>
          <p:nvPr/>
        </p:nvSpPr>
        <p:spPr>
          <a:xfrm>
            <a:off x="362999" y="6669438"/>
            <a:ext cx="1277083" cy="323165"/>
          </a:xfrm>
          <a:prstGeom prst="rect">
            <a:avLst/>
          </a:prstGeom>
          <a:noFill/>
        </p:spPr>
        <p:txBody>
          <a:bodyPr wrap="square">
            <a:spAutoFit/>
          </a:bodyPr>
          <a:lstStyle/>
          <a:p>
            <a:r>
              <a:rPr lang="ja-JP" altLang="en-US" sz="500" dirty="0">
                <a:latin typeface="メイリオ" panose="020B0604030504040204" pitchFamily="50" charset="-128"/>
                <a:ea typeface="メイリオ" panose="020B0604030504040204" pitchFamily="50" charset="-128"/>
              </a:rPr>
              <a:t>桜木町駅前に位置する帆船日本丸。</a:t>
            </a:r>
            <a:endParaRPr lang="en-US" altLang="ja-JP" sz="500" dirty="0">
              <a:latin typeface="メイリオ" panose="020B0604030504040204" pitchFamily="50" charset="-128"/>
              <a:ea typeface="メイリオ" panose="020B0604030504040204" pitchFamily="50" charset="-128"/>
            </a:endParaRPr>
          </a:p>
          <a:p>
            <a:r>
              <a:rPr lang="ja-JP" altLang="en-US" sz="500" dirty="0">
                <a:latin typeface="メイリオ" panose="020B0604030504040204" pitchFamily="50" charset="-128"/>
                <a:ea typeface="メイリオ" panose="020B0604030504040204" pitchFamily="50" charset="-128"/>
              </a:rPr>
              <a:t>すぐ隣には横浜みなと博物館があります。</a:t>
            </a:r>
          </a:p>
        </p:txBody>
      </p:sp>
      <p:sp>
        <p:nvSpPr>
          <p:cNvPr id="89" name="テキスト ボックス 88">
            <a:extLst>
              <a:ext uri="{FF2B5EF4-FFF2-40B4-BE49-F238E27FC236}">
                <a16:creationId xmlns:a16="http://schemas.microsoft.com/office/drawing/2014/main" id="{576CAD14-7B3A-444B-AFD0-9F8E480ED0AD}"/>
              </a:ext>
            </a:extLst>
          </p:cNvPr>
          <p:cNvSpPr txBox="1"/>
          <p:nvPr/>
        </p:nvSpPr>
        <p:spPr>
          <a:xfrm>
            <a:off x="1846930" y="5624273"/>
            <a:ext cx="940070" cy="215444"/>
          </a:xfrm>
          <a:prstGeom prst="rect">
            <a:avLst/>
          </a:prstGeom>
          <a:noFill/>
        </p:spPr>
        <p:txBody>
          <a:bodyPr wrap="square">
            <a:spAutoFit/>
          </a:bodyPr>
          <a:lstStyle/>
          <a:p>
            <a:r>
              <a:rPr kumimoji="1" lang="ja-JP" altLang="en-US" sz="800" b="1" dirty="0">
                <a:solidFill>
                  <a:srgbClr val="C00000"/>
                </a:solidFill>
                <a:latin typeface="メイリオ" panose="020B0604030504040204" pitchFamily="50" charset="-128"/>
                <a:ea typeface="メイリオ" panose="020B0604030504040204" pitchFamily="50" charset="-128"/>
              </a:rPr>
              <a:t>②</a:t>
            </a:r>
            <a:r>
              <a:rPr kumimoji="1" lang="en-US" altLang="ja-JP" sz="800" b="1" dirty="0">
                <a:solidFill>
                  <a:srgbClr val="C00000"/>
                </a:solidFill>
                <a:latin typeface="メイリオ" panose="020B0604030504040204" pitchFamily="50" charset="-128"/>
                <a:ea typeface="メイリオ" panose="020B0604030504040204" pitchFamily="50" charset="-128"/>
              </a:rPr>
              <a:t>AIR</a:t>
            </a:r>
            <a:r>
              <a:rPr kumimoji="1" lang="ja-JP" altLang="en-US" sz="800" b="1" dirty="0">
                <a:solidFill>
                  <a:srgbClr val="C00000"/>
                </a:solidFill>
                <a:latin typeface="メイリオ" panose="020B0604030504040204" pitchFamily="50" charset="-128"/>
                <a:ea typeface="メイリオ" panose="020B0604030504040204" pitchFamily="50" charset="-128"/>
              </a:rPr>
              <a:t>キャビン</a:t>
            </a:r>
            <a:endParaRPr lang="ja-JP" altLang="en-US" sz="800" b="1" dirty="0">
              <a:solidFill>
                <a:srgbClr val="C00000"/>
              </a:solidFill>
            </a:endParaRPr>
          </a:p>
        </p:txBody>
      </p:sp>
      <p:sp>
        <p:nvSpPr>
          <p:cNvPr id="12" name="テキスト ボックス 11">
            <a:extLst>
              <a:ext uri="{FF2B5EF4-FFF2-40B4-BE49-F238E27FC236}">
                <a16:creationId xmlns:a16="http://schemas.microsoft.com/office/drawing/2014/main" id="{1A6E8675-40FA-4C07-A0F3-97769ED8E365}"/>
              </a:ext>
            </a:extLst>
          </p:cNvPr>
          <p:cNvSpPr txBox="1"/>
          <p:nvPr/>
        </p:nvSpPr>
        <p:spPr>
          <a:xfrm>
            <a:off x="1658882" y="6278868"/>
            <a:ext cx="278602" cy="373628"/>
          </a:xfrm>
          <a:prstGeom prst="rect">
            <a:avLst/>
          </a:prstGeom>
          <a:noFill/>
        </p:spPr>
        <p:txBody>
          <a:bodyPr vert="eaVert" wrap="none" rtlCol="0">
            <a:spAutoFit/>
          </a:bodyPr>
          <a:lstStyle/>
          <a:p>
            <a:r>
              <a:rPr kumimoji="1" lang="ja-JP" altLang="en-US" sz="500" b="1" dirty="0">
                <a:solidFill>
                  <a:srgbClr val="8E0000"/>
                </a:solidFill>
              </a:rPr>
              <a:t>徒歩</a:t>
            </a:r>
            <a:r>
              <a:rPr kumimoji="1" lang="en-US" altLang="ja-JP" sz="600" b="1" dirty="0">
                <a:solidFill>
                  <a:srgbClr val="8E0000"/>
                </a:solidFill>
              </a:rPr>
              <a:t>5</a:t>
            </a:r>
            <a:r>
              <a:rPr kumimoji="1" lang="ja-JP" altLang="en-US" sz="500" b="1" dirty="0">
                <a:solidFill>
                  <a:srgbClr val="8E0000"/>
                </a:solidFill>
              </a:rPr>
              <a:t>分</a:t>
            </a:r>
          </a:p>
        </p:txBody>
      </p:sp>
      <p:sp>
        <p:nvSpPr>
          <p:cNvPr id="96" name="テキスト ボックス 95">
            <a:extLst>
              <a:ext uri="{FF2B5EF4-FFF2-40B4-BE49-F238E27FC236}">
                <a16:creationId xmlns:a16="http://schemas.microsoft.com/office/drawing/2014/main" id="{847AFBAD-7B63-449A-B707-5E74234150FF}"/>
              </a:ext>
            </a:extLst>
          </p:cNvPr>
          <p:cNvSpPr txBox="1"/>
          <p:nvPr/>
        </p:nvSpPr>
        <p:spPr>
          <a:xfrm>
            <a:off x="2634747" y="6271653"/>
            <a:ext cx="278602" cy="373628"/>
          </a:xfrm>
          <a:prstGeom prst="rect">
            <a:avLst/>
          </a:prstGeom>
          <a:noFill/>
        </p:spPr>
        <p:txBody>
          <a:bodyPr vert="eaVert" wrap="none" rtlCol="0">
            <a:spAutoFit/>
          </a:bodyPr>
          <a:lstStyle/>
          <a:p>
            <a:r>
              <a:rPr kumimoji="1" lang="ja-JP" altLang="en-US" sz="500" b="1" dirty="0">
                <a:solidFill>
                  <a:srgbClr val="8E0000"/>
                </a:solidFill>
              </a:rPr>
              <a:t>徒歩</a:t>
            </a:r>
            <a:r>
              <a:rPr kumimoji="1" lang="en-US" altLang="ja-JP" sz="600" b="1" dirty="0">
                <a:solidFill>
                  <a:srgbClr val="8E0000"/>
                </a:solidFill>
              </a:rPr>
              <a:t>5</a:t>
            </a:r>
            <a:r>
              <a:rPr kumimoji="1" lang="ja-JP" altLang="en-US" sz="500" b="1" dirty="0">
                <a:solidFill>
                  <a:srgbClr val="8E0000"/>
                </a:solidFill>
              </a:rPr>
              <a:t>分</a:t>
            </a:r>
          </a:p>
        </p:txBody>
      </p:sp>
      <p:pic>
        <p:nvPicPr>
          <p:cNvPr id="104" name="図 103" descr="アイコン&#10;&#10;自動的に生成された説明">
            <a:extLst>
              <a:ext uri="{FF2B5EF4-FFF2-40B4-BE49-F238E27FC236}">
                <a16:creationId xmlns:a16="http://schemas.microsoft.com/office/drawing/2014/main" id="{1658D83E-A698-49C6-BF52-A2EA665F6F6E}"/>
              </a:ext>
            </a:extLst>
          </p:cNvPr>
          <p:cNvPicPr>
            <a:picLocks noChangeAspect="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708027" y="6125694"/>
            <a:ext cx="142148" cy="142148"/>
          </a:xfrm>
          <a:prstGeom prst="rect">
            <a:avLst/>
          </a:prstGeom>
        </p:spPr>
      </p:pic>
      <p:pic>
        <p:nvPicPr>
          <p:cNvPr id="106" name="図 105" descr="アイコン&#10;&#10;自動的に生成された説明">
            <a:extLst>
              <a:ext uri="{FF2B5EF4-FFF2-40B4-BE49-F238E27FC236}">
                <a16:creationId xmlns:a16="http://schemas.microsoft.com/office/drawing/2014/main" id="{10BBF5BF-2343-495D-823D-4CC7A8C633BA}"/>
              </a:ext>
            </a:extLst>
          </p:cNvPr>
          <p:cNvPicPr>
            <a:picLocks noChangeAspect="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87231" y="6128618"/>
            <a:ext cx="142148" cy="142148"/>
          </a:xfrm>
          <a:prstGeom prst="rect">
            <a:avLst/>
          </a:prstGeom>
        </p:spPr>
      </p:pic>
      <p:sp>
        <p:nvSpPr>
          <p:cNvPr id="108" name="テキスト ボックス 107">
            <a:extLst>
              <a:ext uri="{FF2B5EF4-FFF2-40B4-BE49-F238E27FC236}">
                <a16:creationId xmlns:a16="http://schemas.microsoft.com/office/drawing/2014/main" id="{5CC39FCA-DA32-402B-8D18-2C8F367A287B}"/>
              </a:ext>
            </a:extLst>
          </p:cNvPr>
          <p:cNvSpPr txBox="1"/>
          <p:nvPr/>
        </p:nvSpPr>
        <p:spPr>
          <a:xfrm>
            <a:off x="5218417" y="6280603"/>
            <a:ext cx="278602" cy="373628"/>
          </a:xfrm>
          <a:prstGeom prst="rect">
            <a:avLst/>
          </a:prstGeom>
          <a:noFill/>
        </p:spPr>
        <p:txBody>
          <a:bodyPr vert="eaVert" wrap="none" rtlCol="0">
            <a:spAutoFit/>
          </a:bodyPr>
          <a:lstStyle/>
          <a:p>
            <a:r>
              <a:rPr kumimoji="1" lang="ja-JP" altLang="en-US" sz="500" b="1" dirty="0">
                <a:solidFill>
                  <a:srgbClr val="8E0000"/>
                </a:solidFill>
              </a:rPr>
              <a:t>徒歩</a:t>
            </a:r>
            <a:r>
              <a:rPr kumimoji="1" lang="en-US" altLang="ja-JP" sz="600" b="1" dirty="0">
                <a:solidFill>
                  <a:srgbClr val="8E0000"/>
                </a:solidFill>
              </a:rPr>
              <a:t>3</a:t>
            </a:r>
            <a:r>
              <a:rPr kumimoji="1" lang="ja-JP" altLang="en-US" sz="500" b="1" dirty="0">
                <a:solidFill>
                  <a:srgbClr val="8E0000"/>
                </a:solidFill>
              </a:rPr>
              <a:t>分</a:t>
            </a:r>
          </a:p>
        </p:txBody>
      </p:sp>
      <p:sp>
        <p:nvSpPr>
          <p:cNvPr id="111" name="テキスト ボックス 110">
            <a:extLst>
              <a:ext uri="{FF2B5EF4-FFF2-40B4-BE49-F238E27FC236}">
                <a16:creationId xmlns:a16="http://schemas.microsoft.com/office/drawing/2014/main" id="{2EF2A085-5A4B-479D-AE68-ED140C1E828A}"/>
              </a:ext>
            </a:extLst>
          </p:cNvPr>
          <p:cNvSpPr txBox="1"/>
          <p:nvPr/>
        </p:nvSpPr>
        <p:spPr>
          <a:xfrm>
            <a:off x="5937111" y="6279432"/>
            <a:ext cx="278602" cy="373628"/>
          </a:xfrm>
          <a:prstGeom prst="rect">
            <a:avLst/>
          </a:prstGeom>
          <a:noFill/>
        </p:spPr>
        <p:txBody>
          <a:bodyPr vert="eaVert" wrap="none" rtlCol="0">
            <a:spAutoFit/>
          </a:bodyPr>
          <a:lstStyle/>
          <a:p>
            <a:r>
              <a:rPr kumimoji="1" lang="ja-JP" altLang="en-US" sz="500" b="1" dirty="0">
                <a:solidFill>
                  <a:srgbClr val="8E0000"/>
                </a:solidFill>
              </a:rPr>
              <a:t>徒歩</a:t>
            </a:r>
            <a:r>
              <a:rPr kumimoji="1" lang="en-US" altLang="ja-JP" sz="600" b="1" dirty="0">
                <a:solidFill>
                  <a:srgbClr val="8E0000"/>
                </a:solidFill>
              </a:rPr>
              <a:t>7</a:t>
            </a:r>
            <a:r>
              <a:rPr kumimoji="1" lang="ja-JP" altLang="en-US" sz="500" b="1" dirty="0">
                <a:solidFill>
                  <a:srgbClr val="8E0000"/>
                </a:solidFill>
              </a:rPr>
              <a:t>分</a:t>
            </a:r>
          </a:p>
        </p:txBody>
      </p:sp>
      <p:pic>
        <p:nvPicPr>
          <p:cNvPr id="113" name="図 112" descr="アイコン&#10;&#10;自動的に生成された説明">
            <a:extLst>
              <a:ext uri="{FF2B5EF4-FFF2-40B4-BE49-F238E27FC236}">
                <a16:creationId xmlns:a16="http://schemas.microsoft.com/office/drawing/2014/main" id="{F28F1810-433D-4178-B5E0-FB1C8E355759}"/>
              </a:ext>
            </a:extLst>
          </p:cNvPr>
          <p:cNvPicPr>
            <a:picLocks noChangeAspect="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007959" y="6130206"/>
            <a:ext cx="142148" cy="142148"/>
          </a:xfrm>
          <a:prstGeom prst="rect">
            <a:avLst/>
          </a:prstGeom>
        </p:spPr>
      </p:pic>
      <p:pic>
        <p:nvPicPr>
          <p:cNvPr id="115" name="図 114" descr="アイコン&#10;&#10;自動的に生成された説明">
            <a:extLst>
              <a:ext uri="{FF2B5EF4-FFF2-40B4-BE49-F238E27FC236}">
                <a16:creationId xmlns:a16="http://schemas.microsoft.com/office/drawing/2014/main" id="{B24A6A86-CDE4-47A8-941C-A08DFB94A8E9}"/>
              </a:ext>
            </a:extLst>
          </p:cNvPr>
          <p:cNvPicPr>
            <a:picLocks noChangeAspect="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487087" y="5594457"/>
            <a:ext cx="142148" cy="142148"/>
          </a:xfrm>
          <a:prstGeom prst="rect">
            <a:avLst/>
          </a:prstGeom>
        </p:spPr>
      </p:pic>
      <p:sp>
        <p:nvSpPr>
          <p:cNvPr id="117" name="テキスト ボックス 116">
            <a:extLst>
              <a:ext uri="{FF2B5EF4-FFF2-40B4-BE49-F238E27FC236}">
                <a16:creationId xmlns:a16="http://schemas.microsoft.com/office/drawing/2014/main" id="{2C48A0F7-FEF2-4FD2-8369-4575EF9A833D}"/>
              </a:ext>
            </a:extLst>
          </p:cNvPr>
          <p:cNvSpPr txBox="1"/>
          <p:nvPr/>
        </p:nvSpPr>
        <p:spPr>
          <a:xfrm>
            <a:off x="7408057" y="5724399"/>
            <a:ext cx="278602" cy="373628"/>
          </a:xfrm>
          <a:prstGeom prst="rect">
            <a:avLst/>
          </a:prstGeom>
          <a:noFill/>
        </p:spPr>
        <p:txBody>
          <a:bodyPr vert="eaVert" wrap="none" rtlCol="0">
            <a:spAutoFit/>
          </a:bodyPr>
          <a:lstStyle/>
          <a:p>
            <a:r>
              <a:rPr kumimoji="1" lang="ja-JP" altLang="en-US" sz="500" b="1" dirty="0">
                <a:solidFill>
                  <a:srgbClr val="8E0000"/>
                </a:solidFill>
              </a:rPr>
              <a:t>徒歩</a:t>
            </a:r>
            <a:r>
              <a:rPr kumimoji="1" lang="en-US" altLang="ja-JP" sz="600" b="1" dirty="0">
                <a:solidFill>
                  <a:srgbClr val="8E0000"/>
                </a:solidFill>
              </a:rPr>
              <a:t>3</a:t>
            </a:r>
            <a:r>
              <a:rPr kumimoji="1" lang="ja-JP" altLang="en-US" sz="500" b="1" dirty="0">
                <a:solidFill>
                  <a:srgbClr val="8E0000"/>
                </a:solidFill>
              </a:rPr>
              <a:t>分</a:t>
            </a:r>
          </a:p>
        </p:txBody>
      </p:sp>
      <p:pic>
        <p:nvPicPr>
          <p:cNvPr id="119" name="図 118" descr="アイコン&#10;&#10;自動的に生成された説明">
            <a:extLst>
              <a:ext uri="{FF2B5EF4-FFF2-40B4-BE49-F238E27FC236}">
                <a16:creationId xmlns:a16="http://schemas.microsoft.com/office/drawing/2014/main" id="{D1499F00-C408-4042-B8A9-4AFD2DCC27A5}"/>
              </a:ext>
            </a:extLst>
          </p:cNvPr>
          <p:cNvPicPr>
            <a:picLocks noChangeAspect="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041572" y="6025555"/>
            <a:ext cx="142148" cy="142148"/>
          </a:xfrm>
          <a:prstGeom prst="rect">
            <a:avLst/>
          </a:prstGeom>
        </p:spPr>
      </p:pic>
      <p:sp>
        <p:nvSpPr>
          <p:cNvPr id="120" name="テキスト ボックス 119">
            <a:extLst>
              <a:ext uri="{FF2B5EF4-FFF2-40B4-BE49-F238E27FC236}">
                <a16:creationId xmlns:a16="http://schemas.microsoft.com/office/drawing/2014/main" id="{48B76F6B-A3C0-4AE9-8774-9DCE9C2C77B4}"/>
              </a:ext>
            </a:extLst>
          </p:cNvPr>
          <p:cNvSpPr txBox="1"/>
          <p:nvPr/>
        </p:nvSpPr>
        <p:spPr>
          <a:xfrm>
            <a:off x="7973345" y="6146420"/>
            <a:ext cx="278602" cy="373692"/>
          </a:xfrm>
          <a:prstGeom prst="rect">
            <a:avLst/>
          </a:prstGeom>
          <a:noFill/>
        </p:spPr>
        <p:txBody>
          <a:bodyPr vert="eaVert" wrap="none" rtlCol="0">
            <a:spAutoFit/>
          </a:bodyPr>
          <a:lstStyle/>
          <a:p>
            <a:r>
              <a:rPr kumimoji="1" lang="ja-JP" altLang="en-US" sz="500" b="1" dirty="0">
                <a:solidFill>
                  <a:srgbClr val="8E0000"/>
                </a:solidFill>
              </a:rPr>
              <a:t>徒歩</a:t>
            </a:r>
            <a:r>
              <a:rPr kumimoji="1" lang="en-US" altLang="ja-JP" sz="600" b="1" dirty="0">
                <a:solidFill>
                  <a:srgbClr val="8E0000"/>
                </a:solidFill>
              </a:rPr>
              <a:t>20</a:t>
            </a:r>
            <a:r>
              <a:rPr kumimoji="1" lang="ja-JP" altLang="en-US" sz="500" b="1" dirty="0">
                <a:solidFill>
                  <a:srgbClr val="8E0000"/>
                </a:solidFill>
              </a:rPr>
              <a:t>分</a:t>
            </a:r>
          </a:p>
        </p:txBody>
      </p:sp>
      <p:sp>
        <p:nvSpPr>
          <p:cNvPr id="129" name="テキスト ボックス 128">
            <a:extLst>
              <a:ext uri="{FF2B5EF4-FFF2-40B4-BE49-F238E27FC236}">
                <a16:creationId xmlns:a16="http://schemas.microsoft.com/office/drawing/2014/main" id="{6A1E355E-A1D4-49EE-BB45-4DBE0E0ACAE9}"/>
              </a:ext>
            </a:extLst>
          </p:cNvPr>
          <p:cNvSpPr txBox="1"/>
          <p:nvPr/>
        </p:nvSpPr>
        <p:spPr>
          <a:xfrm>
            <a:off x="8158910" y="6147236"/>
            <a:ext cx="278602" cy="373692"/>
          </a:xfrm>
          <a:prstGeom prst="rect">
            <a:avLst/>
          </a:prstGeom>
          <a:noFill/>
        </p:spPr>
        <p:txBody>
          <a:bodyPr vert="eaVert" wrap="none" rtlCol="0">
            <a:spAutoFit/>
          </a:bodyPr>
          <a:lstStyle/>
          <a:p>
            <a:r>
              <a:rPr kumimoji="1" lang="ja-JP" altLang="en-US" sz="500" b="1" dirty="0">
                <a:solidFill>
                  <a:srgbClr val="8E0000"/>
                </a:solidFill>
              </a:rPr>
              <a:t>バス</a:t>
            </a:r>
            <a:r>
              <a:rPr kumimoji="1" lang="en-US" altLang="ja-JP" sz="600" b="1" dirty="0">
                <a:solidFill>
                  <a:srgbClr val="8E0000"/>
                </a:solidFill>
              </a:rPr>
              <a:t>10</a:t>
            </a:r>
            <a:r>
              <a:rPr kumimoji="1" lang="ja-JP" altLang="en-US" sz="500" b="1" dirty="0">
                <a:solidFill>
                  <a:srgbClr val="8E0000"/>
                </a:solidFill>
              </a:rPr>
              <a:t>分</a:t>
            </a:r>
          </a:p>
        </p:txBody>
      </p:sp>
      <p:sp>
        <p:nvSpPr>
          <p:cNvPr id="109" name="テキスト ボックス 108">
            <a:extLst>
              <a:ext uri="{FF2B5EF4-FFF2-40B4-BE49-F238E27FC236}">
                <a16:creationId xmlns:a16="http://schemas.microsoft.com/office/drawing/2014/main" id="{F9057585-7230-41FF-B386-4A76530F1095}"/>
              </a:ext>
            </a:extLst>
          </p:cNvPr>
          <p:cNvSpPr txBox="1"/>
          <p:nvPr/>
        </p:nvSpPr>
        <p:spPr>
          <a:xfrm>
            <a:off x="7583766" y="6511270"/>
            <a:ext cx="1218432" cy="215444"/>
          </a:xfrm>
          <a:prstGeom prst="rect">
            <a:avLst/>
          </a:prstGeom>
          <a:noFill/>
        </p:spPr>
        <p:txBody>
          <a:bodyPr wrap="square">
            <a:spAutoFit/>
          </a:bodyPr>
          <a:lstStyle/>
          <a:p>
            <a:pPr algn="ctr"/>
            <a:r>
              <a:rPr kumimoji="1" lang="ja-JP" altLang="en-US" sz="800" b="1" dirty="0">
                <a:solidFill>
                  <a:srgbClr val="C00000"/>
                </a:solidFill>
                <a:latin typeface="メイリオ" panose="020B0604030504040204" pitchFamily="50" charset="-128"/>
                <a:ea typeface="メイリオ" panose="020B0604030504040204" pitchFamily="50" charset="-128"/>
              </a:rPr>
              <a:t>⑧港の見える丘公園</a:t>
            </a:r>
            <a:endParaRPr kumimoji="1" lang="en-US" altLang="ja-JP" sz="800" b="1" dirty="0">
              <a:solidFill>
                <a:srgbClr val="C00000"/>
              </a:solidFill>
              <a:latin typeface="メイリオ" panose="020B0604030504040204" pitchFamily="50" charset="-128"/>
              <a:ea typeface="メイリオ" panose="020B0604030504040204" pitchFamily="50" charset="-128"/>
            </a:endParaRPr>
          </a:p>
        </p:txBody>
      </p:sp>
      <p:pic>
        <p:nvPicPr>
          <p:cNvPr id="130" name="図 129" descr="アイコン&#10;&#10;自動的に生成された説明">
            <a:extLst>
              <a:ext uri="{FF2B5EF4-FFF2-40B4-BE49-F238E27FC236}">
                <a16:creationId xmlns:a16="http://schemas.microsoft.com/office/drawing/2014/main" id="{CA16A23A-7C70-4CA0-B164-2173D5EF8F16}"/>
              </a:ext>
            </a:extLst>
          </p:cNvPr>
          <p:cNvPicPr>
            <a:picLocks noChangeAspect="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862243" y="6781285"/>
            <a:ext cx="142148" cy="142148"/>
          </a:xfrm>
          <a:prstGeom prst="rect">
            <a:avLst/>
          </a:prstGeom>
        </p:spPr>
      </p:pic>
      <p:sp>
        <p:nvSpPr>
          <p:cNvPr id="18" name="正方形/長方形 17">
            <a:extLst>
              <a:ext uri="{FF2B5EF4-FFF2-40B4-BE49-F238E27FC236}">
                <a16:creationId xmlns:a16="http://schemas.microsoft.com/office/drawing/2014/main" id="{789C8572-F4AF-4CBF-BE34-29012D64B709}"/>
              </a:ext>
            </a:extLst>
          </p:cNvPr>
          <p:cNvSpPr/>
          <p:nvPr/>
        </p:nvSpPr>
        <p:spPr>
          <a:xfrm>
            <a:off x="5481276" y="5506575"/>
            <a:ext cx="419123" cy="142119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8E0000"/>
                </a:solidFill>
                <a:latin typeface="メイリオ" panose="020B0604030504040204" pitchFamily="50" charset="-128"/>
                <a:ea typeface="メイリオ" panose="020B0604030504040204" pitchFamily="50" charset="-128"/>
              </a:rPr>
              <a:t>⑤</a:t>
            </a:r>
            <a:endParaRPr kumimoji="1" lang="en-US" altLang="ja-JP" sz="1200" b="1" dirty="0">
              <a:solidFill>
                <a:srgbClr val="8E0000"/>
              </a:solidFill>
              <a:latin typeface="メイリオ" panose="020B0604030504040204" pitchFamily="50" charset="-128"/>
              <a:ea typeface="メイリオ" panose="020B0604030504040204" pitchFamily="50" charset="-128"/>
            </a:endParaRPr>
          </a:p>
          <a:p>
            <a:pPr algn="ctr"/>
            <a:r>
              <a:rPr kumimoji="1" lang="ja-JP" altLang="en-US" sz="1200" b="1" dirty="0">
                <a:solidFill>
                  <a:srgbClr val="8E0000"/>
                </a:solidFill>
                <a:latin typeface="メイリオ" panose="020B0604030504040204" pitchFamily="50" charset="-128"/>
                <a:ea typeface="メイリオ" panose="020B0604030504040204" pitchFamily="50" charset="-128"/>
              </a:rPr>
              <a:t>象の鼻パ｜ク</a:t>
            </a:r>
          </a:p>
        </p:txBody>
      </p:sp>
      <p:sp>
        <p:nvSpPr>
          <p:cNvPr id="134" name="テキスト ボックス 133">
            <a:extLst>
              <a:ext uri="{FF2B5EF4-FFF2-40B4-BE49-F238E27FC236}">
                <a16:creationId xmlns:a16="http://schemas.microsoft.com/office/drawing/2014/main" id="{0913EEC7-9AB0-493D-907F-956DC53CDE1D}"/>
              </a:ext>
            </a:extLst>
          </p:cNvPr>
          <p:cNvSpPr txBox="1"/>
          <p:nvPr/>
        </p:nvSpPr>
        <p:spPr>
          <a:xfrm>
            <a:off x="8797437" y="6929824"/>
            <a:ext cx="278602" cy="526683"/>
          </a:xfrm>
          <a:prstGeom prst="rect">
            <a:avLst/>
          </a:prstGeom>
          <a:noFill/>
        </p:spPr>
        <p:txBody>
          <a:bodyPr vert="eaVert" wrap="none" rtlCol="0">
            <a:spAutoFit/>
          </a:bodyPr>
          <a:lstStyle/>
          <a:p>
            <a:r>
              <a:rPr kumimoji="1" lang="ja-JP" altLang="en-US" sz="500" b="1" dirty="0">
                <a:solidFill>
                  <a:srgbClr val="8E0000"/>
                </a:solidFill>
              </a:rPr>
              <a:t>徒歩</a:t>
            </a:r>
            <a:r>
              <a:rPr kumimoji="1" lang="en-US" altLang="ja-JP" sz="600" b="1" dirty="0">
                <a:solidFill>
                  <a:srgbClr val="8E0000"/>
                </a:solidFill>
              </a:rPr>
              <a:t>3</a:t>
            </a:r>
            <a:r>
              <a:rPr kumimoji="1" lang="ja-JP" altLang="en-US" sz="500" b="1" dirty="0">
                <a:solidFill>
                  <a:srgbClr val="8E0000"/>
                </a:solidFill>
              </a:rPr>
              <a:t>～</a:t>
            </a:r>
            <a:r>
              <a:rPr kumimoji="1" lang="en-US" altLang="ja-JP" sz="600" b="1" dirty="0">
                <a:solidFill>
                  <a:srgbClr val="8E0000"/>
                </a:solidFill>
              </a:rPr>
              <a:t>5</a:t>
            </a:r>
            <a:r>
              <a:rPr kumimoji="1" lang="ja-JP" altLang="en-US" sz="500" b="1" dirty="0">
                <a:solidFill>
                  <a:srgbClr val="8E0000"/>
                </a:solidFill>
              </a:rPr>
              <a:t>分</a:t>
            </a:r>
          </a:p>
        </p:txBody>
      </p:sp>
      <p:sp>
        <p:nvSpPr>
          <p:cNvPr id="137" name="テキスト ボックス 136">
            <a:extLst>
              <a:ext uri="{FF2B5EF4-FFF2-40B4-BE49-F238E27FC236}">
                <a16:creationId xmlns:a16="http://schemas.microsoft.com/office/drawing/2014/main" id="{95DA4DA7-C96A-4BD2-8305-2D53837B10F2}"/>
              </a:ext>
            </a:extLst>
          </p:cNvPr>
          <p:cNvSpPr txBox="1"/>
          <p:nvPr/>
        </p:nvSpPr>
        <p:spPr>
          <a:xfrm>
            <a:off x="1938862" y="6495785"/>
            <a:ext cx="835042" cy="246221"/>
          </a:xfrm>
          <a:prstGeom prst="rect">
            <a:avLst/>
          </a:prstGeom>
          <a:noFill/>
        </p:spPr>
        <p:txBody>
          <a:bodyPr wrap="square">
            <a:spAutoFit/>
          </a:bodyPr>
          <a:lstStyle/>
          <a:p>
            <a:r>
              <a:rPr lang="ja-JP" altLang="en-US" sz="500" dirty="0">
                <a:latin typeface="メイリオ" panose="020B0604030504040204" pitchFamily="50" charset="-128"/>
                <a:ea typeface="メイリオ" panose="020B0604030504040204" pitchFamily="50" charset="-128"/>
              </a:rPr>
              <a:t>ロープウェイに乗って</a:t>
            </a:r>
            <a:endParaRPr lang="en-US" altLang="ja-JP" sz="500" dirty="0">
              <a:latin typeface="メイリオ" panose="020B0604030504040204" pitchFamily="50" charset="-128"/>
              <a:ea typeface="メイリオ" panose="020B0604030504040204" pitchFamily="50" charset="-128"/>
            </a:endParaRPr>
          </a:p>
          <a:p>
            <a:r>
              <a:rPr lang="ja-JP" altLang="en-US" sz="500" dirty="0">
                <a:latin typeface="メイリオ" panose="020B0604030504040204" pitchFamily="50" charset="-128"/>
                <a:ea typeface="メイリオ" panose="020B0604030504040204" pitchFamily="50" charset="-128"/>
              </a:rPr>
              <a:t>新港地区へ！</a:t>
            </a:r>
            <a:endParaRPr lang="en-US" altLang="ja-JP" sz="500" dirty="0">
              <a:latin typeface="メイリオ" panose="020B0604030504040204" pitchFamily="50" charset="-128"/>
              <a:ea typeface="メイリオ" panose="020B0604030504040204" pitchFamily="50" charset="-128"/>
            </a:endParaRPr>
          </a:p>
        </p:txBody>
      </p:sp>
      <p:sp>
        <p:nvSpPr>
          <p:cNvPr id="138" name="テキスト ボックス 137">
            <a:extLst>
              <a:ext uri="{FF2B5EF4-FFF2-40B4-BE49-F238E27FC236}">
                <a16:creationId xmlns:a16="http://schemas.microsoft.com/office/drawing/2014/main" id="{4FDB065E-C979-4C74-9A52-92738B9490FE}"/>
              </a:ext>
            </a:extLst>
          </p:cNvPr>
          <p:cNvSpPr txBox="1"/>
          <p:nvPr/>
        </p:nvSpPr>
        <p:spPr>
          <a:xfrm>
            <a:off x="4077535" y="6618782"/>
            <a:ext cx="1333881" cy="323165"/>
          </a:xfrm>
          <a:prstGeom prst="rect">
            <a:avLst/>
          </a:prstGeom>
          <a:noFill/>
        </p:spPr>
        <p:txBody>
          <a:bodyPr wrap="square">
            <a:spAutoFit/>
          </a:bodyPr>
          <a:lstStyle/>
          <a:p>
            <a:r>
              <a:rPr lang="ja-JP" altLang="en-US" sz="500" dirty="0">
                <a:latin typeface="メイリオ" panose="020B0604030504040204" pitchFamily="50" charset="-128"/>
                <a:ea typeface="メイリオ" panose="020B0604030504040204" pitchFamily="50" charset="-128"/>
              </a:rPr>
              <a:t>赤レンガ桟橋から出航！</a:t>
            </a:r>
            <a:endParaRPr lang="en-US" altLang="ja-JP" sz="500" dirty="0">
              <a:latin typeface="メイリオ" panose="020B0604030504040204" pitchFamily="50" charset="-128"/>
              <a:ea typeface="メイリオ" panose="020B0604030504040204" pitchFamily="50" charset="-128"/>
            </a:endParaRPr>
          </a:p>
          <a:p>
            <a:r>
              <a:rPr lang="ja-JP" altLang="en-US" sz="500" dirty="0">
                <a:latin typeface="メイリオ" panose="020B0604030504040204" pitchFamily="50" charset="-128"/>
                <a:ea typeface="メイリオ" panose="020B0604030504040204" pitchFamily="50" charset="-128"/>
              </a:rPr>
              <a:t>クルーズ船で海から横浜を</a:t>
            </a:r>
            <a:endParaRPr lang="en-US" altLang="ja-JP" sz="500" dirty="0">
              <a:latin typeface="メイリオ" panose="020B0604030504040204" pitchFamily="50" charset="-128"/>
              <a:ea typeface="メイリオ" panose="020B0604030504040204" pitchFamily="50" charset="-128"/>
            </a:endParaRPr>
          </a:p>
          <a:p>
            <a:r>
              <a:rPr lang="ja-JP" altLang="en-US" sz="500" dirty="0">
                <a:latin typeface="メイリオ" panose="020B0604030504040204" pitchFamily="50" charset="-128"/>
                <a:ea typeface="メイリオ" panose="020B0604030504040204" pitchFamily="50" charset="-128"/>
              </a:rPr>
              <a:t>眺めます。</a:t>
            </a:r>
            <a:endParaRPr lang="en-US" altLang="ja-JP" sz="500" dirty="0">
              <a:latin typeface="メイリオ" panose="020B0604030504040204" pitchFamily="50" charset="-128"/>
              <a:ea typeface="メイリオ" panose="020B0604030504040204" pitchFamily="50" charset="-128"/>
            </a:endParaRPr>
          </a:p>
        </p:txBody>
      </p:sp>
      <p:sp>
        <p:nvSpPr>
          <p:cNvPr id="144" name="テキスト ボックス 143">
            <a:extLst>
              <a:ext uri="{FF2B5EF4-FFF2-40B4-BE49-F238E27FC236}">
                <a16:creationId xmlns:a16="http://schemas.microsoft.com/office/drawing/2014/main" id="{852AF779-7268-4A5F-9FFF-6FD92E66AA3B}"/>
              </a:ext>
            </a:extLst>
          </p:cNvPr>
          <p:cNvSpPr txBox="1"/>
          <p:nvPr/>
        </p:nvSpPr>
        <p:spPr>
          <a:xfrm>
            <a:off x="6246183" y="6769620"/>
            <a:ext cx="1180946" cy="323165"/>
          </a:xfrm>
          <a:prstGeom prst="rect">
            <a:avLst/>
          </a:prstGeom>
          <a:noFill/>
        </p:spPr>
        <p:txBody>
          <a:bodyPr wrap="square">
            <a:spAutoFit/>
          </a:bodyPr>
          <a:lstStyle/>
          <a:p>
            <a:r>
              <a:rPr lang="ja-JP" altLang="en-US" sz="500" dirty="0">
                <a:latin typeface="メイリオ" panose="020B0604030504040204" pitchFamily="50" charset="-128"/>
                <a:ea typeface="メイリオ" panose="020B0604030504040204" pitchFamily="50" charset="-128"/>
              </a:rPr>
              <a:t>開港間もない横浜を描いた錦絵など、開港に関する約</a:t>
            </a:r>
            <a:r>
              <a:rPr lang="en-US" altLang="ja-JP" sz="500" dirty="0">
                <a:latin typeface="メイリオ" panose="020B0604030504040204" pitchFamily="50" charset="-128"/>
                <a:ea typeface="メイリオ" panose="020B0604030504040204" pitchFamily="50" charset="-128"/>
              </a:rPr>
              <a:t>27</a:t>
            </a:r>
            <a:r>
              <a:rPr lang="ja-JP" altLang="en-US" sz="500" dirty="0">
                <a:latin typeface="メイリオ" panose="020B0604030504040204" pitchFamily="50" charset="-128"/>
                <a:ea typeface="メイリオ" panose="020B0604030504040204" pitchFamily="50" charset="-128"/>
              </a:rPr>
              <a:t>万点の資料を収蔵。</a:t>
            </a:r>
            <a:endParaRPr lang="ja-JP" altLang="en-US" sz="500" dirty="0"/>
          </a:p>
        </p:txBody>
      </p:sp>
      <p:sp>
        <p:nvSpPr>
          <p:cNvPr id="147" name="テキスト ボックス 146">
            <a:extLst>
              <a:ext uri="{FF2B5EF4-FFF2-40B4-BE49-F238E27FC236}">
                <a16:creationId xmlns:a16="http://schemas.microsoft.com/office/drawing/2014/main" id="{489B70A6-29E0-4144-BBEA-4A48AD1B7722}"/>
              </a:ext>
            </a:extLst>
          </p:cNvPr>
          <p:cNvSpPr txBox="1"/>
          <p:nvPr/>
        </p:nvSpPr>
        <p:spPr>
          <a:xfrm>
            <a:off x="9110496" y="6979458"/>
            <a:ext cx="1335940" cy="246221"/>
          </a:xfrm>
          <a:prstGeom prst="rect">
            <a:avLst/>
          </a:prstGeom>
          <a:noFill/>
        </p:spPr>
        <p:txBody>
          <a:bodyPr wrap="square">
            <a:spAutoFit/>
          </a:bodyPr>
          <a:lstStyle/>
          <a:p>
            <a:r>
              <a:rPr lang="ja-JP" altLang="en-US" sz="500" dirty="0">
                <a:latin typeface="メイリオ" panose="020B0604030504040204" pitchFamily="50" charset="-128"/>
                <a:ea typeface="メイリオ" panose="020B0604030504040204" pitchFamily="50" charset="-128"/>
              </a:rPr>
              <a:t>開国後、外国人居留置として栄えた山手の丘には美しい洋館が佇んでいます。</a:t>
            </a:r>
          </a:p>
        </p:txBody>
      </p:sp>
      <p:sp>
        <p:nvSpPr>
          <p:cNvPr id="148" name="テキスト ボックス 147">
            <a:extLst>
              <a:ext uri="{FF2B5EF4-FFF2-40B4-BE49-F238E27FC236}">
                <a16:creationId xmlns:a16="http://schemas.microsoft.com/office/drawing/2014/main" id="{252C4489-CEA7-4796-B92B-D69FED69E555}"/>
              </a:ext>
            </a:extLst>
          </p:cNvPr>
          <p:cNvSpPr txBox="1"/>
          <p:nvPr/>
        </p:nvSpPr>
        <p:spPr>
          <a:xfrm>
            <a:off x="2880880" y="6774350"/>
            <a:ext cx="1118654" cy="323165"/>
          </a:xfrm>
          <a:prstGeom prst="rect">
            <a:avLst/>
          </a:prstGeom>
          <a:noFill/>
        </p:spPr>
        <p:txBody>
          <a:bodyPr wrap="square">
            <a:spAutoFit/>
          </a:bodyPr>
          <a:lstStyle/>
          <a:p>
            <a:r>
              <a:rPr lang="ja-JP" altLang="en-US" sz="500" dirty="0">
                <a:latin typeface="メイリオ" panose="020B0604030504040204" pitchFamily="50" charset="-128"/>
                <a:ea typeface="メイリオ" panose="020B0604030504040204" pitchFamily="50" charset="-128"/>
              </a:rPr>
              <a:t>倉庫内のレストランやショップ、周辺の公園散策など自由に楽しめます♪</a:t>
            </a:r>
            <a:endParaRPr lang="en-US" altLang="ja-JP" sz="500" dirty="0">
              <a:latin typeface="メイリオ" panose="020B0604030504040204" pitchFamily="50" charset="-128"/>
              <a:ea typeface="メイリオ" panose="020B0604030504040204" pitchFamily="50" charset="-128"/>
            </a:endParaRPr>
          </a:p>
        </p:txBody>
      </p:sp>
      <p:pic>
        <p:nvPicPr>
          <p:cNvPr id="83" name="グラフィックス 82" descr="落葉樹 単色塗りつぶし">
            <a:extLst>
              <a:ext uri="{FF2B5EF4-FFF2-40B4-BE49-F238E27FC236}">
                <a16:creationId xmlns:a16="http://schemas.microsoft.com/office/drawing/2014/main" id="{832DCA2F-7B2F-49F8-8394-928B019EAB09}"/>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539068" y="5202677"/>
            <a:ext cx="326031" cy="326031"/>
          </a:xfrm>
          <a:prstGeom prst="rect">
            <a:avLst/>
          </a:prstGeom>
        </p:spPr>
      </p:pic>
      <p:sp>
        <p:nvSpPr>
          <p:cNvPr id="85" name="正方形/長方形 84">
            <a:extLst>
              <a:ext uri="{FF2B5EF4-FFF2-40B4-BE49-F238E27FC236}">
                <a16:creationId xmlns:a16="http://schemas.microsoft.com/office/drawing/2014/main" id="{757F26A7-CFEC-4A9B-A0CF-BDF6D566C5B3}"/>
              </a:ext>
            </a:extLst>
          </p:cNvPr>
          <p:cNvSpPr/>
          <p:nvPr/>
        </p:nvSpPr>
        <p:spPr>
          <a:xfrm>
            <a:off x="2021990" y="5823841"/>
            <a:ext cx="881829" cy="7142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（所要時間</a:t>
            </a:r>
            <a:r>
              <a:rPr kumimoji="1" lang="en-US" altLang="ja-JP" sz="700" dirty="0">
                <a:solidFill>
                  <a:schemeClr val="tx1"/>
                </a:solidFill>
                <a:latin typeface="メイリオ" panose="020B0604030504040204" pitchFamily="50" charset="-128"/>
                <a:ea typeface="メイリオ" panose="020B0604030504040204" pitchFamily="50" charset="-128"/>
              </a:rPr>
              <a:t>5</a:t>
            </a:r>
            <a:r>
              <a:rPr kumimoji="1" lang="ja-JP" altLang="en-US" sz="700" dirty="0">
                <a:solidFill>
                  <a:schemeClr val="tx1"/>
                </a:solidFill>
                <a:latin typeface="メイリオ" panose="020B0604030504040204" pitchFamily="50" charset="-128"/>
                <a:ea typeface="メイリオ" panose="020B0604030504040204" pitchFamily="50" charset="-128"/>
              </a:rPr>
              <a:t>分）</a:t>
            </a:r>
          </a:p>
        </p:txBody>
      </p:sp>
      <p:sp>
        <p:nvSpPr>
          <p:cNvPr id="90" name="正方形/長方形 89">
            <a:extLst>
              <a:ext uri="{FF2B5EF4-FFF2-40B4-BE49-F238E27FC236}">
                <a16:creationId xmlns:a16="http://schemas.microsoft.com/office/drawing/2014/main" id="{674B68E7-1F88-4904-A6E4-CC3463AFB64B}"/>
              </a:ext>
            </a:extLst>
          </p:cNvPr>
          <p:cNvSpPr/>
          <p:nvPr/>
        </p:nvSpPr>
        <p:spPr>
          <a:xfrm>
            <a:off x="3230799" y="5450312"/>
            <a:ext cx="964954" cy="86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（所要時間</a:t>
            </a:r>
            <a:r>
              <a:rPr kumimoji="1" lang="en-US" altLang="ja-JP" sz="700" dirty="0">
                <a:solidFill>
                  <a:schemeClr val="tx1"/>
                </a:solidFill>
                <a:latin typeface="メイリオ" panose="020B0604030504040204" pitchFamily="50" charset="-128"/>
                <a:ea typeface="メイリオ" panose="020B0604030504040204" pitchFamily="50" charset="-128"/>
              </a:rPr>
              <a:t>30</a:t>
            </a:r>
            <a:r>
              <a:rPr kumimoji="1" lang="ja-JP" altLang="en-US" sz="700" dirty="0">
                <a:solidFill>
                  <a:schemeClr val="tx1"/>
                </a:solidFill>
                <a:latin typeface="メイリオ" panose="020B0604030504040204" pitchFamily="50" charset="-128"/>
                <a:ea typeface="メイリオ" panose="020B0604030504040204" pitchFamily="50" charset="-128"/>
              </a:rPr>
              <a:t>分）</a:t>
            </a:r>
          </a:p>
        </p:txBody>
      </p:sp>
      <p:sp>
        <p:nvSpPr>
          <p:cNvPr id="91" name="正方形/長方形 90">
            <a:extLst>
              <a:ext uri="{FF2B5EF4-FFF2-40B4-BE49-F238E27FC236}">
                <a16:creationId xmlns:a16="http://schemas.microsoft.com/office/drawing/2014/main" id="{6DC168E0-CFAF-4E1F-BAA1-9C392D861F62}"/>
              </a:ext>
            </a:extLst>
          </p:cNvPr>
          <p:cNvSpPr/>
          <p:nvPr/>
        </p:nvSpPr>
        <p:spPr>
          <a:xfrm>
            <a:off x="4497272" y="5551672"/>
            <a:ext cx="964954" cy="86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（所要時間</a:t>
            </a:r>
            <a:r>
              <a:rPr kumimoji="1" lang="en-US" altLang="ja-JP" sz="700" dirty="0">
                <a:solidFill>
                  <a:schemeClr val="tx1"/>
                </a:solidFill>
                <a:latin typeface="メイリオ" panose="020B0604030504040204" pitchFamily="50" charset="-128"/>
                <a:ea typeface="メイリオ" panose="020B0604030504040204" pitchFamily="50" charset="-128"/>
              </a:rPr>
              <a:t>60</a:t>
            </a:r>
            <a:r>
              <a:rPr kumimoji="1" lang="ja-JP" altLang="en-US" sz="700" dirty="0">
                <a:solidFill>
                  <a:schemeClr val="tx1"/>
                </a:solidFill>
                <a:latin typeface="メイリオ" panose="020B0604030504040204" pitchFamily="50" charset="-128"/>
                <a:ea typeface="メイリオ" panose="020B0604030504040204" pitchFamily="50" charset="-128"/>
              </a:rPr>
              <a:t>分）</a:t>
            </a:r>
          </a:p>
        </p:txBody>
      </p:sp>
      <p:sp>
        <p:nvSpPr>
          <p:cNvPr id="98" name="正方形/長方形 97">
            <a:extLst>
              <a:ext uri="{FF2B5EF4-FFF2-40B4-BE49-F238E27FC236}">
                <a16:creationId xmlns:a16="http://schemas.microsoft.com/office/drawing/2014/main" id="{3BF57517-6E31-4B4B-AC1A-619FDC97EA52}"/>
              </a:ext>
            </a:extLst>
          </p:cNvPr>
          <p:cNvSpPr/>
          <p:nvPr/>
        </p:nvSpPr>
        <p:spPr>
          <a:xfrm>
            <a:off x="6509612" y="5464142"/>
            <a:ext cx="964954" cy="11542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（所要時間</a:t>
            </a:r>
            <a:r>
              <a:rPr kumimoji="1" lang="en-US" altLang="ja-JP" sz="700" dirty="0">
                <a:solidFill>
                  <a:schemeClr val="tx1"/>
                </a:solidFill>
                <a:latin typeface="メイリオ" panose="020B0604030504040204" pitchFamily="50" charset="-128"/>
                <a:ea typeface="メイリオ" panose="020B0604030504040204" pitchFamily="50" charset="-128"/>
              </a:rPr>
              <a:t>30</a:t>
            </a:r>
            <a:r>
              <a:rPr kumimoji="1" lang="ja-JP" altLang="en-US" sz="700" dirty="0">
                <a:solidFill>
                  <a:schemeClr val="tx1"/>
                </a:solidFill>
                <a:latin typeface="メイリオ" panose="020B0604030504040204" pitchFamily="50" charset="-128"/>
                <a:ea typeface="メイリオ" panose="020B0604030504040204" pitchFamily="50" charset="-128"/>
              </a:rPr>
              <a:t>分）</a:t>
            </a:r>
          </a:p>
        </p:txBody>
      </p:sp>
      <p:sp>
        <p:nvSpPr>
          <p:cNvPr id="99" name="正方形/長方形 98">
            <a:extLst>
              <a:ext uri="{FF2B5EF4-FFF2-40B4-BE49-F238E27FC236}">
                <a16:creationId xmlns:a16="http://schemas.microsoft.com/office/drawing/2014/main" id="{0CFC9535-25E6-4C75-B6ED-96FCB781F3E5}"/>
              </a:ext>
            </a:extLst>
          </p:cNvPr>
          <p:cNvSpPr/>
          <p:nvPr/>
        </p:nvSpPr>
        <p:spPr>
          <a:xfrm>
            <a:off x="7925421" y="5106752"/>
            <a:ext cx="964954" cy="86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（所要時間</a:t>
            </a:r>
            <a:r>
              <a:rPr kumimoji="1" lang="en-US" altLang="ja-JP" sz="700" dirty="0">
                <a:solidFill>
                  <a:schemeClr val="tx1"/>
                </a:solidFill>
                <a:latin typeface="メイリオ" panose="020B0604030504040204" pitchFamily="50" charset="-128"/>
                <a:ea typeface="メイリオ" panose="020B0604030504040204" pitchFamily="50" charset="-128"/>
              </a:rPr>
              <a:t>45</a:t>
            </a:r>
            <a:r>
              <a:rPr kumimoji="1" lang="ja-JP" altLang="en-US" sz="700" dirty="0">
                <a:solidFill>
                  <a:schemeClr val="tx1"/>
                </a:solidFill>
                <a:latin typeface="メイリオ" panose="020B0604030504040204" pitchFamily="50" charset="-128"/>
                <a:ea typeface="メイリオ" panose="020B0604030504040204" pitchFamily="50" charset="-128"/>
              </a:rPr>
              <a:t>分）</a:t>
            </a:r>
          </a:p>
        </p:txBody>
      </p:sp>
      <p:sp>
        <p:nvSpPr>
          <p:cNvPr id="100" name="正方形/長方形 99">
            <a:extLst>
              <a:ext uri="{FF2B5EF4-FFF2-40B4-BE49-F238E27FC236}">
                <a16:creationId xmlns:a16="http://schemas.microsoft.com/office/drawing/2014/main" id="{2AC80F3C-A36A-4765-8FB4-45B32CCB610B}"/>
              </a:ext>
            </a:extLst>
          </p:cNvPr>
          <p:cNvSpPr/>
          <p:nvPr/>
        </p:nvSpPr>
        <p:spPr>
          <a:xfrm>
            <a:off x="7925421" y="6697039"/>
            <a:ext cx="964954" cy="86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（所要時間</a:t>
            </a:r>
            <a:r>
              <a:rPr kumimoji="1" lang="en-US" altLang="ja-JP" sz="700" dirty="0">
                <a:solidFill>
                  <a:schemeClr val="tx1"/>
                </a:solidFill>
                <a:latin typeface="メイリオ" panose="020B0604030504040204" pitchFamily="50" charset="-128"/>
                <a:ea typeface="メイリオ" panose="020B0604030504040204" pitchFamily="50" charset="-128"/>
              </a:rPr>
              <a:t>20</a:t>
            </a:r>
            <a:r>
              <a:rPr kumimoji="1" lang="ja-JP" altLang="en-US" sz="700" dirty="0">
                <a:solidFill>
                  <a:schemeClr val="tx1"/>
                </a:solidFill>
                <a:latin typeface="メイリオ" panose="020B0604030504040204" pitchFamily="50" charset="-128"/>
                <a:ea typeface="メイリオ" panose="020B0604030504040204" pitchFamily="50" charset="-128"/>
              </a:rPr>
              <a:t>分）</a:t>
            </a:r>
          </a:p>
        </p:txBody>
      </p:sp>
      <p:sp>
        <p:nvSpPr>
          <p:cNvPr id="101" name="正方形/長方形 100">
            <a:extLst>
              <a:ext uri="{FF2B5EF4-FFF2-40B4-BE49-F238E27FC236}">
                <a16:creationId xmlns:a16="http://schemas.microsoft.com/office/drawing/2014/main" id="{726AB2E0-BF72-46DA-B474-A96E9FFF5645}"/>
              </a:ext>
            </a:extLst>
          </p:cNvPr>
          <p:cNvSpPr/>
          <p:nvPr/>
        </p:nvSpPr>
        <p:spPr>
          <a:xfrm>
            <a:off x="9481482" y="5484023"/>
            <a:ext cx="964954" cy="86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メイリオ" panose="020B0604030504040204" pitchFamily="50" charset="-128"/>
                <a:ea typeface="メイリオ" panose="020B0604030504040204" pitchFamily="50" charset="-128"/>
              </a:rPr>
              <a:t>（所要時間</a:t>
            </a:r>
            <a:r>
              <a:rPr kumimoji="1" lang="en-US" altLang="ja-JP" sz="700" dirty="0">
                <a:solidFill>
                  <a:schemeClr val="tx1"/>
                </a:solidFill>
                <a:latin typeface="メイリオ" panose="020B0604030504040204" pitchFamily="50" charset="-128"/>
                <a:ea typeface="メイリオ" panose="020B0604030504040204" pitchFamily="50" charset="-128"/>
              </a:rPr>
              <a:t>60</a:t>
            </a:r>
            <a:r>
              <a:rPr kumimoji="1" lang="ja-JP" altLang="en-US" sz="700" dirty="0">
                <a:solidFill>
                  <a:schemeClr val="tx1"/>
                </a:solidFill>
                <a:latin typeface="メイリオ" panose="020B0604030504040204" pitchFamily="50" charset="-128"/>
                <a:ea typeface="メイリオ" panose="020B0604030504040204" pitchFamily="50" charset="-128"/>
              </a:rPr>
              <a:t>分）</a:t>
            </a:r>
          </a:p>
        </p:txBody>
      </p:sp>
      <p:pic>
        <p:nvPicPr>
          <p:cNvPr id="122" name="図 121" descr="白い家と教会の建物&#10;&#10;中程度の精度で自動的に生成された説明">
            <a:extLst>
              <a:ext uri="{FF2B5EF4-FFF2-40B4-BE49-F238E27FC236}">
                <a16:creationId xmlns:a16="http://schemas.microsoft.com/office/drawing/2014/main" id="{C1F544D8-75CA-456A-AF0C-9460282588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126919" y="6498142"/>
            <a:ext cx="552580" cy="420698"/>
          </a:xfrm>
          <a:prstGeom prst="rect">
            <a:avLst/>
          </a:prstGeom>
          <a:effectLst>
            <a:outerShdw blurRad="50800" dist="38100" dir="5400000" algn="t" rotWithShape="0">
              <a:prstClr val="black">
                <a:alpha val="40000"/>
              </a:prstClr>
            </a:outerShdw>
          </a:effectLst>
        </p:spPr>
      </p:pic>
      <p:pic>
        <p:nvPicPr>
          <p:cNvPr id="123" name="図 122" descr="花の家&#10;&#10;自動的に生成された説明">
            <a:extLst>
              <a:ext uri="{FF2B5EF4-FFF2-40B4-BE49-F238E27FC236}">
                <a16:creationId xmlns:a16="http://schemas.microsoft.com/office/drawing/2014/main" id="{5195502D-FBE1-46D4-9FAB-F3258AF1F4F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693730" y="6487059"/>
            <a:ext cx="571141" cy="428148"/>
          </a:xfrm>
          <a:prstGeom prst="rect">
            <a:avLst/>
          </a:prstGeom>
          <a:effectLst>
            <a:outerShdw blurRad="50800" dist="38100" dir="5400000" algn="t" rotWithShape="0">
              <a:prstClr val="black">
                <a:alpha val="40000"/>
              </a:prstClr>
            </a:outerShdw>
          </a:effectLst>
        </p:spPr>
      </p:pic>
      <p:cxnSp>
        <p:nvCxnSpPr>
          <p:cNvPr id="124" name="直線コネクタ 123">
            <a:extLst>
              <a:ext uri="{FF2B5EF4-FFF2-40B4-BE49-F238E27FC236}">
                <a16:creationId xmlns:a16="http://schemas.microsoft.com/office/drawing/2014/main" id="{055D7A7C-CA5E-4F6B-BA8E-D453F3E38047}"/>
              </a:ext>
            </a:extLst>
          </p:cNvPr>
          <p:cNvCxnSpPr>
            <a:cxnSpLocks/>
          </p:cNvCxnSpPr>
          <p:nvPr/>
        </p:nvCxnSpPr>
        <p:spPr>
          <a:xfrm>
            <a:off x="10134010" y="6237164"/>
            <a:ext cx="286696" cy="77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32" name="正方形/長方形 131">
            <a:extLst>
              <a:ext uri="{FF2B5EF4-FFF2-40B4-BE49-F238E27FC236}">
                <a16:creationId xmlns:a16="http://schemas.microsoft.com/office/drawing/2014/main" id="{CB2B1B81-FE8C-4395-A871-86F05F188243}"/>
              </a:ext>
            </a:extLst>
          </p:cNvPr>
          <p:cNvSpPr/>
          <p:nvPr/>
        </p:nvSpPr>
        <p:spPr>
          <a:xfrm>
            <a:off x="10434633" y="5672577"/>
            <a:ext cx="234738" cy="11782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5" b="1" dirty="0">
                <a:latin typeface="メイリオ" panose="020B0604030504040204" pitchFamily="50" charset="-128"/>
                <a:ea typeface="メイリオ" panose="020B0604030504040204" pitchFamily="50" charset="-128"/>
              </a:rPr>
              <a:t>解散</a:t>
            </a:r>
          </a:p>
        </p:txBody>
      </p:sp>
      <p:pic>
        <p:nvPicPr>
          <p:cNvPr id="78" name="図 77" descr="家の前に立っている建物&#10;&#10;低い精度で自動的に生成された説明">
            <a:extLst>
              <a:ext uri="{FF2B5EF4-FFF2-40B4-BE49-F238E27FC236}">
                <a16:creationId xmlns:a16="http://schemas.microsoft.com/office/drawing/2014/main" id="{9C13898D-3C29-4272-8512-5131420F532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121010" y="5579328"/>
            <a:ext cx="1156348" cy="866842"/>
          </a:xfrm>
          <a:prstGeom prst="rect">
            <a:avLst/>
          </a:prstGeom>
          <a:effectLst>
            <a:outerShdw blurRad="50800" dist="38100" dir="5400000" algn="t" rotWithShape="0">
              <a:prstClr val="black">
                <a:alpha val="40000"/>
              </a:prstClr>
            </a:outerShdw>
          </a:effectLst>
        </p:spPr>
      </p:pic>
      <p:sp>
        <p:nvSpPr>
          <p:cNvPr id="159" name="テキスト ボックス 158">
            <a:extLst>
              <a:ext uri="{FF2B5EF4-FFF2-40B4-BE49-F238E27FC236}">
                <a16:creationId xmlns:a16="http://schemas.microsoft.com/office/drawing/2014/main" id="{FB855838-1217-4DE8-8B1A-E02539FDB92C}"/>
              </a:ext>
            </a:extLst>
          </p:cNvPr>
          <p:cNvSpPr txBox="1"/>
          <p:nvPr/>
        </p:nvSpPr>
        <p:spPr>
          <a:xfrm>
            <a:off x="7973345" y="4534770"/>
            <a:ext cx="2962433" cy="253916"/>
          </a:xfrm>
          <a:prstGeom prst="rect">
            <a:avLst/>
          </a:prstGeom>
          <a:noFill/>
        </p:spPr>
        <p:txBody>
          <a:bodyPr wrap="square">
            <a:spAutoFit/>
          </a:bodyPr>
          <a:lstStyle/>
          <a:p>
            <a:pPr marL="228600" algn="just"/>
            <a:r>
              <a:rPr lang="ja-JP" altLang="ja-JP" sz="1000" b="1" kern="100" dirty="0">
                <a:solidFill>
                  <a:srgbClr val="C00000"/>
                </a:solidFill>
                <a:effectLst/>
                <a:latin typeface="メイリオ" panose="020B0604030504040204" pitchFamily="50" charset="-128"/>
                <a:ea typeface="メイリオ" panose="020B0604030504040204" pitchFamily="50" charset="-128"/>
                <a:cs typeface="Times New Roman" panose="02020603050405020304" pitchFamily="18" charset="0"/>
              </a:rPr>
              <a:t>（所要時間：約</a:t>
            </a:r>
            <a:r>
              <a:rPr lang="en-US" altLang="ja-JP" sz="1000" b="1" kern="100" dirty="0">
                <a:solidFill>
                  <a:srgbClr val="C00000"/>
                </a:solidFill>
                <a:effectLst/>
                <a:latin typeface="メイリオ" panose="020B0604030504040204" pitchFamily="50" charset="-128"/>
                <a:ea typeface="メイリオ" panose="020B0604030504040204" pitchFamily="50" charset="-128"/>
                <a:cs typeface="Times New Roman" panose="02020603050405020304" pitchFamily="18" charset="0"/>
              </a:rPr>
              <a:t>6</a:t>
            </a:r>
            <a:r>
              <a:rPr lang="ja-JP" altLang="ja-JP" sz="1000" b="1" kern="100" dirty="0">
                <a:solidFill>
                  <a:srgbClr val="C00000"/>
                </a:solidFill>
                <a:effectLst/>
                <a:latin typeface="メイリオ" panose="020B0604030504040204" pitchFamily="50" charset="-128"/>
                <a:ea typeface="メイリオ" panose="020B0604030504040204" pitchFamily="50" charset="-128"/>
                <a:cs typeface="Times New Roman" panose="02020603050405020304" pitchFamily="18" charset="0"/>
              </a:rPr>
              <a:t>時間</a:t>
            </a:r>
            <a:r>
              <a:rPr lang="en-US" altLang="ja-JP" sz="1000" b="1" kern="100" dirty="0">
                <a:solidFill>
                  <a:srgbClr val="C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b="1" kern="100" dirty="0">
                <a:solidFill>
                  <a:srgbClr val="C00000"/>
                </a:solidFill>
                <a:effectLst/>
                <a:latin typeface="メイリオ" panose="020B0604030504040204" pitchFamily="50" charset="-128"/>
                <a:ea typeface="メイリオ" panose="020B0604030504040204" pitchFamily="50" charset="-128"/>
                <a:cs typeface="Times New Roman" panose="02020603050405020304" pitchFamily="18" charset="0"/>
              </a:rPr>
              <a:t>昼食時間</a:t>
            </a:r>
            <a:r>
              <a:rPr lang="en-US" altLang="ja-JP" sz="1000" b="1" kern="100" dirty="0">
                <a:solidFill>
                  <a:srgbClr val="C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ja-JP" sz="1000" b="1" kern="100" dirty="0">
                <a:solidFill>
                  <a:srgbClr val="C00000"/>
                </a:solidFill>
                <a:effectLst/>
                <a:latin typeface="メイリオ" panose="020B0604030504040204" pitchFamily="50" charset="-128"/>
                <a:ea typeface="メイリオ" panose="020B0604030504040204" pitchFamily="50" charset="-128"/>
                <a:cs typeface="Times New Roman" panose="02020603050405020304" pitchFamily="18" charset="0"/>
              </a:rPr>
              <a:t>時間）</a:t>
            </a:r>
          </a:p>
        </p:txBody>
      </p:sp>
      <p:pic>
        <p:nvPicPr>
          <p:cNvPr id="13" name="図 12" descr="ダイアグラム&#10;&#10;自動的に生成された説明">
            <a:extLst>
              <a:ext uri="{FF2B5EF4-FFF2-40B4-BE49-F238E27FC236}">
                <a16:creationId xmlns:a16="http://schemas.microsoft.com/office/drawing/2014/main" id="{8E10292D-E823-4C69-8698-7E89784AF37A}"/>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l="166"/>
          <a:stretch/>
        </p:blipFill>
        <p:spPr>
          <a:xfrm>
            <a:off x="1450974" y="-1219"/>
            <a:ext cx="8103495" cy="4101181"/>
          </a:xfrm>
          <a:prstGeom prst="rect">
            <a:avLst/>
          </a:prstGeom>
        </p:spPr>
      </p:pic>
      <p:sp>
        <p:nvSpPr>
          <p:cNvPr id="82" name="テキスト ボックス 81">
            <a:extLst>
              <a:ext uri="{FF2B5EF4-FFF2-40B4-BE49-F238E27FC236}">
                <a16:creationId xmlns:a16="http://schemas.microsoft.com/office/drawing/2014/main" id="{4DB689D7-89D3-4911-80B3-C86EC1DAFDE8}"/>
              </a:ext>
            </a:extLst>
          </p:cNvPr>
          <p:cNvSpPr txBox="1"/>
          <p:nvPr/>
        </p:nvSpPr>
        <p:spPr>
          <a:xfrm>
            <a:off x="3743658" y="4456456"/>
            <a:ext cx="3559274" cy="276999"/>
          </a:xfrm>
          <a:prstGeom prst="rect">
            <a:avLst/>
          </a:prstGeom>
          <a:noFill/>
        </p:spPr>
        <p:txBody>
          <a:bodyPr wrap="square">
            <a:spAutoFit/>
          </a:bodyPr>
          <a:lstStyle/>
          <a:p>
            <a:pPr algn="ctr"/>
            <a:r>
              <a:rPr kumimoji="1" lang="ja-JP" altLang="en-US" sz="1200" dirty="0">
                <a:solidFill>
                  <a:schemeClr val="tx1">
                    <a:lumMod val="75000"/>
                    <a:lumOff val="25000"/>
                  </a:schemeClr>
                </a:solidFill>
                <a:latin typeface="FOT-筑紫A丸ゴシック Std B" panose="02020700000000000000" pitchFamily="18" charset="-128"/>
                <a:ea typeface="FOT-筑紫A丸ゴシック Std B" panose="02020700000000000000" pitchFamily="18" charset="-128"/>
              </a:rPr>
              <a:t>港町横浜の歴史を感じさせる街並みを巡る</a:t>
            </a:r>
          </a:p>
        </p:txBody>
      </p:sp>
    </p:spTree>
    <p:extLst>
      <p:ext uri="{BB962C8B-B14F-4D97-AF65-F5344CB8AC3E}">
        <p14:creationId xmlns:p14="http://schemas.microsoft.com/office/powerpoint/2010/main" val="57550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B238">
            <a:alpha val="20000"/>
          </a:srgbClr>
        </a:solidFill>
        <a:effectLst/>
      </p:bgPr>
    </p:bg>
    <p:spTree>
      <p:nvGrpSpPr>
        <p:cNvPr id="1" name=""/>
        <p:cNvGrpSpPr/>
        <p:nvPr/>
      </p:nvGrpSpPr>
      <p:grpSpPr>
        <a:xfrm>
          <a:off x="0" y="0"/>
          <a:ext cx="0" cy="0"/>
          <a:chOff x="0" y="0"/>
          <a:chExt cx="0" cy="0"/>
        </a:xfrm>
      </p:grpSpPr>
      <p:sp>
        <p:nvSpPr>
          <p:cNvPr id="168" name="正方形/長方形 167">
            <a:extLst>
              <a:ext uri="{FF2B5EF4-FFF2-40B4-BE49-F238E27FC236}">
                <a16:creationId xmlns:a16="http://schemas.microsoft.com/office/drawing/2014/main" id="{8A898CB8-5006-47B2-812E-7E141769B177}"/>
              </a:ext>
            </a:extLst>
          </p:cNvPr>
          <p:cNvSpPr/>
          <p:nvPr/>
        </p:nvSpPr>
        <p:spPr>
          <a:xfrm>
            <a:off x="-1" y="4779266"/>
            <a:ext cx="10691814" cy="27900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9" name="直線コネクタ 148">
            <a:extLst>
              <a:ext uri="{FF2B5EF4-FFF2-40B4-BE49-F238E27FC236}">
                <a16:creationId xmlns:a16="http://schemas.microsoft.com/office/drawing/2014/main" id="{BB8DA4C8-D5C5-46C4-B001-464D88EF4F48}"/>
              </a:ext>
            </a:extLst>
          </p:cNvPr>
          <p:cNvCxnSpPr>
            <a:cxnSpLocks/>
          </p:cNvCxnSpPr>
          <p:nvPr/>
        </p:nvCxnSpPr>
        <p:spPr>
          <a:xfrm>
            <a:off x="2610171" y="6083754"/>
            <a:ext cx="58275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87D8918E-1B6B-47DA-9377-71651FBB1944}"/>
              </a:ext>
            </a:extLst>
          </p:cNvPr>
          <p:cNvSpPr/>
          <p:nvPr/>
        </p:nvSpPr>
        <p:spPr>
          <a:xfrm>
            <a:off x="3192925" y="5038863"/>
            <a:ext cx="1658478" cy="25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accent4">
                    <a:lumMod val="75000"/>
                  </a:schemeClr>
                </a:solidFill>
                <a:latin typeface="メイリオ" panose="020B0604030504040204" pitchFamily="50" charset="-128"/>
                <a:ea typeface="メイリオ" panose="020B0604030504040204" pitchFamily="50" charset="-128"/>
              </a:rPr>
              <a:t>②テーブルマナー講習</a:t>
            </a:r>
          </a:p>
        </p:txBody>
      </p:sp>
      <p:pic>
        <p:nvPicPr>
          <p:cNvPr id="48" name="図 47" descr="食品, テーブル, 女性, 皿 が含まれている画像&#10;&#10;自動的に生成された説明">
            <a:extLst>
              <a:ext uri="{FF2B5EF4-FFF2-40B4-BE49-F238E27FC236}">
                <a16:creationId xmlns:a16="http://schemas.microsoft.com/office/drawing/2014/main" id="{B872EC8B-7E0B-4DFB-8B88-44029D8FB9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139" y="5447795"/>
            <a:ext cx="1758863" cy="1172575"/>
          </a:xfrm>
          <a:prstGeom prst="rect">
            <a:avLst/>
          </a:prstGeom>
          <a:effectLst>
            <a:outerShdw blurRad="50800" dist="38100" dir="5400000" algn="t" rotWithShape="0">
              <a:prstClr val="black">
                <a:alpha val="40000"/>
              </a:prstClr>
            </a:outerShdw>
          </a:effectLst>
        </p:spPr>
      </p:pic>
      <p:pic>
        <p:nvPicPr>
          <p:cNvPr id="54" name="図 53" descr="テーブルの上の皿にのった食べ物&#10;&#10;中程度の精度で自動的に生成された説明">
            <a:extLst>
              <a:ext uri="{FF2B5EF4-FFF2-40B4-BE49-F238E27FC236}">
                <a16:creationId xmlns:a16="http://schemas.microsoft.com/office/drawing/2014/main" id="{1737046A-FAAA-4C91-A862-DB347AF2BF5F}"/>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480453" y="6375703"/>
            <a:ext cx="1205898" cy="909049"/>
          </a:xfrm>
          <a:prstGeom prst="rect">
            <a:avLst/>
          </a:prstGeom>
          <a:effectLst>
            <a:outerShdw blurRad="50800" dist="38100" dir="5400000" algn="t" rotWithShape="0">
              <a:prstClr val="black">
                <a:alpha val="40000"/>
              </a:prstClr>
            </a:outerShdw>
          </a:effectLst>
        </p:spPr>
      </p:pic>
      <p:pic>
        <p:nvPicPr>
          <p:cNvPr id="44" name="図 43" descr="テーブル, 建物, ケーキ, 椅子 が含まれている画像&#10;&#10;自動的に生成された説明">
            <a:extLst>
              <a:ext uri="{FF2B5EF4-FFF2-40B4-BE49-F238E27FC236}">
                <a16:creationId xmlns:a16="http://schemas.microsoft.com/office/drawing/2014/main" id="{6BBC1DBA-9263-4930-9730-764256D157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2730" y="6349812"/>
            <a:ext cx="1256786" cy="838163"/>
          </a:xfrm>
          <a:prstGeom prst="rect">
            <a:avLst/>
          </a:prstGeom>
          <a:effectLst>
            <a:outerShdw blurRad="50800" dist="38100" dir="5400000" algn="t" rotWithShape="0">
              <a:prstClr val="black">
                <a:alpha val="40000"/>
              </a:prstClr>
            </a:outerShdw>
          </a:effectLst>
        </p:spPr>
      </p:pic>
      <p:pic>
        <p:nvPicPr>
          <p:cNvPr id="50" name="図 49" descr="部屋の中にいる子供たち&#10;&#10;低い精度で自動的に生成された説明">
            <a:extLst>
              <a:ext uri="{FF2B5EF4-FFF2-40B4-BE49-F238E27FC236}">
                <a16:creationId xmlns:a16="http://schemas.microsoft.com/office/drawing/2014/main" id="{3F2AF505-ECE9-486B-A93A-E196269C6D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6855" y="6349812"/>
            <a:ext cx="1256786" cy="833604"/>
          </a:xfrm>
          <a:prstGeom prst="rect">
            <a:avLst/>
          </a:prstGeom>
          <a:effectLst>
            <a:outerShdw blurRad="50800" dist="38100" dir="5400000" algn="t" rotWithShape="0">
              <a:prstClr val="black">
                <a:alpha val="40000"/>
              </a:prstClr>
            </a:outerShdw>
          </a:effectLst>
        </p:spPr>
      </p:pic>
      <p:sp>
        <p:nvSpPr>
          <p:cNvPr id="114" name="テキスト ボックス 113">
            <a:extLst>
              <a:ext uri="{FF2B5EF4-FFF2-40B4-BE49-F238E27FC236}">
                <a16:creationId xmlns:a16="http://schemas.microsoft.com/office/drawing/2014/main" id="{85C3F06A-D8A9-4B69-9CAF-84E84813ACBC}"/>
              </a:ext>
            </a:extLst>
          </p:cNvPr>
          <p:cNvSpPr txBox="1"/>
          <p:nvPr/>
        </p:nvSpPr>
        <p:spPr>
          <a:xfrm>
            <a:off x="349076" y="5038863"/>
            <a:ext cx="2612024" cy="261610"/>
          </a:xfrm>
          <a:prstGeom prst="rect">
            <a:avLst/>
          </a:prstGeom>
          <a:noFill/>
        </p:spPr>
        <p:txBody>
          <a:bodyPr wrap="square">
            <a:spAutoFit/>
          </a:bodyPr>
          <a:lstStyle/>
          <a:p>
            <a:pPr algn="ctr"/>
            <a:r>
              <a:rPr kumimoji="1" lang="ja-JP" altLang="en-US" sz="1100" b="1" dirty="0">
                <a:solidFill>
                  <a:schemeClr val="accent4">
                    <a:lumMod val="75000"/>
                  </a:schemeClr>
                </a:solidFill>
                <a:latin typeface="メイリオ" panose="020B0604030504040204" pitchFamily="50" charset="-128"/>
                <a:ea typeface="メイリオ" panose="020B0604030504040204" pitchFamily="50" charset="-128"/>
              </a:rPr>
              <a:t>①カップヌードルミュージアム</a:t>
            </a:r>
          </a:p>
        </p:txBody>
      </p:sp>
      <p:sp>
        <p:nvSpPr>
          <p:cNvPr id="116" name="テキスト ボックス 115">
            <a:extLst>
              <a:ext uri="{FF2B5EF4-FFF2-40B4-BE49-F238E27FC236}">
                <a16:creationId xmlns:a16="http://schemas.microsoft.com/office/drawing/2014/main" id="{B112F466-7504-4EB0-8377-2C1C78AD037E}"/>
              </a:ext>
            </a:extLst>
          </p:cNvPr>
          <p:cNvSpPr txBox="1"/>
          <p:nvPr/>
        </p:nvSpPr>
        <p:spPr>
          <a:xfrm>
            <a:off x="3234855" y="5510715"/>
            <a:ext cx="2556723" cy="584775"/>
          </a:xfrm>
          <a:prstGeom prst="rect">
            <a:avLst/>
          </a:prstGeom>
          <a:noFill/>
        </p:spPr>
        <p:txBody>
          <a:bodyPr wrap="square">
            <a:spAutoFit/>
          </a:bodyPr>
          <a:lstStyle/>
          <a:p>
            <a:pPr algn="just"/>
            <a:r>
              <a:rPr lang="ja-JP"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みなとみらいエリア</a:t>
            </a:r>
            <a:r>
              <a:rPr lang="en-US"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徒歩</a:t>
            </a:r>
            <a:r>
              <a:rPr lang="en-US"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分程度</a:t>
            </a:r>
            <a:r>
              <a:rPr lang="en-US"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800" b="1" kern="100" dirty="0">
                <a:solidFill>
                  <a:schemeClr val="accent4">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8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ヨコハマグランドインターコンチネンタルホテル</a:t>
            </a:r>
          </a:p>
          <a:p>
            <a:pPr algn="just"/>
            <a:r>
              <a:rPr lang="ja-JP" altLang="en-US" sz="800" b="1" kern="100" dirty="0">
                <a:solidFill>
                  <a:schemeClr val="accent4">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8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横浜ベイホテル東急</a:t>
            </a:r>
            <a:endParaRPr lang="en-US" altLang="ja-JP" sz="8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800" b="1" kern="100" dirty="0">
                <a:solidFill>
                  <a:schemeClr val="accent4">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8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アニヴェルセル　みなとみらい横浜</a:t>
            </a:r>
            <a:endParaRPr lang="en-US" altLang="ja-JP" sz="8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8" name="テキスト ボックス 117">
            <a:extLst>
              <a:ext uri="{FF2B5EF4-FFF2-40B4-BE49-F238E27FC236}">
                <a16:creationId xmlns:a16="http://schemas.microsoft.com/office/drawing/2014/main" id="{5607D20F-66C3-43FA-8B8A-3E0702A38312}"/>
              </a:ext>
            </a:extLst>
          </p:cNvPr>
          <p:cNvSpPr txBox="1"/>
          <p:nvPr/>
        </p:nvSpPr>
        <p:spPr>
          <a:xfrm>
            <a:off x="7005656" y="5295272"/>
            <a:ext cx="2836487" cy="861774"/>
          </a:xfrm>
          <a:prstGeom prst="rect">
            <a:avLst/>
          </a:prstGeom>
          <a:noFill/>
        </p:spPr>
        <p:txBody>
          <a:bodyPr wrap="square">
            <a:spAutoFit/>
          </a:bodyPr>
          <a:lstStyle/>
          <a:p>
            <a:pPr algn="just"/>
            <a:r>
              <a:rPr lang="ja-JP" altLang="en-US" sz="1000" b="1" kern="100" dirty="0">
                <a:solidFill>
                  <a:schemeClr val="accent4">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日産自動車横浜工場</a:t>
            </a:r>
            <a:endParaRPr lang="ja-JP" altLang="ja-JP" sz="1000" kern="100" dirty="0">
              <a:solidFill>
                <a:schemeClr val="bg2">
                  <a:lumMod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00" b="1" kern="100" dirty="0">
                <a:solidFill>
                  <a:schemeClr val="accent4">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原鉄道博物館</a:t>
            </a:r>
            <a:endParaRPr lang="ja-JP" altLang="ja-JP" sz="1000" kern="100" dirty="0">
              <a:solidFill>
                <a:schemeClr val="bg2">
                  <a:lumMod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00" b="1" kern="100" dirty="0">
                <a:solidFill>
                  <a:schemeClr val="accent4">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京急ミュージアム</a:t>
            </a:r>
            <a:endParaRPr lang="ja-JP" altLang="ja-JP" sz="1000" kern="100" dirty="0">
              <a:solidFill>
                <a:schemeClr val="bg2">
                  <a:lumMod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000" b="1" kern="100" dirty="0">
                <a:solidFill>
                  <a:schemeClr val="accent4">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村田製作所</a:t>
            </a:r>
            <a:endParaRPr lang="ja-JP" altLang="ja-JP" sz="1000" kern="100" dirty="0">
              <a:solidFill>
                <a:schemeClr val="bg2">
                  <a:lumMod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00" b="1" dirty="0">
                <a:solidFill>
                  <a:schemeClr val="accent4">
                    <a:lumMod val="50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b="1"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三菱みなとみらい技術館</a:t>
            </a:r>
            <a:endParaRPr lang="ja-JP" altLang="en-US" sz="10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52" name="テキスト ボックス 151">
            <a:extLst>
              <a:ext uri="{FF2B5EF4-FFF2-40B4-BE49-F238E27FC236}">
                <a16:creationId xmlns:a16="http://schemas.microsoft.com/office/drawing/2014/main" id="{33A0EF9F-2C47-463C-9E93-932E51414604}"/>
              </a:ext>
            </a:extLst>
          </p:cNvPr>
          <p:cNvSpPr txBox="1"/>
          <p:nvPr/>
        </p:nvSpPr>
        <p:spPr>
          <a:xfrm>
            <a:off x="6691164" y="5038863"/>
            <a:ext cx="2148036" cy="261610"/>
          </a:xfrm>
          <a:prstGeom prst="rect">
            <a:avLst/>
          </a:prstGeom>
          <a:noFill/>
        </p:spPr>
        <p:txBody>
          <a:bodyPr wrap="square">
            <a:spAutoFit/>
          </a:bodyPr>
          <a:lstStyle/>
          <a:p>
            <a:pPr algn="ctr"/>
            <a:r>
              <a:rPr kumimoji="1" lang="ja-JP" altLang="en-US" sz="1100" b="1" dirty="0">
                <a:solidFill>
                  <a:schemeClr val="accent4">
                    <a:lumMod val="75000"/>
                  </a:schemeClr>
                </a:solidFill>
                <a:latin typeface="メイリオ" panose="020B0604030504040204" pitchFamily="50" charset="-128"/>
                <a:ea typeface="メイリオ" panose="020B0604030504040204" pitchFamily="50" charset="-128"/>
              </a:rPr>
              <a:t>③ミュージアム見学</a:t>
            </a:r>
          </a:p>
        </p:txBody>
      </p:sp>
      <p:sp>
        <p:nvSpPr>
          <p:cNvPr id="160" name="正方形/長方形 159">
            <a:extLst>
              <a:ext uri="{FF2B5EF4-FFF2-40B4-BE49-F238E27FC236}">
                <a16:creationId xmlns:a16="http://schemas.microsoft.com/office/drawing/2014/main" id="{98C376A8-5C25-4803-A6FD-564042BF8A71}"/>
              </a:ext>
            </a:extLst>
          </p:cNvPr>
          <p:cNvSpPr/>
          <p:nvPr/>
        </p:nvSpPr>
        <p:spPr>
          <a:xfrm>
            <a:off x="184082" y="5561077"/>
            <a:ext cx="234738" cy="117824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5" b="1" dirty="0">
                <a:latin typeface="メイリオ" panose="020B0604030504040204" pitchFamily="50" charset="-128"/>
                <a:ea typeface="メイリオ" panose="020B0604030504040204" pitchFamily="50" charset="-128"/>
              </a:rPr>
              <a:t>集合</a:t>
            </a:r>
          </a:p>
        </p:txBody>
      </p:sp>
      <p:sp>
        <p:nvSpPr>
          <p:cNvPr id="163" name="テキスト ボックス 162">
            <a:extLst>
              <a:ext uri="{FF2B5EF4-FFF2-40B4-BE49-F238E27FC236}">
                <a16:creationId xmlns:a16="http://schemas.microsoft.com/office/drawing/2014/main" id="{E97F7E95-590F-4EC0-B711-1D7253B0C6D4}"/>
              </a:ext>
            </a:extLst>
          </p:cNvPr>
          <p:cNvSpPr txBox="1"/>
          <p:nvPr/>
        </p:nvSpPr>
        <p:spPr>
          <a:xfrm>
            <a:off x="788139" y="6686271"/>
            <a:ext cx="1824213" cy="523220"/>
          </a:xfrm>
          <a:prstGeom prst="rect">
            <a:avLst/>
          </a:prstGeom>
          <a:noFill/>
        </p:spPr>
        <p:txBody>
          <a:bodyPr wrap="square">
            <a:spAutoFit/>
          </a:bodyPr>
          <a:lstStyle/>
          <a:p>
            <a:r>
              <a:rPr lang="ja-JP" altLang="en-US" sz="700" dirty="0">
                <a:latin typeface="メイリオ" panose="020B0604030504040204" pitchFamily="50" charset="-128"/>
                <a:ea typeface="メイリオ" panose="020B0604030504040204" pitchFamily="50" charset="-128"/>
              </a:rPr>
              <a:t>世界初のインスタントラーメン製造から、現代までの歴史を辿る博物館。</a:t>
            </a:r>
            <a:endParaRPr lang="en-US" altLang="ja-JP" sz="700" dirty="0">
              <a:latin typeface="メイリオ" panose="020B0604030504040204" pitchFamily="50" charset="-128"/>
              <a:ea typeface="メイリオ" panose="020B0604030504040204" pitchFamily="50" charset="-128"/>
            </a:endParaRPr>
          </a:p>
          <a:p>
            <a:r>
              <a:rPr lang="ja-JP" altLang="en-US" sz="700" dirty="0">
                <a:latin typeface="メイリオ" panose="020B0604030504040204" pitchFamily="50" charset="-128"/>
                <a:ea typeface="メイリオ" panose="020B0604030504040204" pitchFamily="50" charset="-128"/>
              </a:rPr>
              <a:t>マイカップヌードルなど、多数の体験メニューがあります。</a:t>
            </a:r>
            <a:endParaRPr lang="en-US" altLang="ja-JP" sz="700" dirty="0">
              <a:latin typeface="メイリオ" panose="020B0604030504040204" pitchFamily="50" charset="-128"/>
              <a:ea typeface="メイリオ" panose="020B0604030504040204" pitchFamily="50" charset="-128"/>
            </a:endParaRPr>
          </a:p>
        </p:txBody>
      </p:sp>
      <p:sp>
        <p:nvSpPr>
          <p:cNvPr id="164" name="テキスト ボックス 163">
            <a:extLst>
              <a:ext uri="{FF2B5EF4-FFF2-40B4-BE49-F238E27FC236}">
                <a16:creationId xmlns:a16="http://schemas.microsoft.com/office/drawing/2014/main" id="{17FB3A9C-CB5F-4BA5-9309-E662C5D6E45A}"/>
              </a:ext>
            </a:extLst>
          </p:cNvPr>
          <p:cNvSpPr txBox="1"/>
          <p:nvPr/>
        </p:nvSpPr>
        <p:spPr>
          <a:xfrm>
            <a:off x="3192925" y="6139880"/>
            <a:ext cx="2836487" cy="461665"/>
          </a:xfrm>
          <a:prstGeom prst="rect">
            <a:avLst/>
          </a:prstGeom>
          <a:noFill/>
        </p:spPr>
        <p:txBody>
          <a:bodyPr wrap="square">
            <a:spAutoFit/>
          </a:bodyPr>
          <a:lstStyle/>
          <a:p>
            <a:pPr algn="just"/>
            <a:r>
              <a:rPr lang="ja-JP"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元町中華街エリア</a:t>
            </a:r>
            <a:r>
              <a:rPr lang="en-US"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バス</a:t>
            </a:r>
            <a:r>
              <a:rPr lang="en-US"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分又は徒歩・電車</a:t>
            </a:r>
            <a:r>
              <a:rPr lang="en-US"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分程度</a:t>
            </a:r>
            <a:r>
              <a:rPr lang="en-US"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8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・重慶飯店</a:t>
            </a:r>
            <a:r>
              <a:rPr lang="en-US" altLang="ja-JP" sz="8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8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ローズホテル横浜</a:t>
            </a:r>
            <a:endParaRPr lang="en-US" altLang="ja-JP" sz="8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8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・マリーンルージュ</a:t>
            </a:r>
          </a:p>
        </p:txBody>
      </p:sp>
      <p:sp>
        <p:nvSpPr>
          <p:cNvPr id="165" name="テキスト ボックス 164">
            <a:extLst>
              <a:ext uri="{FF2B5EF4-FFF2-40B4-BE49-F238E27FC236}">
                <a16:creationId xmlns:a16="http://schemas.microsoft.com/office/drawing/2014/main" id="{B624DB73-0A2E-4C83-93A3-E46622E6D58C}"/>
              </a:ext>
            </a:extLst>
          </p:cNvPr>
          <p:cNvSpPr txBox="1"/>
          <p:nvPr/>
        </p:nvSpPr>
        <p:spPr>
          <a:xfrm>
            <a:off x="3211736" y="6657662"/>
            <a:ext cx="1408192" cy="338554"/>
          </a:xfrm>
          <a:prstGeom prst="rect">
            <a:avLst/>
          </a:prstGeom>
          <a:noFill/>
        </p:spPr>
        <p:txBody>
          <a:bodyPr wrap="square">
            <a:spAutoFit/>
          </a:bodyPr>
          <a:lstStyle/>
          <a:p>
            <a:pPr algn="just"/>
            <a:r>
              <a:rPr lang="ja-JP" altLang="ja-JP" sz="800" b="1" kern="100" dirty="0">
                <a:effectLst/>
                <a:latin typeface="メイリオ" panose="020B0604030504040204" pitchFamily="50" charset="-128"/>
                <a:ea typeface="メイリオ" panose="020B0604030504040204" pitchFamily="50" charset="-128"/>
                <a:cs typeface="Times New Roman" panose="02020603050405020304" pitchFamily="18" charset="0"/>
              </a:rPr>
              <a:t>新横浜エリア</a:t>
            </a:r>
          </a:p>
          <a:p>
            <a:pPr algn="just"/>
            <a:r>
              <a:rPr lang="ja-JP" altLang="ja-JP" sz="800" b="1" kern="100" dirty="0">
                <a:solidFill>
                  <a:schemeClr val="accent4">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・新横浜プリンスホテル</a:t>
            </a:r>
          </a:p>
        </p:txBody>
      </p:sp>
      <p:sp>
        <p:nvSpPr>
          <p:cNvPr id="103" name="正方形/長方形 102">
            <a:extLst>
              <a:ext uri="{FF2B5EF4-FFF2-40B4-BE49-F238E27FC236}">
                <a16:creationId xmlns:a16="http://schemas.microsoft.com/office/drawing/2014/main" id="{8541043A-AAA2-45EF-8141-9BCB1DC5FD3F}"/>
              </a:ext>
            </a:extLst>
          </p:cNvPr>
          <p:cNvSpPr/>
          <p:nvPr/>
        </p:nvSpPr>
        <p:spPr>
          <a:xfrm>
            <a:off x="1370037" y="5285846"/>
            <a:ext cx="1468894" cy="859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（所要時間</a:t>
            </a:r>
            <a:r>
              <a:rPr kumimoji="1" lang="en-US" altLang="ja-JP" sz="900" dirty="0">
                <a:solidFill>
                  <a:schemeClr val="tx1"/>
                </a:solidFill>
                <a:latin typeface="メイリオ" panose="020B0604030504040204" pitchFamily="50" charset="-128"/>
                <a:ea typeface="メイリオ" panose="020B0604030504040204" pitchFamily="50" charset="-128"/>
              </a:rPr>
              <a:t>60</a:t>
            </a:r>
            <a:r>
              <a:rPr kumimoji="1" lang="ja-JP" altLang="en-US" sz="900" dirty="0">
                <a:solidFill>
                  <a:schemeClr val="tx1"/>
                </a:solidFill>
                <a:latin typeface="メイリオ" panose="020B0604030504040204" pitchFamily="50" charset="-128"/>
                <a:ea typeface="メイリオ" panose="020B0604030504040204" pitchFamily="50" charset="-128"/>
              </a:rPr>
              <a:t>～</a:t>
            </a:r>
            <a:r>
              <a:rPr kumimoji="1" lang="en-US" altLang="ja-JP" sz="900" dirty="0">
                <a:solidFill>
                  <a:schemeClr val="tx1"/>
                </a:solidFill>
                <a:latin typeface="メイリオ" panose="020B0604030504040204" pitchFamily="50" charset="-128"/>
                <a:ea typeface="メイリオ" panose="020B0604030504040204" pitchFamily="50" charset="-128"/>
              </a:rPr>
              <a:t>180</a:t>
            </a:r>
            <a:r>
              <a:rPr kumimoji="1" lang="ja-JP" altLang="en-US" sz="900" dirty="0">
                <a:solidFill>
                  <a:schemeClr val="tx1"/>
                </a:solidFill>
                <a:latin typeface="メイリオ" panose="020B0604030504040204" pitchFamily="50" charset="-128"/>
                <a:ea typeface="メイリオ" panose="020B0604030504040204" pitchFamily="50" charset="-128"/>
              </a:rPr>
              <a:t>分）</a:t>
            </a:r>
          </a:p>
        </p:txBody>
      </p:sp>
      <p:sp>
        <p:nvSpPr>
          <p:cNvPr id="125" name="正方形/長方形 124">
            <a:extLst>
              <a:ext uri="{FF2B5EF4-FFF2-40B4-BE49-F238E27FC236}">
                <a16:creationId xmlns:a16="http://schemas.microsoft.com/office/drawing/2014/main" id="{69565DC1-D786-455F-B9DF-EA3CAC88CCAD}"/>
              </a:ext>
            </a:extLst>
          </p:cNvPr>
          <p:cNvSpPr/>
          <p:nvPr/>
        </p:nvSpPr>
        <p:spPr>
          <a:xfrm>
            <a:off x="4513216" y="5113985"/>
            <a:ext cx="1364257" cy="12232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（所要時間</a:t>
            </a:r>
            <a:r>
              <a:rPr kumimoji="1" lang="en-US" altLang="ja-JP" sz="900" dirty="0">
                <a:solidFill>
                  <a:schemeClr val="tx1"/>
                </a:solidFill>
                <a:latin typeface="メイリオ" panose="020B0604030504040204" pitchFamily="50" charset="-128"/>
                <a:ea typeface="メイリオ" panose="020B0604030504040204" pitchFamily="50" charset="-128"/>
              </a:rPr>
              <a:t>120</a:t>
            </a:r>
            <a:r>
              <a:rPr kumimoji="1" lang="ja-JP" altLang="en-US" sz="900" dirty="0">
                <a:solidFill>
                  <a:schemeClr val="tx1"/>
                </a:solidFill>
                <a:latin typeface="メイリオ" panose="020B0604030504040204" pitchFamily="50" charset="-128"/>
                <a:ea typeface="メイリオ" panose="020B0604030504040204" pitchFamily="50" charset="-128"/>
              </a:rPr>
              <a:t>分）</a:t>
            </a:r>
          </a:p>
        </p:txBody>
      </p:sp>
      <p:cxnSp>
        <p:nvCxnSpPr>
          <p:cNvPr id="127" name="直線コネクタ 126">
            <a:extLst>
              <a:ext uri="{FF2B5EF4-FFF2-40B4-BE49-F238E27FC236}">
                <a16:creationId xmlns:a16="http://schemas.microsoft.com/office/drawing/2014/main" id="{48179AAF-F2BE-489C-B3C7-875B4312B2B5}"/>
              </a:ext>
            </a:extLst>
          </p:cNvPr>
          <p:cNvCxnSpPr>
            <a:cxnSpLocks/>
          </p:cNvCxnSpPr>
          <p:nvPr/>
        </p:nvCxnSpPr>
        <p:spPr>
          <a:xfrm>
            <a:off x="6745800" y="5998871"/>
            <a:ext cx="255000"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745CD9E8-FDE9-4CC2-A3CC-6B3CAE6F306D}"/>
              </a:ext>
            </a:extLst>
          </p:cNvPr>
          <p:cNvCxnSpPr>
            <a:cxnSpLocks/>
          </p:cNvCxnSpPr>
          <p:nvPr/>
        </p:nvCxnSpPr>
        <p:spPr>
          <a:xfrm>
            <a:off x="10116047" y="5985625"/>
            <a:ext cx="255000"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1" name="正方形/長方形 160">
            <a:extLst>
              <a:ext uri="{FF2B5EF4-FFF2-40B4-BE49-F238E27FC236}">
                <a16:creationId xmlns:a16="http://schemas.microsoft.com/office/drawing/2014/main" id="{5193ECCB-1464-4431-BB81-247EEFF073CB}"/>
              </a:ext>
            </a:extLst>
          </p:cNvPr>
          <p:cNvSpPr/>
          <p:nvPr/>
        </p:nvSpPr>
        <p:spPr>
          <a:xfrm>
            <a:off x="10370697" y="5561077"/>
            <a:ext cx="234738" cy="117824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5" b="1" dirty="0">
                <a:latin typeface="メイリオ" panose="020B0604030504040204" pitchFamily="50" charset="-128"/>
                <a:ea typeface="メイリオ" panose="020B0604030504040204" pitchFamily="50" charset="-128"/>
              </a:rPr>
              <a:t>解散</a:t>
            </a:r>
          </a:p>
        </p:txBody>
      </p:sp>
      <p:sp>
        <p:nvSpPr>
          <p:cNvPr id="166" name="テキスト ボックス 165">
            <a:extLst>
              <a:ext uri="{FF2B5EF4-FFF2-40B4-BE49-F238E27FC236}">
                <a16:creationId xmlns:a16="http://schemas.microsoft.com/office/drawing/2014/main" id="{7EB3E1E3-37DF-4AA3-99D9-5BCA868D0E06}"/>
              </a:ext>
            </a:extLst>
          </p:cNvPr>
          <p:cNvSpPr txBox="1"/>
          <p:nvPr/>
        </p:nvSpPr>
        <p:spPr>
          <a:xfrm>
            <a:off x="7572258" y="4570149"/>
            <a:ext cx="3261347" cy="246221"/>
          </a:xfrm>
          <a:prstGeom prst="rect">
            <a:avLst/>
          </a:prstGeom>
          <a:noFill/>
        </p:spPr>
        <p:txBody>
          <a:bodyPr wrap="square">
            <a:spAutoFit/>
          </a:bodyPr>
          <a:lstStyle/>
          <a:p>
            <a:pPr marL="228600" algn="just"/>
            <a:r>
              <a:rPr lang="ja-JP" altLang="ja-JP" sz="1000" b="1" kern="100" dirty="0">
                <a:solidFill>
                  <a:srgbClr val="A88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b="1" kern="100" dirty="0">
                <a:solidFill>
                  <a:srgbClr val="A88000"/>
                </a:solidFill>
                <a:effectLst/>
                <a:latin typeface="メイリオ" panose="020B0604030504040204" pitchFamily="50" charset="-128"/>
                <a:ea typeface="メイリオ" panose="020B0604030504040204" pitchFamily="50" charset="-128"/>
                <a:cs typeface="Times New Roman" panose="02020603050405020304" pitchFamily="18" charset="0"/>
              </a:rPr>
              <a:t>所要時間：約</a:t>
            </a:r>
            <a:r>
              <a:rPr lang="en-US" altLang="ja-JP" sz="1000" b="1" kern="100" dirty="0">
                <a:solidFill>
                  <a:srgbClr val="A88000"/>
                </a:solidFill>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000" b="1" kern="100" dirty="0">
                <a:solidFill>
                  <a:srgbClr val="A88000"/>
                </a:solidFill>
                <a:effectLst/>
                <a:latin typeface="メイリオ" panose="020B0604030504040204" pitchFamily="50" charset="-128"/>
                <a:ea typeface="メイリオ" panose="020B0604030504040204" pitchFamily="50" charset="-128"/>
                <a:cs typeface="Times New Roman" panose="02020603050405020304" pitchFamily="18" charset="0"/>
              </a:rPr>
              <a:t>時間～</a:t>
            </a:r>
            <a:r>
              <a:rPr lang="en-US" altLang="ja-JP" sz="1000" b="1" kern="100" dirty="0">
                <a:solidFill>
                  <a:srgbClr val="A88000"/>
                </a:solidFill>
                <a:effectLst/>
                <a:latin typeface="メイリオ" panose="020B0604030504040204" pitchFamily="50" charset="-128"/>
                <a:ea typeface="メイリオ" panose="020B0604030504040204" pitchFamily="50" charset="-128"/>
                <a:cs typeface="Times New Roman" panose="02020603050405020304" pitchFamily="18" charset="0"/>
              </a:rPr>
              <a:t>6</a:t>
            </a:r>
            <a:r>
              <a:rPr lang="ja-JP" altLang="en-US" sz="1000" b="1" kern="100" dirty="0">
                <a:solidFill>
                  <a:srgbClr val="A88000"/>
                </a:solidFill>
                <a:effectLst/>
                <a:latin typeface="メイリオ" panose="020B0604030504040204" pitchFamily="50" charset="-128"/>
                <a:ea typeface="メイリオ" panose="020B0604030504040204" pitchFamily="50" charset="-128"/>
                <a:cs typeface="Times New Roman" panose="02020603050405020304" pitchFamily="18" charset="0"/>
              </a:rPr>
              <a:t>時間　昼食時間込み</a:t>
            </a:r>
            <a:r>
              <a:rPr lang="ja-JP" altLang="ja-JP" sz="1000" b="1" kern="100" dirty="0">
                <a:solidFill>
                  <a:srgbClr val="A88000"/>
                </a:solidFill>
                <a:effectLst/>
                <a:latin typeface="メイリオ" panose="020B0604030504040204" pitchFamily="50" charset="-128"/>
                <a:ea typeface="メイリオ" panose="020B0604030504040204" pitchFamily="50" charset="-128"/>
                <a:cs typeface="Times New Roman" panose="02020603050405020304" pitchFamily="18" charset="0"/>
              </a:rPr>
              <a:t>）</a:t>
            </a:r>
          </a:p>
        </p:txBody>
      </p:sp>
      <p:pic>
        <p:nvPicPr>
          <p:cNvPr id="131" name="図 130" descr="マップ&#10;&#10;自動的に生成された説明">
            <a:extLst>
              <a:ext uri="{FF2B5EF4-FFF2-40B4-BE49-F238E27FC236}">
                <a16:creationId xmlns:a16="http://schemas.microsoft.com/office/drawing/2014/main" id="{3C1873A5-49E1-4DAA-A74F-5A4BCB20247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36971" y="0"/>
            <a:ext cx="7967831" cy="4045648"/>
          </a:xfrm>
          <a:prstGeom prst="rect">
            <a:avLst/>
          </a:prstGeom>
        </p:spPr>
      </p:pic>
      <p:sp>
        <p:nvSpPr>
          <p:cNvPr id="136" name="テキスト ボックス 135">
            <a:extLst>
              <a:ext uri="{FF2B5EF4-FFF2-40B4-BE49-F238E27FC236}">
                <a16:creationId xmlns:a16="http://schemas.microsoft.com/office/drawing/2014/main" id="{276756BB-6F8E-48BA-BAFA-096D17E92196}"/>
              </a:ext>
            </a:extLst>
          </p:cNvPr>
          <p:cNvSpPr txBox="1"/>
          <p:nvPr/>
        </p:nvSpPr>
        <p:spPr>
          <a:xfrm>
            <a:off x="3424476" y="4092493"/>
            <a:ext cx="3992819" cy="369332"/>
          </a:xfrm>
          <a:prstGeom prst="rect">
            <a:avLst/>
          </a:prstGeom>
          <a:noFill/>
        </p:spPr>
        <p:txBody>
          <a:bodyPr wrap="square">
            <a:spAutoFit/>
          </a:bodyPr>
          <a:lstStyle/>
          <a:p>
            <a:pPr algn="ctr"/>
            <a:r>
              <a:rPr kumimoji="1" lang="ja-JP" altLang="en-US" sz="1800" b="1" dirty="0">
                <a:solidFill>
                  <a:srgbClr val="A88000"/>
                </a:solidFill>
                <a:latin typeface="メイリオ" panose="020B0604030504040204" pitchFamily="50" charset="-128"/>
                <a:ea typeface="メイリオ" panose="020B0604030504040204" pitchFamily="50" charset="-128"/>
              </a:rPr>
              <a:t>日帰り　企業ミュージアムコース</a:t>
            </a:r>
          </a:p>
        </p:txBody>
      </p:sp>
      <p:sp>
        <p:nvSpPr>
          <p:cNvPr id="139" name="テキスト ボックス 138">
            <a:extLst>
              <a:ext uri="{FF2B5EF4-FFF2-40B4-BE49-F238E27FC236}">
                <a16:creationId xmlns:a16="http://schemas.microsoft.com/office/drawing/2014/main" id="{0B662688-E35A-44AC-809F-C2FE71735B8F}"/>
              </a:ext>
            </a:extLst>
          </p:cNvPr>
          <p:cNvSpPr txBox="1"/>
          <p:nvPr/>
        </p:nvSpPr>
        <p:spPr>
          <a:xfrm>
            <a:off x="3566268" y="4391946"/>
            <a:ext cx="3559274" cy="276999"/>
          </a:xfrm>
          <a:prstGeom prst="rect">
            <a:avLst/>
          </a:prstGeom>
          <a:noFill/>
        </p:spPr>
        <p:txBody>
          <a:bodyPr wrap="square">
            <a:spAutoFit/>
          </a:bodyPr>
          <a:lstStyle/>
          <a:p>
            <a:pPr algn="ctr"/>
            <a:r>
              <a:rPr kumimoji="1" lang="ja-JP" altLang="en-US" sz="1200" dirty="0">
                <a:solidFill>
                  <a:schemeClr val="tx1">
                    <a:lumMod val="75000"/>
                    <a:lumOff val="25000"/>
                  </a:schemeClr>
                </a:solidFill>
                <a:latin typeface="FOT-筑紫A丸ゴシック Std B" panose="02020700000000000000" pitchFamily="18" charset="-128"/>
                <a:ea typeface="FOT-筑紫A丸ゴシック Std B" panose="02020700000000000000" pitchFamily="18" charset="-128"/>
              </a:rPr>
              <a:t>企業に触れて生徒たちのキャリアを育む</a:t>
            </a:r>
          </a:p>
        </p:txBody>
      </p:sp>
      <p:cxnSp>
        <p:nvCxnSpPr>
          <p:cNvPr id="145" name="直線コネクタ 144">
            <a:extLst>
              <a:ext uri="{FF2B5EF4-FFF2-40B4-BE49-F238E27FC236}">
                <a16:creationId xmlns:a16="http://schemas.microsoft.com/office/drawing/2014/main" id="{ECE67709-B554-4D2F-8A6D-93685671A096}"/>
              </a:ext>
            </a:extLst>
          </p:cNvPr>
          <p:cNvCxnSpPr>
            <a:cxnSpLocks/>
          </p:cNvCxnSpPr>
          <p:nvPr/>
        </p:nvCxnSpPr>
        <p:spPr>
          <a:xfrm>
            <a:off x="3088049" y="4391946"/>
            <a:ext cx="4515711" cy="0"/>
          </a:xfrm>
          <a:prstGeom prst="line">
            <a:avLst/>
          </a:prstGeom>
          <a:ln w="28575">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31" name="図 30" descr="アイコン&#10;&#10;自動的に生成された説明">
            <a:extLst>
              <a:ext uri="{FF2B5EF4-FFF2-40B4-BE49-F238E27FC236}">
                <a16:creationId xmlns:a16="http://schemas.microsoft.com/office/drawing/2014/main" id="{9B308E73-0F7A-4F70-A337-80B504DDA836}"/>
              </a:ext>
            </a:extLst>
          </p:cNvPr>
          <p:cNvPicPr>
            <a:picLocks noChangeAspect="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737474" y="6113933"/>
            <a:ext cx="142148" cy="142148"/>
          </a:xfrm>
          <a:prstGeom prst="rect">
            <a:avLst/>
          </a:prstGeom>
        </p:spPr>
      </p:pic>
      <p:sp>
        <p:nvSpPr>
          <p:cNvPr id="33" name="正方形/長方形 32">
            <a:extLst>
              <a:ext uri="{FF2B5EF4-FFF2-40B4-BE49-F238E27FC236}">
                <a16:creationId xmlns:a16="http://schemas.microsoft.com/office/drawing/2014/main" id="{A36E1CAF-D783-463D-B084-DF91983E1E29}"/>
              </a:ext>
            </a:extLst>
          </p:cNvPr>
          <p:cNvSpPr/>
          <p:nvPr/>
        </p:nvSpPr>
        <p:spPr>
          <a:xfrm>
            <a:off x="8183665" y="5130847"/>
            <a:ext cx="1658478" cy="10546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（所要時間</a:t>
            </a:r>
            <a:r>
              <a:rPr kumimoji="1" lang="en-US" altLang="ja-JP" sz="900" dirty="0">
                <a:solidFill>
                  <a:schemeClr val="tx1"/>
                </a:solidFill>
                <a:latin typeface="メイリオ" panose="020B0604030504040204" pitchFamily="50" charset="-128"/>
                <a:ea typeface="メイリオ" panose="020B0604030504040204" pitchFamily="50" charset="-128"/>
              </a:rPr>
              <a:t>30</a:t>
            </a:r>
            <a:r>
              <a:rPr kumimoji="1" lang="ja-JP" altLang="en-US" sz="900" dirty="0">
                <a:solidFill>
                  <a:schemeClr val="tx1"/>
                </a:solidFill>
                <a:latin typeface="メイリオ" panose="020B0604030504040204" pitchFamily="50" charset="-128"/>
                <a:ea typeface="メイリオ" panose="020B0604030504040204" pitchFamily="50" charset="-128"/>
              </a:rPr>
              <a:t>分～</a:t>
            </a:r>
            <a:r>
              <a:rPr kumimoji="1" lang="en-US" altLang="ja-JP" sz="900" dirty="0">
                <a:solidFill>
                  <a:schemeClr val="tx1"/>
                </a:solidFill>
                <a:latin typeface="メイリオ" panose="020B0604030504040204" pitchFamily="50" charset="-128"/>
                <a:ea typeface="メイリオ" panose="020B0604030504040204" pitchFamily="50" charset="-128"/>
              </a:rPr>
              <a:t>45</a:t>
            </a:r>
            <a:r>
              <a:rPr kumimoji="1" lang="ja-JP" altLang="en-US" sz="900" dirty="0">
                <a:solidFill>
                  <a:schemeClr val="tx1"/>
                </a:solidFill>
                <a:latin typeface="メイリオ" panose="020B0604030504040204" pitchFamily="50" charset="-128"/>
                <a:ea typeface="メイリオ" panose="020B0604030504040204" pitchFamily="50" charset="-128"/>
              </a:rPr>
              <a:t>分）</a:t>
            </a:r>
          </a:p>
        </p:txBody>
      </p:sp>
      <p:sp>
        <p:nvSpPr>
          <p:cNvPr id="2" name="フローチャート: 端子 1">
            <a:extLst>
              <a:ext uri="{FF2B5EF4-FFF2-40B4-BE49-F238E27FC236}">
                <a16:creationId xmlns:a16="http://schemas.microsoft.com/office/drawing/2014/main" id="{8F6098F5-7B46-F444-8349-B4F740D1DD8E}"/>
              </a:ext>
            </a:extLst>
          </p:cNvPr>
          <p:cNvSpPr/>
          <p:nvPr/>
        </p:nvSpPr>
        <p:spPr>
          <a:xfrm>
            <a:off x="2574131" y="1569469"/>
            <a:ext cx="752475" cy="164195"/>
          </a:xfrm>
          <a:prstGeom prst="flowChartTerminator">
            <a:avLst/>
          </a:prstGeom>
          <a:solidFill>
            <a:srgbClr val="F1B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0853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E48FC">
            <a:alpha val="20000"/>
          </a:srgbClr>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5C0118F5-D20C-4B19-9B4F-E5F988BC1560}"/>
              </a:ext>
            </a:extLst>
          </p:cNvPr>
          <p:cNvSpPr/>
          <p:nvPr/>
        </p:nvSpPr>
        <p:spPr>
          <a:xfrm>
            <a:off x="-9527" y="4780232"/>
            <a:ext cx="10701340" cy="27900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1A1DAB41-C8DE-45F9-BE22-A4C00783ADA2}"/>
              </a:ext>
            </a:extLst>
          </p:cNvPr>
          <p:cNvCxnSpPr>
            <a:cxnSpLocks/>
          </p:cNvCxnSpPr>
          <p:nvPr/>
        </p:nvCxnSpPr>
        <p:spPr>
          <a:xfrm>
            <a:off x="289425" y="5925445"/>
            <a:ext cx="10235700" cy="0"/>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42" name="図 41" descr="アイコン&#10;&#10;自動的に生成された説明">
            <a:extLst>
              <a:ext uri="{FF2B5EF4-FFF2-40B4-BE49-F238E27FC236}">
                <a16:creationId xmlns:a16="http://schemas.microsoft.com/office/drawing/2014/main" id="{B1846447-4EE4-41A0-A72A-1F93528FACE1}"/>
              </a:ext>
            </a:extLst>
          </p:cNvPr>
          <p:cNvPicPr>
            <a:picLocks noChangeAspect="1"/>
          </p:cNvPicPr>
          <p:nvPr/>
        </p:nvPicPr>
        <p:blipFill>
          <a:blip r:embed="rId2"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302081" y="5666621"/>
            <a:ext cx="261923" cy="261923"/>
          </a:xfrm>
          <a:prstGeom prst="rect">
            <a:avLst/>
          </a:prstGeom>
        </p:spPr>
      </p:pic>
      <p:sp>
        <p:nvSpPr>
          <p:cNvPr id="58" name="正方形/長方形 57">
            <a:extLst>
              <a:ext uri="{FF2B5EF4-FFF2-40B4-BE49-F238E27FC236}">
                <a16:creationId xmlns:a16="http://schemas.microsoft.com/office/drawing/2014/main" id="{918B8AF3-8C9F-4CEC-8999-A9E41FB41F71}"/>
              </a:ext>
            </a:extLst>
          </p:cNvPr>
          <p:cNvSpPr/>
          <p:nvPr/>
        </p:nvSpPr>
        <p:spPr>
          <a:xfrm>
            <a:off x="59201" y="5536349"/>
            <a:ext cx="234738" cy="1178241"/>
          </a:xfrm>
          <a:prstGeom prst="rect">
            <a:avLst/>
          </a:prstGeom>
          <a:solidFill>
            <a:srgbClr val="342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5" b="1" dirty="0">
                <a:latin typeface="メイリオ" panose="020B0604030504040204" pitchFamily="50" charset="-128"/>
                <a:ea typeface="メイリオ" panose="020B0604030504040204" pitchFamily="50" charset="-128"/>
              </a:rPr>
              <a:t>集合</a:t>
            </a:r>
          </a:p>
        </p:txBody>
      </p:sp>
      <p:sp>
        <p:nvSpPr>
          <p:cNvPr id="72" name="テキスト ボックス 71">
            <a:extLst>
              <a:ext uri="{FF2B5EF4-FFF2-40B4-BE49-F238E27FC236}">
                <a16:creationId xmlns:a16="http://schemas.microsoft.com/office/drawing/2014/main" id="{2484607A-3EC6-40C0-BCA5-32F441117ED3}"/>
              </a:ext>
            </a:extLst>
          </p:cNvPr>
          <p:cNvSpPr txBox="1"/>
          <p:nvPr/>
        </p:nvSpPr>
        <p:spPr>
          <a:xfrm>
            <a:off x="2273506" y="6036585"/>
            <a:ext cx="325538" cy="533479"/>
          </a:xfrm>
          <a:prstGeom prst="rect">
            <a:avLst/>
          </a:prstGeom>
          <a:noFill/>
        </p:spPr>
        <p:txBody>
          <a:bodyPr vert="eaVert" wrap="none" rtlCol="0">
            <a:spAutoFit/>
          </a:bodyPr>
          <a:lstStyle/>
          <a:p>
            <a:r>
              <a:rPr kumimoji="1" lang="ja-JP" altLang="en-US" sz="800" b="1" dirty="0">
                <a:solidFill>
                  <a:schemeClr val="accent1">
                    <a:lumMod val="50000"/>
                  </a:schemeClr>
                </a:solidFill>
              </a:rPr>
              <a:t>徒歩</a:t>
            </a:r>
            <a:r>
              <a:rPr kumimoji="1" lang="en-US" altLang="ja-JP" sz="900" b="1" dirty="0">
                <a:solidFill>
                  <a:schemeClr val="accent1">
                    <a:lumMod val="50000"/>
                  </a:schemeClr>
                </a:solidFill>
              </a:rPr>
              <a:t>5</a:t>
            </a:r>
            <a:r>
              <a:rPr kumimoji="1" lang="ja-JP" altLang="en-US" sz="800" b="1" dirty="0">
                <a:solidFill>
                  <a:schemeClr val="accent1">
                    <a:lumMod val="50000"/>
                  </a:schemeClr>
                </a:solidFill>
              </a:rPr>
              <a:t>分</a:t>
            </a:r>
          </a:p>
        </p:txBody>
      </p:sp>
      <p:sp>
        <p:nvSpPr>
          <p:cNvPr id="2" name="テキスト ボックス 1">
            <a:extLst>
              <a:ext uri="{FF2B5EF4-FFF2-40B4-BE49-F238E27FC236}">
                <a16:creationId xmlns:a16="http://schemas.microsoft.com/office/drawing/2014/main" id="{81EE628C-24F9-4977-9DCA-D458CEB19EFA}"/>
              </a:ext>
            </a:extLst>
          </p:cNvPr>
          <p:cNvSpPr txBox="1"/>
          <p:nvPr/>
        </p:nvSpPr>
        <p:spPr>
          <a:xfrm>
            <a:off x="662888" y="6467381"/>
            <a:ext cx="1415772" cy="369332"/>
          </a:xfrm>
          <a:prstGeom prst="rect">
            <a:avLst/>
          </a:prstGeom>
          <a:noFill/>
        </p:spPr>
        <p:txBody>
          <a:bodyPr wrap="none" rtlCol="0">
            <a:spAutoFit/>
          </a:bodyPr>
          <a:lstStyle/>
          <a:p>
            <a:r>
              <a:rPr kumimoji="1" lang="ja-JP" altLang="en-US" sz="600" dirty="0">
                <a:latin typeface="メイリオ" panose="020B0604030504040204" pitchFamily="50" charset="-128"/>
                <a:ea typeface="メイリオ" panose="020B0604030504040204" pitchFamily="50" charset="-128"/>
              </a:rPr>
              <a:t>体験例</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マイカップヌードルファクトリー</a:t>
            </a:r>
            <a:endParaRPr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・チキンラーメン</a:t>
            </a:r>
            <a:r>
              <a:rPr lang="ja-JP" altLang="en-US" sz="600" dirty="0">
                <a:latin typeface="メイリオ" panose="020B0604030504040204" pitchFamily="50" charset="-128"/>
                <a:ea typeface="メイリオ" panose="020B0604030504040204" pitchFamily="50" charset="-128"/>
              </a:rPr>
              <a:t>ファクトリー</a:t>
            </a:r>
            <a:endParaRPr kumimoji="1" lang="ja-JP" altLang="en-US" sz="600" dirty="0">
              <a:latin typeface="メイリオ" panose="020B0604030504040204" pitchFamily="50" charset="-128"/>
              <a:ea typeface="メイリオ" panose="020B0604030504040204" pitchFamily="50" charset="-128"/>
            </a:endParaRPr>
          </a:p>
        </p:txBody>
      </p:sp>
      <p:pic>
        <p:nvPicPr>
          <p:cNvPr id="3" name="図 2" descr="食品, テーブル, 女性, 皿 が含まれている画像&#10;&#10;自動的に生成された説明">
            <a:extLst>
              <a:ext uri="{FF2B5EF4-FFF2-40B4-BE49-F238E27FC236}">
                <a16:creationId xmlns:a16="http://schemas.microsoft.com/office/drawing/2014/main" id="{C1A5848B-6DD5-4EBB-93CB-78D168A8DD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012" y="5547566"/>
            <a:ext cx="1329382" cy="886255"/>
          </a:xfrm>
          <a:prstGeom prst="rect">
            <a:avLst/>
          </a:prstGeom>
          <a:effectLst>
            <a:outerShdw blurRad="50800" dist="38100" dir="5400000" algn="t" rotWithShape="0">
              <a:schemeClr val="tx1">
                <a:lumMod val="50000"/>
                <a:lumOff val="50000"/>
                <a:alpha val="40000"/>
              </a:schemeClr>
            </a:outerShdw>
          </a:effectLst>
        </p:spPr>
      </p:pic>
      <p:sp>
        <p:nvSpPr>
          <p:cNvPr id="36" name="テキスト ボックス 35">
            <a:extLst>
              <a:ext uri="{FF2B5EF4-FFF2-40B4-BE49-F238E27FC236}">
                <a16:creationId xmlns:a16="http://schemas.microsoft.com/office/drawing/2014/main" id="{1FA363DC-BA89-462B-8F56-59F20C43341D}"/>
              </a:ext>
            </a:extLst>
          </p:cNvPr>
          <p:cNvSpPr txBox="1"/>
          <p:nvPr/>
        </p:nvSpPr>
        <p:spPr>
          <a:xfrm>
            <a:off x="456066" y="5078178"/>
            <a:ext cx="2177254" cy="261610"/>
          </a:xfrm>
          <a:prstGeom prst="rect">
            <a:avLst/>
          </a:prstGeom>
          <a:noFill/>
        </p:spPr>
        <p:txBody>
          <a:bodyPr wrap="square">
            <a:spAutoFit/>
          </a:bodyPr>
          <a:lstStyle/>
          <a:p>
            <a:r>
              <a:rPr kumimoji="1" lang="ja-JP" altLang="en-US" sz="1100" b="1" dirty="0">
                <a:solidFill>
                  <a:srgbClr val="34258F"/>
                </a:solidFill>
                <a:latin typeface="メイリオ" panose="020B0604030504040204" pitchFamily="50" charset="-128"/>
                <a:ea typeface="メイリオ" panose="020B0604030504040204" pitchFamily="50" charset="-128"/>
              </a:rPr>
              <a:t>①カップヌードルミュージアム</a:t>
            </a:r>
            <a:endParaRPr lang="ja-JP" altLang="en-US" sz="1100" b="1" dirty="0">
              <a:solidFill>
                <a:srgbClr val="34258F"/>
              </a:solidFill>
            </a:endParaRPr>
          </a:p>
        </p:txBody>
      </p:sp>
      <p:grpSp>
        <p:nvGrpSpPr>
          <p:cNvPr id="80" name="グループ化 79">
            <a:extLst>
              <a:ext uri="{FF2B5EF4-FFF2-40B4-BE49-F238E27FC236}">
                <a16:creationId xmlns:a16="http://schemas.microsoft.com/office/drawing/2014/main" id="{B860B563-9F34-4B88-BFED-5C9FED0E754F}"/>
              </a:ext>
            </a:extLst>
          </p:cNvPr>
          <p:cNvGrpSpPr/>
          <p:nvPr/>
        </p:nvGrpSpPr>
        <p:grpSpPr>
          <a:xfrm>
            <a:off x="774440" y="6887421"/>
            <a:ext cx="1122888" cy="455583"/>
            <a:chOff x="1301792" y="911745"/>
            <a:chExt cx="1634747" cy="632514"/>
          </a:xfrm>
        </p:grpSpPr>
        <p:grpSp>
          <p:nvGrpSpPr>
            <p:cNvPr id="77" name="グループ化 76">
              <a:extLst>
                <a:ext uri="{FF2B5EF4-FFF2-40B4-BE49-F238E27FC236}">
                  <a16:creationId xmlns:a16="http://schemas.microsoft.com/office/drawing/2014/main" id="{B77F987D-BFD9-417B-9579-18262000047D}"/>
                </a:ext>
              </a:extLst>
            </p:cNvPr>
            <p:cNvGrpSpPr/>
            <p:nvPr/>
          </p:nvGrpSpPr>
          <p:grpSpPr>
            <a:xfrm>
              <a:off x="1301792" y="911745"/>
              <a:ext cx="1634747" cy="632514"/>
              <a:chOff x="1047721" y="6205973"/>
              <a:chExt cx="1634747" cy="632514"/>
            </a:xfrm>
          </p:grpSpPr>
          <p:pic>
            <p:nvPicPr>
              <p:cNvPr id="27" name="図 26" descr="ロゴ が含まれている画像&#10;&#10;自動的に生成された説明">
                <a:extLst>
                  <a:ext uri="{FF2B5EF4-FFF2-40B4-BE49-F238E27FC236}">
                    <a16:creationId xmlns:a16="http://schemas.microsoft.com/office/drawing/2014/main" id="{0E865127-99AC-4AEE-BD6B-3FB1810702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7782" y="6205973"/>
                <a:ext cx="288000" cy="288000"/>
              </a:xfrm>
              <a:prstGeom prst="rect">
                <a:avLst/>
              </a:prstGeom>
            </p:spPr>
          </p:pic>
          <p:pic>
            <p:nvPicPr>
              <p:cNvPr id="32" name="図 31" descr="ロゴ&#10;&#10;中程度の精度で自動的に生成された説明">
                <a:extLst>
                  <a:ext uri="{FF2B5EF4-FFF2-40B4-BE49-F238E27FC236}">
                    <a16:creationId xmlns:a16="http://schemas.microsoft.com/office/drawing/2014/main" id="{25D2609C-1CC0-41E9-908D-3AC2465B27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7721" y="6205973"/>
                <a:ext cx="288000" cy="288000"/>
              </a:xfrm>
              <a:prstGeom prst="rect">
                <a:avLst/>
              </a:prstGeom>
            </p:spPr>
          </p:pic>
          <p:pic>
            <p:nvPicPr>
              <p:cNvPr id="34" name="図 33" descr="アイコン が含まれている画像&#10;&#10;自動的に生成された説明">
                <a:extLst>
                  <a:ext uri="{FF2B5EF4-FFF2-40B4-BE49-F238E27FC236}">
                    <a16:creationId xmlns:a16="http://schemas.microsoft.com/office/drawing/2014/main" id="{451E656D-6186-4836-AD7C-4DF50E1D18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4408" y="6205973"/>
                <a:ext cx="288000" cy="288000"/>
              </a:xfrm>
              <a:prstGeom prst="rect">
                <a:avLst/>
              </a:prstGeom>
            </p:spPr>
          </p:pic>
          <p:pic>
            <p:nvPicPr>
              <p:cNvPr id="37" name="図 36" descr="アイコン, 矢印&#10;&#10;中程度の精度で自動的に生成された説明">
                <a:extLst>
                  <a:ext uri="{FF2B5EF4-FFF2-40B4-BE49-F238E27FC236}">
                    <a16:creationId xmlns:a16="http://schemas.microsoft.com/office/drawing/2014/main" id="{BAF5725C-28DF-48C6-9E1A-133D0840F9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1095" y="6205973"/>
                <a:ext cx="288000" cy="288000"/>
              </a:xfrm>
              <a:prstGeom prst="rect">
                <a:avLst/>
              </a:prstGeom>
            </p:spPr>
          </p:pic>
          <p:pic>
            <p:nvPicPr>
              <p:cNvPr id="61" name="図 60" descr="図形 が含まれている画像&#10;&#10;自動的に生成された説明">
                <a:extLst>
                  <a:ext uri="{FF2B5EF4-FFF2-40B4-BE49-F238E27FC236}">
                    <a16:creationId xmlns:a16="http://schemas.microsoft.com/office/drawing/2014/main" id="{E39F0350-2B14-4FA6-8CBA-3CCD39E11C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94468" y="6205973"/>
                <a:ext cx="288000" cy="288000"/>
              </a:xfrm>
              <a:prstGeom prst="rect">
                <a:avLst/>
              </a:prstGeom>
            </p:spPr>
          </p:pic>
          <p:pic>
            <p:nvPicPr>
              <p:cNvPr id="63" name="図 62" descr="グラフィカル ユーザー インターフェイス, アプリケーション, アイコン&#10;&#10;自動的に生成された説明">
                <a:extLst>
                  <a:ext uri="{FF2B5EF4-FFF2-40B4-BE49-F238E27FC236}">
                    <a16:creationId xmlns:a16="http://schemas.microsoft.com/office/drawing/2014/main" id="{0FD2D9BF-F943-460C-8B29-8A4D87B29CC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57782" y="6543149"/>
                <a:ext cx="288000" cy="288000"/>
              </a:xfrm>
              <a:prstGeom prst="rect">
                <a:avLst/>
              </a:prstGeom>
            </p:spPr>
          </p:pic>
          <p:pic>
            <p:nvPicPr>
              <p:cNvPr id="65" name="図 64" descr="ロゴ&#10;&#10;自動的に生成された説明">
                <a:extLst>
                  <a:ext uri="{FF2B5EF4-FFF2-40B4-BE49-F238E27FC236}">
                    <a16:creationId xmlns:a16="http://schemas.microsoft.com/office/drawing/2014/main" id="{3ABCF7F2-C79E-48AE-A752-04640A8FC48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7721" y="6543149"/>
                <a:ext cx="288000" cy="288000"/>
              </a:xfrm>
              <a:prstGeom prst="rect">
                <a:avLst/>
              </a:prstGeom>
            </p:spPr>
          </p:pic>
          <p:pic>
            <p:nvPicPr>
              <p:cNvPr id="67" name="図 66" descr="アイコン&#10;&#10;低い精度で自動的に生成された説明">
                <a:extLst>
                  <a:ext uri="{FF2B5EF4-FFF2-40B4-BE49-F238E27FC236}">
                    <a16:creationId xmlns:a16="http://schemas.microsoft.com/office/drawing/2014/main" id="{F6A55426-9CD8-417E-9D18-6E4EBFFE9E5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84408" y="6543149"/>
                <a:ext cx="288000" cy="288000"/>
              </a:xfrm>
              <a:prstGeom prst="rect">
                <a:avLst/>
              </a:prstGeom>
            </p:spPr>
          </p:pic>
          <p:pic>
            <p:nvPicPr>
              <p:cNvPr id="69" name="図 68" descr="ロゴ&#10;&#10;自動的に生成された説明">
                <a:extLst>
                  <a:ext uri="{FF2B5EF4-FFF2-40B4-BE49-F238E27FC236}">
                    <a16:creationId xmlns:a16="http://schemas.microsoft.com/office/drawing/2014/main" id="{300366CF-B40D-4176-9267-CA040D75674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718379" y="6550487"/>
                <a:ext cx="288000" cy="288000"/>
              </a:xfrm>
              <a:prstGeom prst="rect">
                <a:avLst/>
              </a:prstGeom>
            </p:spPr>
          </p:pic>
        </p:grpSp>
        <p:pic>
          <p:nvPicPr>
            <p:cNvPr id="71" name="図 70" descr="図形 が含まれている画像&#10;&#10;自動的に生成された説明">
              <a:extLst>
                <a:ext uri="{FF2B5EF4-FFF2-40B4-BE49-F238E27FC236}">
                  <a16:creationId xmlns:a16="http://schemas.microsoft.com/office/drawing/2014/main" id="{F8814895-8596-47C5-8DC3-607394CE3C8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650467" y="1248662"/>
              <a:ext cx="286072" cy="286072"/>
            </a:xfrm>
            <a:prstGeom prst="rect">
              <a:avLst/>
            </a:prstGeom>
          </p:spPr>
        </p:pic>
      </p:grpSp>
      <p:pic>
        <p:nvPicPr>
          <p:cNvPr id="9" name="図 8" descr="建物の前の広場&#10;&#10;中程度の精度で自動的に生成された説明">
            <a:extLst>
              <a:ext uri="{FF2B5EF4-FFF2-40B4-BE49-F238E27FC236}">
                <a16:creationId xmlns:a16="http://schemas.microsoft.com/office/drawing/2014/main" id="{3842B35D-8506-4B20-91BE-8064167F93F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58181" y="5505734"/>
            <a:ext cx="1444340" cy="968884"/>
          </a:xfrm>
          <a:prstGeom prst="rect">
            <a:avLst/>
          </a:prstGeom>
          <a:effectLst>
            <a:outerShdw blurRad="50800" dist="38100" dir="5400000" algn="t" rotWithShape="0">
              <a:schemeClr val="tx1">
                <a:lumMod val="50000"/>
                <a:lumOff val="50000"/>
                <a:alpha val="40000"/>
              </a:schemeClr>
            </a:outerShdw>
          </a:effectLst>
        </p:spPr>
      </p:pic>
      <p:sp>
        <p:nvSpPr>
          <p:cNvPr id="38" name="テキスト ボックス 37">
            <a:extLst>
              <a:ext uri="{FF2B5EF4-FFF2-40B4-BE49-F238E27FC236}">
                <a16:creationId xmlns:a16="http://schemas.microsoft.com/office/drawing/2014/main" id="{160CABFB-6C2F-4F63-B1B8-5703569F267B}"/>
              </a:ext>
            </a:extLst>
          </p:cNvPr>
          <p:cNvSpPr txBox="1"/>
          <p:nvPr/>
        </p:nvSpPr>
        <p:spPr>
          <a:xfrm>
            <a:off x="2641118" y="5078178"/>
            <a:ext cx="1207799" cy="261610"/>
          </a:xfrm>
          <a:prstGeom prst="rect">
            <a:avLst/>
          </a:prstGeom>
          <a:noFill/>
        </p:spPr>
        <p:txBody>
          <a:bodyPr wrap="square">
            <a:spAutoFit/>
          </a:bodyPr>
          <a:lstStyle/>
          <a:p>
            <a:pPr algn="ctr"/>
            <a:r>
              <a:rPr kumimoji="1" lang="ja-JP" altLang="en-US" sz="1100" b="1" dirty="0">
                <a:solidFill>
                  <a:srgbClr val="34258F"/>
                </a:solidFill>
                <a:latin typeface="メイリオ" panose="020B0604030504040204" pitchFamily="50" charset="-128"/>
                <a:ea typeface="メイリオ" panose="020B0604030504040204" pitchFamily="50" charset="-128"/>
              </a:rPr>
              <a:t>②</a:t>
            </a:r>
            <a:r>
              <a:rPr kumimoji="1" lang="en-US" altLang="ja-JP" sz="1100" b="1" dirty="0">
                <a:solidFill>
                  <a:srgbClr val="34258F"/>
                </a:solidFill>
                <a:latin typeface="メイリオ" panose="020B0604030504040204" pitchFamily="50" charset="-128"/>
                <a:ea typeface="メイリオ" panose="020B0604030504040204" pitchFamily="50" charset="-128"/>
              </a:rPr>
              <a:t>JICA</a:t>
            </a:r>
            <a:r>
              <a:rPr kumimoji="1" lang="ja-JP" altLang="en-US" sz="1100" b="1" dirty="0">
                <a:solidFill>
                  <a:srgbClr val="34258F"/>
                </a:solidFill>
                <a:latin typeface="メイリオ" panose="020B0604030504040204" pitchFamily="50" charset="-128"/>
                <a:ea typeface="メイリオ" panose="020B0604030504040204" pitchFamily="50" charset="-128"/>
              </a:rPr>
              <a:t>横浜</a:t>
            </a:r>
            <a:endParaRPr kumimoji="1" lang="en-US" altLang="ja-JP" sz="1100" b="1" dirty="0">
              <a:solidFill>
                <a:srgbClr val="34258F"/>
              </a:solidFill>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D712B681-3A2E-4726-BA2D-536FD57E7FAE}"/>
              </a:ext>
            </a:extLst>
          </p:cNvPr>
          <p:cNvGrpSpPr/>
          <p:nvPr/>
        </p:nvGrpSpPr>
        <p:grpSpPr>
          <a:xfrm>
            <a:off x="2827435" y="6842542"/>
            <a:ext cx="1453675" cy="597996"/>
            <a:chOff x="2827435" y="6928267"/>
            <a:chExt cx="1453675" cy="597996"/>
          </a:xfrm>
        </p:grpSpPr>
        <p:pic>
          <p:nvPicPr>
            <p:cNvPr id="118" name="図 117" descr="ロゴ&#10;&#10;中程度の精度で自動的に生成された説明">
              <a:extLst>
                <a:ext uri="{FF2B5EF4-FFF2-40B4-BE49-F238E27FC236}">
                  <a16:creationId xmlns:a16="http://schemas.microsoft.com/office/drawing/2014/main" id="{C5052419-5145-4F10-B669-5B1F0E97A9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28773" y="6929721"/>
              <a:ext cx="180066" cy="180149"/>
            </a:xfrm>
            <a:prstGeom prst="rect">
              <a:avLst/>
            </a:prstGeom>
          </p:spPr>
        </p:pic>
        <p:pic>
          <p:nvPicPr>
            <p:cNvPr id="119" name="図 118" descr="アイコン が含まれている画像&#10;&#10;自動的に生成された説明">
              <a:extLst>
                <a:ext uri="{FF2B5EF4-FFF2-40B4-BE49-F238E27FC236}">
                  <a16:creationId xmlns:a16="http://schemas.microsoft.com/office/drawing/2014/main" id="{56959311-9554-4226-AEF5-C34AB09C9C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39278" y="6929721"/>
              <a:ext cx="180066" cy="180149"/>
            </a:xfrm>
            <a:prstGeom prst="rect">
              <a:avLst/>
            </a:prstGeom>
          </p:spPr>
        </p:pic>
        <p:pic>
          <p:nvPicPr>
            <p:cNvPr id="120" name="図 119" descr="アイコン, 矢印&#10;&#10;中程度の精度で自動的に生成された説明">
              <a:extLst>
                <a:ext uri="{FF2B5EF4-FFF2-40B4-BE49-F238E27FC236}">
                  <a16:creationId xmlns:a16="http://schemas.microsoft.com/office/drawing/2014/main" id="{BD781E6F-2106-4F48-AAE3-426CC81DBF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53926" y="6928267"/>
              <a:ext cx="180066" cy="180149"/>
            </a:xfrm>
            <a:prstGeom prst="rect">
              <a:avLst/>
            </a:prstGeom>
          </p:spPr>
        </p:pic>
        <p:pic>
          <p:nvPicPr>
            <p:cNvPr id="121" name="図 120" descr="ロゴ が含まれている画像&#10;&#10;自動的に生成された説明">
              <a:extLst>
                <a:ext uri="{FF2B5EF4-FFF2-40B4-BE49-F238E27FC236}">
                  <a16:creationId xmlns:a16="http://schemas.microsoft.com/office/drawing/2014/main" id="{19B940FA-6E46-48D7-9D41-48B50CB489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6167" y="6928267"/>
              <a:ext cx="180066" cy="180149"/>
            </a:xfrm>
            <a:prstGeom prst="rect">
              <a:avLst/>
            </a:prstGeom>
          </p:spPr>
        </p:pic>
        <p:pic>
          <p:nvPicPr>
            <p:cNvPr id="122" name="図 121" descr="アイコン&#10;&#10;低い精度で自動的に生成された説明">
              <a:extLst>
                <a:ext uri="{FF2B5EF4-FFF2-40B4-BE49-F238E27FC236}">
                  <a16:creationId xmlns:a16="http://schemas.microsoft.com/office/drawing/2014/main" id="{F478AED0-6A4F-42DF-B312-C6A67484647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675814" y="6928267"/>
              <a:ext cx="180066" cy="180149"/>
            </a:xfrm>
            <a:prstGeom prst="rect">
              <a:avLst/>
            </a:prstGeom>
          </p:spPr>
        </p:pic>
        <p:pic>
          <p:nvPicPr>
            <p:cNvPr id="123" name="図 122" descr="図形 が含まれている画像&#10;&#10;自動的に生成された説明">
              <a:extLst>
                <a:ext uri="{FF2B5EF4-FFF2-40B4-BE49-F238E27FC236}">
                  <a16:creationId xmlns:a16="http://schemas.microsoft.com/office/drawing/2014/main" id="{FA0F5E07-3C68-46FE-BB3B-0DF639AE54F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890539" y="6928267"/>
              <a:ext cx="180066" cy="180149"/>
            </a:xfrm>
            <a:prstGeom prst="rect">
              <a:avLst/>
            </a:prstGeom>
          </p:spPr>
        </p:pic>
        <p:pic>
          <p:nvPicPr>
            <p:cNvPr id="124" name="図 123" descr="アイコン&#10;&#10;自動的に生成された説明">
              <a:extLst>
                <a:ext uri="{FF2B5EF4-FFF2-40B4-BE49-F238E27FC236}">
                  <a16:creationId xmlns:a16="http://schemas.microsoft.com/office/drawing/2014/main" id="{C7241B58-1BC7-4417-A695-B862CAF3C9B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101044" y="6929721"/>
              <a:ext cx="180066" cy="180149"/>
            </a:xfrm>
            <a:prstGeom prst="rect">
              <a:avLst/>
            </a:prstGeom>
          </p:spPr>
        </p:pic>
        <p:pic>
          <p:nvPicPr>
            <p:cNvPr id="125" name="図 124" descr="アイコン が含まれている画像&#10;&#10;自動的に生成された説明">
              <a:extLst>
                <a:ext uri="{FF2B5EF4-FFF2-40B4-BE49-F238E27FC236}">
                  <a16:creationId xmlns:a16="http://schemas.microsoft.com/office/drawing/2014/main" id="{A106F011-3545-4F55-B2CF-22F7DC142317}"/>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833570" y="7135204"/>
              <a:ext cx="180066" cy="180149"/>
            </a:xfrm>
            <a:prstGeom prst="rect">
              <a:avLst/>
            </a:prstGeom>
          </p:spPr>
        </p:pic>
        <p:pic>
          <p:nvPicPr>
            <p:cNvPr id="126" name="図 125" descr="図形 が含まれている画像&#10;&#10;自動的に生成された説明">
              <a:extLst>
                <a:ext uri="{FF2B5EF4-FFF2-40B4-BE49-F238E27FC236}">
                  <a16:creationId xmlns:a16="http://schemas.microsoft.com/office/drawing/2014/main" id="{CC089C5B-7746-4742-B133-5836CCE3E4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35638" y="7140192"/>
              <a:ext cx="180066" cy="180149"/>
            </a:xfrm>
            <a:prstGeom prst="rect">
              <a:avLst/>
            </a:prstGeom>
          </p:spPr>
        </p:pic>
        <p:pic>
          <p:nvPicPr>
            <p:cNvPr id="127" name="図 126" descr="アイコン&#10;&#10;自動的に生成された説明">
              <a:extLst>
                <a:ext uri="{FF2B5EF4-FFF2-40B4-BE49-F238E27FC236}">
                  <a16:creationId xmlns:a16="http://schemas.microsoft.com/office/drawing/2014/main" id="{992FE2D8-9382-4DCD-81C2-13F416E6A5A5}"/>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250364" y="7139176"/>
              <a:ext cx="180066" cy="180149"/>
            </a:xfrm>
            <a:prstGeom prst="rect">
              <a:avLst/>
            </a:prstGeom>
          </p:spPr>
        </p:pic>
        <p:pic>
          <p:nvPicPr>
            <p:cNvPr id="128" name="図 127" descr="アイコン が含まれている画像&#10;&#10;自動的に生成された説明">
              <a:extLst>
                <a:ext uri="{FF2B5EF4-FFF2-40B4-BE49-F238E27FC236}">
                  <a16:creationId xmlns:a16="http://schemas.microsoft.com/office/drawing/2014/main" id="{EB67EF5B-558B-413F-9717-DE31F1E61AF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465089" y="7139176"/>
              <a:ext cx="180066" cy="180149"/>
            </a:xfrm>
            <a:prstGeom prst="rect">
              <a:avLst/>
            </a:prstGeom>
          </p:spPr>
        </p:pic>
        <p:pic>
          <p:nvPicPr>
            <p:cNvPr id="129" name="図 128" descr="ロゴ&#10;&#10;自動的に生成された説明">
              <a:extLst>
                <a:ext uri="{FF2B5EF4-FFF2-40B4-BE49-F238E27FC236}">
                  <a16:creationId xmlns:a16="http://schemas.microsoft.com/office/drawing/2014/main" id="{453633EC-98C6-4FEC-AB2D-50378940462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75594" y="7139262"/>
              <a:ext cx="180066" cy="180149"/>
            </a:xfrm>
            <a:prstGeom prst="rect">
              <a:avLst/>
            </a:prstGeom>
          </p:spPr>
        </p:pic>
        <p:pic>
          <p:nvPicPr>
            <p:cNvPr id="130" name="図 129" descr="アイコン&#10;&#10;低い精度で自動的に生成された説明">
              <a:extLst>
                <a:ext uri="{FF2B5EF4-FFF2-40B4-BE49-F238E27FC236}">
                  <a16:creationId xmlns:a16="http://schemas.microsoft.com/office/drawing/2014/main" id="{9BF5D7F1-E62A-4EC4-A7DB-66F3A06228B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96542" y="7129873"/>
              <a:ext cx="180066" cy="180149"/>
            </a:xfrm>
            <a:prstGeom prst="rect">
              <a:avLst/>
            </a:prstGeom>
          </p:spPr>
        </p:pic>
        <p:pic>
          <p:nvPicPr>
            <p:cNvPr id="131" name="図 130" descr="ロゴ&#10;&#10;自動的に生成された説明">
              <a:extLst>
                <a:ext uri="{FF2B5EF4-FFF2-40B4-BE49-F238E27FC236}">
                  <a16:creationId xmlns:a16="http://schemas.microsoft.com/office/drawing/2014/main" id="{A13FB9C4-DB3B-4126-8BAF-DCC7FB450B2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044" y="7146000"/>
              <a:ext cx="180066" cy="180149"/>
            </a:xfrm>
            <a:prstGeom prst="rect">
              <a:avLst/>
            </a:prstGeom>
          </p:spPr>
        </p:pic>
        <p:pic>
          <p:nvPicPr>
            <p:cNvPr id="132" name="図 131" descr="グラフィカル ユーザー インターフェイス, アプリケーション, アイコン&#10;&#10;自動的に生成された説明">
              <a:extLst>
                <a:ext uri="{FF2B5EF4-FFF2-40B4-BE49-F238E27FC236}">
                  <a16:creationId xmlns:a16="http://schemas.microsoft.com/office/drawing/2014/main" id="{C72B5796-1C28-465F-90CA-75E4296620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27435" y="7346114"/>
              <a:ext cx="180066" cy="180149"/>
            </a:xfrm>
            <a:prstGeom prst="rect">
              <a:avLst/>
            </a:prstGeom>
          </p:spPr>
        </p:pic>
        <p:pic>
          <p:nvPicPr>
            <p:cNvPr id="133" name="図 132" descr="アイコン&#10;&#10;低い精度で自動的に生成された説明">
              <a:extLst>
                <a:ext uri="{FF2B5EF4-FFF2-40B4-BE49-F238E27FC236}">
                  <a16:creationId xmlns:a16="http://schemas.microsoft.com/office/drawing/2014/main" id="{32437F2B-6177-4DFA-B9E3-212CD07EFF9A}"/>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039639" y="7346114"/>
              <a:ext cx="180066" cy="180149"/>
            </a:xfrm>
            <a:prstGeom prst="rect">
              <a:avLst/>
            </a:prstGeom>
          </p:spPr>
        </p:pic>
        <p:pic>
          <p:nvPicPr>
            <p:cNvPr id="134" name="図 133" descr="図形 が含まれている画像&#10;&#10;自動的に生成された説明">
              <a:extLst>
                <a:ext uri="{FF2B5EF4-FFF2-40B4-BE49-F238E27FC236}">
                  <a16:creationId xmlns:a16="http://schemas.microsoft.com/office/drawing/2014/main" id="{5A5B25F8-A255-4CBD-A719-BCE0E47511D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50144" y="7346114"/>
              <a:ext cx="180066" cy="180149"/>
            </a:xfrm>
            <a:prstGeom prst="rect">
              <a:avLst/>
            </a:prstGeom>
          </p:spPr>
        </p:pic>
      </p:grpSp>
      <p:sp>
        <p:nvSpPr>
          <p:cNvPr id="87" name="テキスト ボックス 86">
            <a:extLst>
              <a:ext uri="{FF2B5EF4-FFF2-40B4-BE49-F238E27FC236}">
                <a16:creationId xmlns:a16="http://schemas.microsoft.com/office/drawing/2014/main" id="{B86F3D36-7C9C-4495-A6A6-C495CEA49E27}"/>
              </a:ext>
            </a:extLst>
          </p:cNvPr>
          <p:cNvSpPr txBox="1"/>
          <p:nvPr/>
        </p:nvSpPr>
        <p:spPr>
          <a:xfrm>
            <a:off x="2775305" y="6467381"/>
            <a:ext cx="1415772" cy="369332"/>
          </a:xfrm>
          <a:prstGeom prst="rect">
            <a:avLst/>
          </a:prstGeom>
          <a:noFill/>
        </p:spPr>
        <p:txBody>
          <a:bodyPr wrap="square">
            <a:spAutoFit/>
          </a:bodyPr>
          <a:lstStyle/>
          <a:p>
            <a:r>
              <a:rPr lang="ja-JP" altLang="en-US" sz="600" dirty="0">
                <a:latin typeface="メイリオ" panose="020B0604030504040204" pitchFamily="50" charset="-128"/>
                <a:ea typeface="メイリオ" panose="020B0604030504040204" pitchFamily="50" charset="-128"/>
              </a:rPr>
              <a:t>体験例</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JICA</a:t>
            </a:r>
            <a:r>
              <a:rPr lang="ja-JP" altLang="en-US" sz="600" dirty="0">
                <a:latin typeface="メイリオ" panose="020B0604030504040204" pitchFamily="50" charset="-128"/>
                <a:ea typeface="メイリオ" panose="020B0604030504040204" pitchFamily="50" charset="-128"/>
              </a:rPr>
              <a:t>横浜訪問プログラム</a:t>
            </a:r>
          </a:p>
          <a:p>
            <a:r>
              <a:rPr lang="ja-JP" altLang="en-US" sz="600" dirty="0">
                <a:latin typeface="メイリオ" panose="020B0604030504040204" pitchFamily="50" charset="-128"/>
                <a:ea typeface="メイリオ" panose="020B0604030504040204" pitchFamily="50" charset="-128"/>
              </a:rPr>
              <a:t>・海外移住資料館見学</a:t>
            </a:r>
          </a:p>
        </p:txBody>
      </p:sp>
      <p:sp>
        <p:nvSpPr>
          <p:cNvPr id="93" name="テキスト ボックス 92">
            <a:extLst>
              <a:ext uri="{FF2B5EF4-FFF2-40B4-BE49-F238E27FC236}">
                <a16:creationId xmlns:a16="http://schemas.microsoft.com/office/drawing/2014/main" id="{064FC86E-85FD-4BA8-AD4D-189620FC413B}"/>
              </a:ext>
            </a:extLst>
          </p:cNvPr>
          <p:cNvSpPr txBox="1"/>
          <p:nvPr/>
        </p:nvSpPr>
        <p:spPr>
          <a:xfrm>
            <a:off x="1167431" y="5290728"/>
            <a:ext cx="1352438" cy="200055"/>
          </a:xfrm>
          <a:prstGeom prst="rect">
            <a:avLst/>
          </a:prstGeom>
          <a:noFill/>
        </p:spPr>
        <p:txBody>
          <a:bodyPr wrap="square">
            <a:spAutoFit/>
          </a:bodyPr>
          <a:lstStyle/>
          <a:p>
            <a:r>
              <a:rPr lang="ja-JP"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（所要時間</a:t>
            </a:r>
            <a:r>
              <a:rPr lang="en-US"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60</a:t>
            </a:r>
            <a:r>
              <a:rPr lang="ja-JP"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180</a:t>
            </a:r>
            <a:r>
              <a:rPr lang="ja-JP"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分）</a:t>
            </a:r>
            <a:endParaRPr lang="ja-JP" altLang="en-US" sz="700" dirty="0">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3A5F7A5F-5648-4439-9DFC-B7B26677D1FA}"/>
              </a:ext>
            </a:extLst>
          </p:cNvPr>
          <p:cNvSpPr txBox="1"/>
          <p:nvPr/>
        </p:nvSpPr>
        <p:spPr>
          <a:xfrm>
            <a:off x="3154912" y="5290728"/>
            <a:ext cx="1292903" cy="200055"/>
          </a:xfrm>
          <a:prstGeom prst="rect">
            <a:avLst/>
          </a:prstGeom>
          <a:noFill/>
        </p:spPr>
        <p:txBody>
          <a:bodyPr wrap="square">
            <a:spAutoFit/>
          </a:bodyPr>
          <a:lstStyle/>
          <a:p>
            <a:r>
              <a:rPr lang="ja-JP"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（所要時間</a:t>
            </a:r>
            <a:r>
              <a:rPr lang="en-US"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90</a:t>
            </a:r>
            <a:r>
              <a:rPr lang="ja-JP"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120</a:t>
            </a:r>
            <a:r>
              <a:rPr lang="ja-JP"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分）</a:t>
            </a:r>
            <a:endParaRPr lang="ja-JP" altLang="en-US" sz="700" dirty="0">
              <a:latin typeface="メイリオ" panose="020B0604030504040204" pitchFamily="50" charset="-128"/>
              <a:ea typeface="メイリオ" panose="020B0604030504040204" pitchFamily="50" charset="-128"/>
            </a:endParaRPr>
          </a:p>
        </p:txBody>
      </p:sp>
      <p:pic>
        <p:nvPicPr>
          <p:cNvPr id="88" name="図 87" descr="ダイアグラム, マップ&#10;&#10;自動的に生成された説明">
            <a:extLst>
              <a:ext uri="{FF2B5EF4-FFF2-40B4-BE49-F238E27FC236}">
                <a16:creationId xmlns:a16="http://schemas.microsoft.com/office/drawing/2014/main" id="{B6A49435-C988-4B50-8AFF-A26E6B2CBE44}"/>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b="531"/>
          <a:stretch/>
        </p:blipFill>
        <p:spPr>
          <a:xfrm>
            <a:off x="1348496" y="-3403"/>
            <a:ext cx="7967831" cy="4038828"/>
          </a:xfrm>
          <a:prstGeom prst="rect">
            <a:avLst/>
          </a:prstGeom>
        </p:spPr>
      </p:pic>
      <p:pic>
        <p:nvPicPr>
          <p:cNvPr id="100" name="図 99" descr="レンガ造りの建物の様子&#10;&#10;中程度の精度で自動的に生成された説明">
            <a:extLst>
              <a:ext uri="{FF2B5EF4-FFF2-40B4-BE49-F238E27FC236}">
                <a16:creationId xmlns:a16="http://schemas.microsoft.com/office/drawing/2014/main" id="{0AC25F62-68D7-414D-BF77-53B18C1346D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8938966" y="5505234"/>
            <a:ext cx="1091813" cy="1221200"/>
          </a:xfrm>
          <a:prstGeom prst="rect">
            <a:avLst/>
          </a:prstGeom>
          <a:effectLst>
            <a:outerShdw blurRad="50800" dist="38100" dir="5400000" algn="t" rotWithShape="0">
              <a:schemeClr val="tx1">
                <a:lumMod val="50000"/>
                <a:lumOff val="50000"/>
                <a:alpha val="40000"/>
              </a:schemeClr>
            </a:outerShdw>
          </a:effectLst>
        </p:spPr>
      </p:pic>
      <p:sp>
        <p:nvSpPr>
          <p:cNvPr id="101" name="テキスト ボックス 100">
            <a:extLst>
              <a:ext uri="{FF2B5EF4-FFF2-40B4-BE49-F238E27FC236}">
                <a16:creationId xmlns:a16="http://schemas.microsoft.com/office/drawing/2014/main" id="{C5C41B4D-D635-4C12-A377-9B3942B06810}"/>
              </a:ext>
            </a:extLst>
          </p:cNvPr>
          <p:cNvSpPr txBox="1"/>
          <p:nvPr/>
        </p:nvSpPr>
        <p:spPr>
          <a:xfrm>
            <a:off x="6449867" y="5078178"/>
            <a:ext cx="2168818" cy="261610"/>
          </a:xfrm>
          <a:prstGeom prst="rect">
            <a:avLst/>
          </a:prstGeom>
          <a:noFill/>
        </p:spPr>
        <p:txBody>
          <a:bodyPr wrap="square">
            <a:spAutoFit/>
          </a:bodyPr>
          <a:lstStyle/>
          <a:p>
            <a:pPr algn="ctr"/>
            <a:r>
              <a:rPr kumimoji="1" lang="ja-JP" altLang="en-US" sz="1100" b="1" dirty="0">
                <a:solidFill>
                  <a:srgbClr val="34258F"/>
                </a:solidFill>
                <a:latin typeface="メイリオ" panose="020B0604030504040204" pitchFamily="50" charset="-128"/>
                <a:ea typeface="メイリオ" panose="020B0604030504040204" pitchFamily="50" charset="-128"/>
              </a:rPr>
              <a:t>④ハンマーヘッドパーク</a:t>
            </a:r>
            <a:endParaRPr kumimoji="1" lang="en-US" altLang="ja-JP" sz="1100" b="1" dirty="0">
              <a:solidFill>
                <a:srgbClr val="34258F"/>
              </a:solidFill>
              <a:latin typeface="メイリオ" panose="020B0604030504040204" pitchFamily="50" charset="-128"/>
              <a:ea typeface="メイリオ" panose="020B0604030504040204" pitchFamily="50" charset="-128"/>
            </a:endParaRPr>
          </a:p>
        </p:txBody>
      </p:sp>
      <p:sp>
        <p:nvSpPr>
          <p:cNvPr id="103" name="テキスト ボックス 102">
            <a:extLst>
              <a:ext uri="{FF2B5EF4-FFF2-40B4-BE49-F238E27FC236}">
                <a16:creationId xmlns:a16="http://schemas.microsoft.com/office/drawing/2014/main" id="{1F56255A-91FF-462B-A72B-DF42914A0B9D}"/>
              </a:ext>
            </a:extLst>
          </p:cNvPr>
          <p:cNvSpPr txBox="1"/>
          <p:nvPr/>
        </p:nvSpPr>
        <p:spPr>
          <a:xfrm>
            <a:off x="8691332" y="5078178"/>
            <a:ext cx="1467807" cy="261610"/>
          </a:xfrm>
          <a:prstGeom prst="rect">
            <a:avLst/>
          </a:prstGeom>
          <a:noFill/>
        </p:spPr>
        <p:txBody>
          <a:bodyPr wrap="square">
            <a:spAutoFit/>
          </a:bodyPr>
          <a:lstStyle/>
          <a:p>
            <a:pPr algn="ctr"/>
            <a:r>
              <a:rPr kumimoji="1" lang="ja-JP" altLang="en-US" sz="1100" b="1" dirty="0">
                <a:solidFill>
                  <a:srgbClr val="34258F"/>
                </a:solidFill>
                <a:latin typeface="メイリオ" panose="020B0604030504040204" pitchFamily="50" charset="-128"/>
                <a:ea typeface="メイリオ" panose="020B0604030504040204" pitchFamily="50" charset="-128"/>
              </a:rPr>
              <a:t>⑤横浜赤レンガ倉庫</a:t>
            </a:r>
            <a:endParaRPr kumimoji="1" lang="en-US" altLang="ja-JP" sz="1100" b="1" dirty="0">
              <a:solidFill>
                <a:srgbClr val="34258F"/>
              </a:solidFill>
              <a:latin typeface="メイリオ" panose="020B0604030504040204" pitchFamily="50" charset="-128"/>
              <a:ea typeface="メイリオ" panose="020B0604030504040204" pitchFamily="50" charset="-128"/>
            </a:endParaRPr>
          </a:p>
        </p:txBody>
      </p:sp>
      <p:pic>
        <p:nvPicPr>
          <p:cNvPr id="106" name="図 105" descr="アイコン&#10;&#10;自動的に生成された説明">
            <a:extLst>
              <a:ext uri="{FF2B5EF4-FFF2-40B4-BE49-F238E27FC236}">
                <a16:creationId xmlns:a16="http://schemas.microsoft.com/office/drawing/2014/main" id="{7384820D-C713-462B-9F83-BCC70E24FF18}"/>
              </a:ext>
            </a:extLst>
          </p:cNvPr>
          <p:cNvPicPr>
            <a:picLocks noChangeAspect="1"/>
          </p:cNvPicPr>
          <p:nvPr/>
        </p:nvPicPr>
        <p:blipFill>
          <a:blip r:embed="rId2"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4512384" y="5677565"/>
            <a:ext cx="244782" cy="244782"/>
          </a:xfrm>
          <a:prstGeom prst="rect">
            <a:avLst/>
          </a:prstGeom>
        </p:spPr>
      </p:pic>
      <p:pic>
        <p:nvPicPr>
          <p:cNvPr id="107" name="図 106" descr="アイコン&#10;&#10;自動的に生成された説明">
            <a:extLst>
              <a:ext uri="{FF2B5EF4-FFF2-40B4-BE49-F238E27FC236}">
                <a16:creationId xmlns:a16="http://schemas.microsoft.com/office/drawing/2014/main" id="{04247F8B-1767-4A9D-86AF-CA8240DC2BF2}"/>
              </a:ext>
            </a:extLst>
          </p:cNvPr>
          <p:cNvPicPr>
            <a:picLocks noChangeAspect="1"/>
          </p:cNvPicPr>
          <p:nvPr/>
        </p:nvPicPr>
        <p:blipFill>
          <a:blip r:embed="rId2"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8408883" y="5678270"/>
            <a:ext cx="252979" cy="250555"/>
          </a:xfrm>
          <a:prstGeom prst="rect">
            <a:avLst/>
          </a:prstGeom>
        </p:spPr>
      </p:pic>
      <p:sp>
        <p:nvSpPr>
          <p:cNvPr id="108" name="正方形/長方形 107">
            <a:extLst>
              <a:ext uri="{FF2B5EF4-FFF2-40B4-BE49-F238E27FC236}">
                <a16:creationId xmlns:a16="http://schemas.microsoft.com/office/drawing/2014/main" id="{5455AD9E-38C7-4D50-8837-777CA70A7925}"/>
              </a:ext>
            </a:extLst>
          </p:cNvPr>
          <p:cNvSpPr/>
          <p:nvPr/>
        </p:nvSpPr>
        <p:spPr>
          <a:xfrm>
            <a:off x="10402876" y="5536349"/>
            <a:ext cx="234738" cy="1178241"/>
          </a:xfrm>
          <a:prstGeom prst="rect">
            <a:avLst/>
          </a:prstGeom>
          <a:solidFill>
            <a:srgbClr val="342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5" b="1" dirty="0">
                <a:latin typeface="メイリオ" panose="020B0604030504040204" pitchFamily="50" charset="-128"/>
                <a:ea typeface="メイリオ" panose="020B0604030504040204" pitchFamily="50" charset="-128"/>
              </a:rPr>
              <a:t>解散</a:t>
            </a:r>
          </a:p>
        </p:txBody>
      </p:sp>
      <p:sp>
        <p:nvSpPr>
          <p:cNvPr id="109" name="テキスト ボックス 108">
            <a:extLst>
              <a:ext uri="{FF2B5EF4-FFF2-40B4-BE49-F238E27FC236}">
                <a16:creationId xmlns:a16="http://schemas.microsoft.com/office/drawing/2014/main" id="{F886DEFE-2869-4DEB-A93B-240AB04A623F}"/>
              </a:ext>
            </a:extLst>
          </p:cNvPr>
          <p:cNvSpPr txBox="1"/>
          <p:nvPr/>
        </p:nvSpPr>
        <p:spPr>
          <a:xfrm>
            <a:off x="8391376" y="5928825"/>
            <a:ext cx="325538" cy="533479"/>
          </a:xfrm>
          <a:prstGeom prst="rect">
            <a:avLst/>
          </a:prstGeom>
          <a:noFill/>
        </p:spPr>
        <p:txBody>
          <a:bodyPr vert="eaVert" wrap="none" rtlCol="0">
            <a:spAutoFit/>
          </a:bodyPr>
          <a:lstStyle/>
          <a:p>
            <a:r>
              <a:rPr kumimoji="1" lang="ja-JP" altLang="en-US" sz="800" b="1" dirty="0">
                <a:solidFill>
                  <a:schemeClr val="accent1">
                    <a:lumMod val="50000"/>
                  </a:schemeClr>
                </a:solidFill>
              </a:rPr>
              <a:t>徒歩</a:t>
            </a:r>
            <a:r>
              <a:rPr kumimoji="1" lang="en-US" altLang="ja-JP" sz="900" b="1" dirty="0">
                <a:solidFill>
                  <a:schemeClr val="accent1">
                    <a:lumMod val="50000"/>
                  </a:schemeClr>
                </a:solidFill>
              </a:rPr>
              <a:t>5</a:t>
            </a:r>
            <a:r>
              <a:rPr kumimoji="1" lang="ja-JP" altLang="en-US" sz="800" b="1" dirty="0">
                <a:solidFill>
                  <a:schemeClr val="accent1">
                    <a:lumMod val="50000"/>
                  </a:schemeClr>
                </a:solidFill>
              </a:rPr>
              <a:t>分</a:t>
            </a:r>
          </a:p>
        </p:txBody>
      </p:sp>
      <p:sp>
        <p:nvSpPr>
          <p:cNvPr id="110" name="テキスト ボックス 109">
            <a:extLst>
              <a:ext uri="{FF2B5EF4-FFF2-40B4-BE49-F238E27FC236}">
                <a16:creationId xmlns:a16="http://schemas.microsoft.com/office/drawing/2014/main" id="{E9AB68C2-CFDE-498A-A4CC-D04F6379F6E5}"/>
              </a:ext>
            </a:extLst>
          </p:cNvPr>
          <p:cNvSpPr txBox="1"/>
          <p:nvPr/>
        </p:nvSpPr>
        <p:spPr>
          <a:xfrm>
            <a:off x="4490322" y="6022183"/>
            <a:ext cx="325538" cy="533479"/>
          </a:xfrm>
          <a:prstGeom prst="rect">
            <a:avLst/>
          </a:prstGeom>
          <a:noFill/>
        </p:spPr>
        <p:txBody>
          <a:bodyPr vert="eaVert" wrap="none" rtlCol="0">
            <a:spAutoFit/>
          </a:bodyPr>
          <a:lstStyle/>
          <a:p>
            <a:r>
              <a:rPr kumimoji="1" lang="ja-JP" altLang="en-US" sz="800" b="1" dirty="0">
                <a:solidFill>
                  <a:schemeClr val="accent1">
                    <a:lumMod val="50000"/>
                  </a:schemeClr>
                </a:solidFill>
              </a:rPr>
              <a:t>徒歩</a:t>
            </a:r>
            <a:r>
              <a:rPr kumimoji="1" lang="en-US" altLang="ja-JP" sz="900" b="1" dirty="0">
                <a:solidFill>
                  <a:schemeClr val="accent1">
                    <a:lumMod val="50000"/>
                  </a:schemeClr>
                </a:solidFill>
              </a:rPr>
              <a:t>10</a:t>
            </a:r>
            <a:r>
              <a:rPr kumimoji="1" lang="ja-JP" altLang="en-US" sz="800" b="1" dirty="0">
                <a:solidFill>
                  <a:schemeClr val="accent1">
                    <a:lumMod val="50000"/>
                  </a:schemeClr>
                </a:solidFill>
              </a:rPr>
              <a:t>分</a:t>
            </a:r>
          </a:p>
        </p:txBody>
      </p:sp>
      <p:pic>
        <p:nvPicPr>
          <p:cNvPr id="111" name="図 110" descr="ワイングラスを持っている手&#10;&#10;自動的に生成された説明">
            <a:extLst>
              <a:ext uri="{FF2B5EF4-FFF2-40B4-BE49-F238E27FC236}">
                <a16:creationId xmlns:a16="http://schemas.microsoft.com/office/drawing/2014/main" id="{D49C8299-9AC7-4B0B-B8E3-B39482E01DB9}"/>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049909" y="5522150"/>
            <a:ext cx="1393087" cy="1044929"/>
          </a:xfrm>
          <a:prstGeom prst="rect">
            <a:avLst/>
          </a:prstGeom>
          <a:effectLst>
            <a:outerShdw blurRad="50800" dist="38100" dir="5400000" algn="t" rotWithShape="0">
              <a:schemeClr val="tx1">
                <a:lumMod val="50000"/>
                <a:lumOff val="50000"/>
                <a:alpha val="40000"/>
              </a:schemeClr>
            </a:outerShdw>
          </a:effectLst>
        </p:spPr>
      </p:pic>
      <p:sp>
        <p:nvSpPr>
          <p:cNvPr id="112" name="テキスト ボックス 111">
            <a:extLst>
              <a:ext uri="{FF2B5EF4-FFF2-40B4-BE49-F238E27FC236}">
                <a16:creationId xmlns:a16="http://schemas.microsoft.com/office/drawing/2014/main" id="{B6FFEA2C-7329-423F-8858-8A917CD9C663}"/>
              </a:ext>
            </a:extLst>
          </p:cNvPr>
          <p:cNvSpPr txBox="1"/>
          <p:nvPr/>
        </p:nvSpPr>
        <p:spPr>
          <a:xfrm>
            <a:off x="4875603" y="5078178"/>
            <a:ext cx="1467807" cy="261610"/>
          </a:xfrm>
          <a:prstGeom prst="rect">
            <a:avLst/>
          </a:prstGeom>
          <a:noFill/>
        </p:spPr>
        <p:txBody>
          <a:bodyPr wrap="square">
            <a:spAutoFit/>
          </a:bodyPr>
          <a:lstStyle/>
          <a:p>
            <a:pPr algn="ctr"/>
            <a:r>
              <a:rPr kumimoji="1" lang="ja-JP" altLang="en-US" sz="1100" b="1" dirty="0">
                <a:solidFill>
                  <a:srgbClr val="34258F"/>
                </a:solidFill>
                <a:latin typeface="メイリオ" panose="020B0604030504040204" pitchFamily="50" charset="-128"/>
                <a:ea typeface="メイリオ" panose="020B0604030504040204" pitchFamily="50" charset="-128"/>
              </a:rPr>
              <a:t>③バニラビーンズ</a:t>
            </a:r>
            <a:endParaRPr kumimoji="1" lang="en-US" altLang="ja-JP" sz="1100" b="1" dirty="0">
              <a:solidFill>
                <a:srgbClr val="34258F"/>
              </a:solidFill>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40049B93-44F5-4810-B9C0-EB419C18A023}"/>
              </a:ext>
            </a:extLst>
          </p:cNvPr>
          <p:cNvGrpSpPr/>
          <p:nvPr/>
        </p:nvGrpSpPr>
        <p:grpSpPr>
          <a:xfrm>
            <a:off x="5077613" y="7050764"/>
            <a:ext cx="1379374" cy="208384"/>
            <a:chOff x="5099783" y="6926417"/>
            <a:chExt cx="1379374" cy="208384"/>
          </a:xfrm>
        </p:grpSpPr>
        <p:pic>
          <p:nvPicPr>
            <p:cNvPr id="114" name="図 113" descr="ロゴ&#10;&#10;中程度の精度で自動的に生成された説明">
              <a:extLst>
                <a:ext uri="{FF2B5EF4-FFF2-40B4-BE49-F238E27FC236}">
                  <a16:creationId xmlns:a16="http://schemas.microsoft.com/office/drawing/2014/main" id="{64462AA5-AFAF-4774-9F07-F90344271E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9783" y="6927727"/>
              <a:ext cx="198990" cy="200476"/>
            </a:xfrm>
            <a:prstGeom prst="rect">
              <a:avLst/>
            </a:prstGeom>
          </p:spPr>
        </p:pic>
        <p:pic>
          <p:nvPicPr>
            <p:cNvPr id="115" name="図 114" descr="アイコン が含まれている画像&#10;&#10;自動的に生成された説明">
              <a:extLst>
                <a:ext uri="{FF2B5EF4-FFF2-40B4-BE49-F238E27FC236}">
                  <a16:creationId xmlns:a16="http://schemas.microsoft.com/office/drawing/2014/main" id="{0D8C7DD3-32A5-40A0-995B-76C38742E2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2412" y="6927727"/>
              <a:ext cx="198990" cy="200476"/>
            </a:xfrm>
            <a:prstGeom prst="rect">
              <a:avLst/>
            </a:prstGeom>
          </p:spPr>
        </p:pic>
        <p:pic>
          <p:nvPicPr>
            <p:cNvPr id="116" name="図 115" descr="アイコン&#10;&#10;低い精度で自動的に生成された説明">
              <a:extLst>
                <a:ext uri="{FF2B5EF4-FFF2-40B4-BE49-F238E27FC236}">
                  <a16:creationId xmlns:a16="http://schemas.microsoft.com/office/drawing/2014/main" id="{75B24E3E-66C2-4F40-B62B-9818673D8DB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565042" y="6926417"/>
              <a:ext cx="198990" cy="200476"/>
            </a:xfrm>
            <a:prstGeom prst="rect">
              <a:avLst/>
            </a:prstGeom>
          </p:spPr>
        </p:pic>
        <p:pic>
          <p:nvPicPr>
            <p:cNvPr id="146" name="図 145" descr="アイコン が含まれている画像&#10;&#10;自動的に生成された説明">
              <a:extLst>
                <a:ext uri="{FF2B5EF4-FFF2-40B4-BE49-F238E27FC236}">
                  <a16:creationId xmlns:a16="http://schemas.microsoft.com/office/drawing/2014/main" id="{B3505766-005F-492F-94DD-810D7B5D87A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814908" y="6932334"/>
              <a:ext cx="198990" cy="200476"/>
            </a:xfrm>
            <a:prstGeom prst="rect">
              <a:avLst/>
            </a:prstGeom>
          </p:spPr>
        </p:pic>
        <p:pic>
          <p:nvPicPr>
            <p:cNvPr id="147" name="図 146" descr="アイコン&#10;&#10;自動的に生成された説明">
              <a:extLst>
                <a:ext uri="{FF2B5EF4-FFF2-40B4-BE49-F238E27FC236}">
                  <a16:creationId xmlns:a16="http://schemas.microsoft.com/office/drawing/2014/main" id="{8535616B-0104-43B5-9141-6F92EF98AF3B}"/>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047537" y="6934325"/>
              <a:ext cx="198990" cy="200476"/>
            </a:xfrm>
            <a:prstGeom prst="rect">
              <a:avLst/>
            </a:prstGeom>
          </p:spPr>
        </p:pic>
        <p:pic>
          <p:nvPicPr>
            <p:cNvPr id="148" name="図 147" descr="ロゴ&#10;&#10;自動的に生成された説明">
              <a:extLst>
                <a:ext uri="{FF2B5EF4-FFF2-40B4-BE49-F238E27FC236}">
                  <a16:creationId xmlns:a16="http://schemas.microsoft.com/office/drawing/2014/main" id="{75034028-5F26-4C6E-8F0E-47631E2F73D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80167" y="6934325"/>
              <a:ext cx="198990" cy="200476"/>
            </a:xfrm>
            <a:prstGeom prst="rect">
              <a:avLst/>
            </a:prstGeom>
          </p:spPr>
        </p:pic>
      </p:grpSp>
      <p:sp>
        <p:nvSpPr>
          <p:cNvPr id="149" name="テキスト ボックス 148">
            <a:extLst>
              <a:ext uri="{FF2B5EF4-FFF2-40B4-BE49-F238E27FC236}">
                <a16:creationId xmlns:a16="http://schemas.microsoft.com/office/drawing/2014/main" id="{A2052DB3-F4FB-4D6C-AB2E-A1D9CF540F11}"/>
              </a:ext>
            </a:extLst>
          </p:cNvPr>
          <p:cNvSpPr txBox="1"/>
          <p:nvPr/>
        </p:nvSpPr>
        <p:spPr>
          <a:xfrm>
            <a:off x="4992094" y="6613168"/>
            <a:ext cx="1415772" cy="276999"/>
          </a:xfrm>
          <a:prstGeom prst="rect">
            <a:avLst/>
          </a:prstGeom>
          <a:noFill/>
        </p:spPr>
        <p:txBody>
          <a:bodyPr wrap="square">
            <a:spAutoFit/>
          </a:bodyPr>
          <a:lstStyle/>
          <a:p>
            <a:r>
              <a:rPr lang="ja-JP" altLang="en-US" sz="600" dirty="0">
                <a:latin typeface="メイリオ" panose="020B0604030504040204" pitchFamily="50" charset="-128"/>
                <a:ea typeface="メイリオ" panose="020B0604030504040204" pitchFamily="50" charset="-128"/>
              </a:rPr>
              <a:t>体験例</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・チョコレート作りワークショップ</a:t>
            </a:r>
          </a:p>
        </p:txBody>
      </p:sp>
      <p:sp>
        <p:nvSpPr>
          <p:cNvPr id="151" name="テキスト ボックス 150">
            <a:extLst>
              <a:ext uri="{FF2B5EF4-FFF2-40B4-BE49-F238E27FC236}">
                <a16:creationId xmlns:a16="http://schemas.microsoft.com/office/drawing/2014/main" id="{900DE0A0-6289-48A7-A0BF-71720FC0DF59}"/>
              </a:ext>
            </a:extLst>
          </p:cNvPr>
          <p:cNvSpPr txBox="1"/>
          <p:nvPr/>
        </p:nvSpPr>
        <p:spPr>
          <a:xfrm>
            <a:off x="8779267" y="6783480"/>
            <a:ext cx="1415771" cy="415498"/>
          </a:xfrm>
          <a:prstGeom prst="rect">
            <a:avLst/>
          </a:prstGeom>
          <a:noFill/>
        </p:spPr>
        <p:txBody>
          <a:bodyPr wrap="square">
            <a:spAutoFit/>
          </a:bodyPr>
          <a:lstStyle/>
          <a:p>
            <a:r>
              <a:rPr lang="ja-JP" altLang="en-US" sz="700" dirty="0">
                <a:latin typeface="メイリオ" panose="020B0604030504040204" pitchFamily="50" charset="-128"/>
                <a:ea typeface="メイリオ" panose="020B0604030504040204" pitchFamily="50" charset="-128"/>
              </a:rPr>
              <a:t>倉庫内のレストランやショップ、周辺の公園散策など自由に楽しめます♪</a:t>
            </a:r>
            <a:endParaRPr lang="en-US" altLang="ja-JP" sz="700" dirty="0">
              <a:latin typeface="メイリオ" panose="020B0604030504040204" pitchFamily="50" charset="-128"/>
              <a:ea typeface="メイリオ" panose="020B0604030504040204" pitchFamily="50" charset="-128"/>
            </a:endParaRPr>
          </a:p>
        </p:txBody>
      </p:sp>
      <p:sp>
        <p:nvSpPr>
          <p:cNvPr id="152" name="テキスト ボックス 151">
            <a:extLst>
              <a:ext uri="{FF2B5EF4-FFF2-40B4-BE49-F238E27FC236}">
                <a16:creationId xmlns:a16="http://schemas.microsoft.com/office/drawing/2014/main" id="{16C5D394-F308-41C7-9D1D-8D30FE26BE64}"/>
              </a:ext>
            </a:extLst>
          </p:cNvPr>
          <p:cNvSpPr txBox="1"/>
          <p:nvPr/>
        </p:nvSpPr>
        <p:spPr>
          <a:xfrm>
            <a:off x="7507998" y="5290728"/>
            <a:ext cx="937893" cy="200055"/>
          </a:xfrm>
          <a:prstGeom prst="rect">
            <a:avLst/>
          </a:prstGeom>
          <a:noFill/>
        </p:spPr>
        <p:txBody>
          <a:bodyPr wrap="square">
            <a:spAutoFit/>
          </a:bodyPr>
          <a:lstStyle/>
          <a:p>
            <a:r>
              <a:rPr lang="ja-JP"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（所要時間</a:t>
            </a:r>
            <a:r>
              <a:rPr lang="en-US"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15</a:t>
            </a:r>
            <a:r>
              <a:rPr lang="ja-JP" altLang="ja-JP" sz="700" b="1" dirty="0">
                <a:effectLst/>
                <a:latin typeface="メイリオ" panose="020B0604030504040204" pitchFamily="50" charset="-128"/>
                <a:ea typeface="メイリオ" panose="020B0604030504040204" pitchFamily="50" charset="-128"/>
                <a:cs typeface="Times New Roman" panose="02020603050405020304" pitchFamily="18" charset="0"/>
              </a:rPr>
              <a:t>分）</a:t>
            </a:r>
            <a:endParaRPr lang="ja-JP" altLang="en-US" sz="700" dirty="0">
              <a:latin typeface="メイリオ" panose="020B0604030504040204" pitchFamily="50" charset="-128"/>
              <a:ea typeface="メイリオ" panose="020B0604030504040204" pitchFamily="50" charset="-128"/>
            </a:endParaRPr>
          </a:p>
        </p:txBody>
      </p:sp>
      <p:sp>
        <p:nvSpPr>
          <p:cNvPr id="153" name="テキスト ボックス 152">
            <a:extLst>
              <a:ext uri="{FF2B5EF4-FFF2-40B4-BE49-F238E27FC236}">
                <a16:creationId xmlns:a16="http://schemas.microsoft.com/office/drawing/2014/main" id="{1B5601A2-A53B-4062-9D5D-F66B669BCBD8}"/>
              </a:ext>
            </a:extLst>
          </p:cNvPr>
          <p:cNvSpPr txBox="1"/>
          <p:nvPr/>
        </p:nvSpPr>
        <p:spPr>
          <a:xfrm>
            <a:off x="9285314" y="5290728"/>
            <a:ext cx="1234931" cy="200055"/>
          </a:xfrm>
          <a:prstGeom prst="rect">
            <a:avLst/>
          </a:prstGeom>
          <a:noFill/>
        </p:spPr>
        <p:txBody>
          <a:bodyPr wrap="square">
            <a:spAutoFit/>
          </a:bodyPr>
          <a:lstStyle/>
          <a:p>
            <a:pPr algn="just"/>
            <a:r>
              <a:rPr lang="ja-JP" altLang="ja-JP" sz="700" b="1" kern="100" dirty="0">
                <a:effectLst/>
                <a:latin typeface="メイリオ" panose="020B0604030504040204" pitchFamily="50" charset="-128"/>
                <a:ea typeface="メイリオ" panose="020B0604030504040204" pitchFamily="50" charset="-128"/>
                <a:cs typeface="Times New Roman" panose="02020603050405020304" pitchFamily="18" charset="0"/>
              </a:rPr>
              <a:t>（所要時間</a:t>
            </a:r>
            <a:r>
              <a:rPr lang="en-US" altLang="ja-JP" sz="700" b="1" kern="100" dirty="0">
                <a:effectLst/>
                <a:latin typeface="メイリオ" panose="020B0604030504040204" pitchFamily="50" charset="-128"/>
                <a:ea typeface="メイリオ" panose="020B0604030504040204" pitchFamily="50" charset="-128"/>
                <a:cs typeface="Times New Roman" panose="02020603050405020304" pitchFamily="18" charset="0"/>
              </a:rPr>
              <a:t>30</a:t>
            </a:r>
            <a:r>
              <a:rPr lang="ja-JP" altLang="ja-JP" sz="700" b="1" kern="100" dirty="0">
                <a:effectLst/>
                <a:latin typeface="メイリオ" panose="020B0604030504040204" pitchFamily="50" charset="-128"/>
                <a:ea typeface="メイリオ" panose="020B0604030504040204" pitchFamily="50" charset="-128"/>
                <a:cs typeface="Times New Roman" panose="02020603050405020304" pitchFamily="18" charset="0"/>
              </a:rPr>
              <a:t>分）</a:t>
            </a:r>
            <a:endParaRPr lang="ja-JP" altLang="ja-JP" sz="7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57" name="図 156" descr="川の上の橋&#10;&#10;中程度の精度で自動的に生成された説明">
            <a:extLst>
              <a:ext uri="{FF2B5EF4-FFF2-40B4-BE49-F238E27FC236}">
                <a16:creationId xmlns:a16="http://schemas.microsoft.com/office/drawing/2014/main" id="{B5CBDEC0-B7A9-40E0-9E7B-16F16AA984DB}"/>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6735740" y="5505548"/>
            <a:ext cx="1550412" cy="763854"/>
          </a:xfrm>
          <a:prstGeom prst="rect">
            <a:avLst/>
          </a:prstGeom>
          <a:effectLst>
            <a:outerShdw blurRad="50800" dist="38100" dir="5400000" algn="t" rotWithShape="0">
              <a:schemeClr val="tx1">
                <a:lumMod val="50000"/>
                <a:lumOff val="50000"/>
                <a:alpha val="40000"/>
              </a:schemeClr>
            </a:outerShdw>
          </a:effectLst>
        </p:spPr>
      </p:pic>
      <p:sp>
        <p:nvSpPr>
          <p:cNvPr id="158" name="テキスト ボックス 157">
            <a:extLst>
              <a:ext uri="{FF2B5EF4-FFF2-40B4-BE49-F238E27FC236}">
                <a16:creationId xmlns:a16="http://schemas.microsoft.com/office/drawing/2014/main" id="{9862978A-20F8-431E-834C-F5F114630F07}"/>
              </a:ext>
            </a:extLst>
          </p:cNvPr>
          <p:cNvSpPr txBox="1"/>
          <p:nvPr/>
        </p:nvSpPr>
        <p:spPr>
          <a:xfrm>
            <a:off x="5579787" y="5290728"/>
            <a:ext cx="940362" cy="200055"/>
          </a:xfrm>
          <a:prstGeom prst="rect">
            <a:avLst/>
          </a:prstGeom>
          <a:noFill/>
        </p:spPr>
        <p:txBody>
          <a:bodyPr wrap="square">
            <a:spAutoFit/>
          </a:bodyPr>
          <a:lstStyle/>
          <a:p>
            <a:pPr algn="just"/>
            <a:r>
              <a:rPr lang="ja-JP" altLang="ja-JP" sz="700" b="1" kern="100" dirty="0">
                <a:effectLst/>
                <a:latin typeface="メイリオ" panose="020B0604030504040204" pitchFamily="50" charset="-128"/>
                <a:ea typeface="メイリオ" panose="020B0604030504040204" pitchFamily="50" charset="-128"/>
                <a:cs typeface="Times New Roman" panose="02020603050405020304" pitchFamily="18" charset="0"/>
              </a:rPr>
              <a:t>（所要時間</a:t>
            </a:r>
            <a:r>
              <a:rPr lang="en-US" altLang="ja-JP" sz="700" b="1" kern="100" dirty="0">
                <a:effectLst/>
                <a:latin typeface="メイリオ" panose="020B0604030504040204" pitchFamily="50" charset="-128"/>
                <a:ea typeface="メイリオ" panose="020B0604030504040204" pitchFamily="50" charset="-128"/>
                <a:cs typeface="Times New Roman" panose="02020603050405020304" pitchFamily="18" charset="0"/>
              </a:rPr>
              <a:t>60</a:t>
            </a:r>
            <a:r>
              <a:rPr lang="ja-JP" altLang="ja-JP" sz="700" b="1" kern="100" dirty="0">
                <a:effectLst/>
                <a:latin typeface="メイリオ" panose="020B0604030504040204" pitchFamily="50" charset="-128"/>
                <a:ea typeface="メイリオ" panose="020B0604030504040204" pitchFamily="50" charset="-128"/>
                <a:cs typeface="Times New Roman" panose="02020603050405020304" pitchFamily="18" charset="0"/>
              </a:rPr>
              <a:t>分）</a:t>
            </a:r>
            <a:endParaRPr lang="ja-JP" altLang="ja-JP" sz="7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9" name="テキスト ボックス 158">
            <a:extLst>
              <a:ext uri="{FF2B5EF4-FFF2-40B4-BE49-F238E27FC236}">
                <a16:creationId xmlns:a16="http://schemas.microsoft.com/office/drawing/2014/main" id="{53A00B99-5E84-4021-AB0B-5E555FA9A2CF}"/>
              </a:ext>
            </a:extLst>
          </p:cNvPr>
          <p:cNvSpPr txBox="1"/>
          <p:nvPr/>
        </p:nvSpPr>
        <p:spPr>
          <a:xfrm>
            <a:off x="6706681" y="6295693"/>
            <a:ext cx="1643996" cy="523220"/>
          </a:xfrm>
          <a:prstGeom prst="rect">
            <a:avLst/>
          </a:prstGeom>
          <a:noFill/>
        </p:spPr>
        <p:txBody>
          <a:bodyPr wrap="square">
            <a:spAutoFit/>
          </a:bodyPr>
          <a:lstStyle/>
          <a:p>
            <a:r>
              <a:rPr lang="ja-JP" altLang="en-US" sz="700" dirty="0">
                <a:latin typeface="メイリオ" panose="020B0604030504040204" pitchFamily="50" charset="-128"/>
                <a:ea typeface="メイリオ" panose="020B0604030504040204" pitchFamily="50" charset="-128"/>
              </a:rPr>
              <a:t>実際に使われていた湾港荷役専用クレーンは新港ふ頭のシンボルです。</a:t>
            </a:r>
            <a:endParaRPr lang="en-US" altLang="ja-JP" sz="700" dirty="0">
              <a:latin typeface="メイリオ" panose="020B0604030504040204" pitchFamily="50" charset="-128"/>
              <a:ea typeface="メイリオ" panose="020B0604030504040204" pitchFamily="50" charset="-128"/>
            </a:endParaRPr>
          </a:p>
          <a:p>
            <a:r>
              <a:rPr lang="ja-JP" altLang="en-US" sz="700" dirty="0">
                <a:latin typeface="メイリオ" panose="020B0604030504040204" pitchFamily="50" charset="-128"/>
                <a:ea typeface="メイリオ" panose="020B0604030504040204" pitchFamily="50" charset="-128"/>
              </a:rPr>
              <a:t>金づちに似た形状から「ハンマーヘッドクレーン」と呼ばれています。</a:t>
            </a:r>
            <a:endParaRPr lang="en-US" altLang="ja-JP" sz="700" dirty="0">
              <a:latin typeface="メイリオ" panose="020B0604030504040204" pitchFamily="50" charset="-128"/>
              <a:ea typeface="メイリオ" panose="020B0604030504040204" pitchFamily="50" charset="-128"/>
            </a:endParaRPr>
          </a:p>
        </p:txBody>
      </p:sp>
      <p:sp>
        <p:nvSpPr>
          <p:cNvPr id="162" name="テキスト ボックス 161">
            <a:extLst>
              <a:ext uri="{FF2B5EF4-FFF2-40B4-BE49-F238E27FC236}">
                <a16:creationId xmlns:a16="http://schemas.microsoft.com/office/drawing/2014/main" id="{D826F4E3-65C1-4864-920D-34CFC558C4EB}"/>
              </a:ext>
            </a:extLst>
          </p:cNvPr>
          <p:cNvSpPr txBox="1"/>
          <p:nvPr/>
        </p:nvSpPr>
        <p:spPr>
          <a:xfrm>
            <a:off x="3583378" y="4106948"/>
            <a:ext cx="3992819" cy="369332"/>
          </a:xfrm>
          <a:prstGeom prst="rect">
            <a:avLst/>
          </a:prstGeom>
          <a:noFill/>
        </p:spPr>
        <p:txBody>
          <a:bodyPr wrap="square">
            <a:spAutoFit/>
          </a:bodyPr>
          <a:lstStyle/>
          <a:p>
            <a:pPr algn="ctr"/>
            <a:r>
              <a:rPr kumimoji="1" lang="ja-JP" altLang="en-US" sz="1800" b="1" dirty="0">
                <a:solidFill>
                  <a:srgbClr val="34258F"/>
                </a:solidFill>
                <a:latin typeface="メイリオ" panose="020B0604030504040204" pitchFamily="50" charset="-128"/>
                <a:ea typeface="メイリオ" panose="020B0604030504040204" pitchFamily="50" charset="-128"/>
              </a:rPr>
              <a:t>日帰り　</a:t>
            </a:r>
            <a:r>
              <a:rPr kumimoji="1" lang="en-US" altLang="ja-JP" sz="1800" b="1" dirty="0">
                <a:solidFill>
                  <a:srgbClr val="34258F"/>
                </a:solidFill>
                <a:latin typeface="メイリオ" panose="020B0604030504040204" pitchFamily="50" charset="-128"/>
                <a:ea typeface="メイリオ" panose="020B0604030504040204" pitchFamily="50" charset="-128"/>
              </a:rPr>
              <a:t>SDGs</a:t>
            </a:r>
            <a:r>
              <a:rPr kumimoji="1" lang="ja-JP" altLang="en-US" sz="1800" b="1" dirty="0">
                <a:solidFill>
                  <a:srgbClr val="34258F"/>
                </a:solidFill>
                <a:latin typeface="メイリオ" panose="020B0604030504040204" pitchFamily="50" charset="-128"/>
                <a:ea typeface="メイリオ" panose="020B0604030504040204" pitchFamily="50" charset="-128"/>
              </a:rPr>
              <a:t>コース</a:t>
            </a:r>
          </a:p>
        </p:txBody>
      </p:sp>
      <p:sp>
        <p:nvSpPr>
          <p:cNvPr id="163" name="テキスト ボックス 162">
            <a:extLst>
              <a:ext uri="{FF2B5EF4-FFF2-40B4-BE49-F238E27FC236}">
                <a16:creationId xmlns:a16="http://schemas.microsoft.com/office/drawing/2014/main" id="{661505D7-6C3C-49F9-B9E5-75436F3408ED}"/>
              </a:ext>
            </a:extLst>
          </p:cNvPr>
          <p:cNvSpPr txBox="1"/>
          <p:nvPr/>
        </p:nvSpPr>
        <p:spPr>
          <a:xfrm>
            <a:off x="3583378" y="4412024"/>
            <a:ext cx="3992818" cy="276999"/>
          </a:xfrm>
          <a:prstGeom prst="rect">
            <a:avLst/>
          </a:prstGeom>
          <a:noFill/>
        </p:spPr>
        <p:txBody>
          <a:bodyPr wrap="square">
            <a:spAutoFit/>
          </a:bodyPr>
          <a:lstStyle/>
          <a:p>
            <a:pPr algn="ctr"/>
            <a:r>
              <a:rPr kumimoji="1" lang="ja-JP" altLang="en-US" sz="1200" dirty="0">
                <a:solidFill>
                  <a:schemeClr val="tx1">
                    <a:lumMod val="75000"/>
                    <a:lumOff val="25000"/>
                  </a:schemeClr>
                </a:solidFill>
                <a:latin typeface="FOT-筑紫A丸ゴシック Std B" panose="02020700000000000000" pitchFamily="18" charset="-128"/>
                <a:ea typeface="FOT-筑紫A丸ゴシック Std B" panose="02020700000000000000" pitchFamily="18" charset="-128"/>
              </a:rPr>
              <a:t>「</a:t>
            </a:r>
            <a:r>
              <a:rPr kumimoji="1" lang="en-US" altLang="ja-JP" sz="1200" dirty="0">
                <a:solidFill>
                  <a:schemeClr val="tx1">
                    <a:lumMod val="75000"/>
                    <a:lumOff val="25000"/>
                  </a:schemeClr>
                </a:solidFill>
                <a:latin typeface="FOT-筑紫A丸ゴシック Std B" panose="02020700000000000000" pitchFamily="18" charset="-128"/>
                <a:ea typeface="FOT-筑紫A丸ゴシック Std B" panose="02020700000000000000" pitchFamily="18" charset="-128"/>
              </a:rPr>
              <a:t>SDGs</a:t>
            </a:r>
            <a:r>
              <a:rPr kumimoji="1" lang="ja-JP" altLang="en-US" sz="1200" dirty="0">
                <a:solidFill>
                  <a:schemeClr val="tx1">
                    <a:lumMod val="75000"/>
                    <a:lumOff val="25000"/>
                  </a:schemeClr>
                </a:solidFill>
                <a:latin typeface="FOT-筑紫A丸ゴシック Std B" panose="02020700000000000000" pitchFamily="18" charset="-128"/>
                <a:ea typeface="FOT-筑紫A丸ゴシック Std B" panose="02020700000000000000" pitchFamily="18" charset="-128"/>
              </a:rPr>
              <a:t>未来都市」横浜で取り組みを学び、体験する</a:t>
            </a:r>
          </a:p>
        </p:txBody>
      </p:sp>
      <p:cxnSp>
        <p:nvCxnSpPr>
          <p:cNvPr id="164" name="直線コネクタ 163">
            <a:extLst>
              <a:ext uri="{FF2B5EF4-FFF2-40B4-BE49-F238E27FC236}">
                <a16:creationId xmlns:a16="http://schemas.microsoft.com/office/drawing/2014/main" id="{714A9122-C249-4A61-ACC6-84D275CA2F2F}"/>
              </a:ext>
            </a:extLst>
          </p:cNvPr>
          <p:cNvCxnSpPr>
            <a:cxnSpLocks/>
          </p:cNvCxnSpPr>
          <p:nvPr/>
        </p:nvCxnSpPr>
        <p:spPr>
          <a:xfrm>
            <a:off x="2651322" y="4412024"/>
            <a:ext cx="5991767" cy="29726"/>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F7A53826-0F3C-4961-A9DC-282B5BF257A7}"/>
              </a:ext>
            </a:extLst>
          </p:cNvPr>
          <p:cNvSpPr txBox="1"/>
          <p:nvPr/>
        </p:nvSpPr>
        <p:spPr>
          <a:xfrm>
            <a:off x="7247228" y="4529006"/>
            <a:ext cx="3576940" cy="246221"/>
          </a:xfrm>
          <a:prstGeom prst="rect">
            <a:avLst/>
          </a:prstGeom>
          <a:noFill/>
        </p:spPr>
        <p:txBody>
          <a:bodyPr wrap="square">
            <a:spAutoFit/>
          </a:bodyPr>
          <a:lstStyle/>
          <a:p>
            <a:pPr marL="228600" algn="just"/>
            <a:r>
              <a:rPr lang="ja-JP" altLang="ja-JP"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所要時間：</a:t>
            </a:r>
            <a:r>
              <a:rPr lang="zh-TW" altLang="en-US"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約</a:t>
            </a:r>
            <a:r>
              <a:rPr lang="en-US" altLang="zh-TW"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4</a:t>
            </a:r>
            <a:r>
              <a:rPr lang="zh-TW" altLang="en-US"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時間半～約</a:t>
            </a:r>
            <a:r>
              <a:rPr lang="en-US" altLang="zh-TW"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7</a:t>
            </a:r>
            <a:r>
              <a:rPr lang="zh-TW" altLang="en-US"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時間</a:t>
            </a:r>
            <a:r>
              <a:rPr lang="en-US" altLang="zh-TW"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zh-TW" altLang="en-US"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昼食時間</a:t>
            </a:r>
            <a:r>
              <a:rPr lang="en-US" altLang="zh-TW"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zh-TW" altLang="en-US"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時間</a:t>
            </a:r>
            <a:r>
              <a:rPr lang="ja-JP" altLang="ja-JP" sz="1000" b="1" kern="100" dirty="0">
                <a:solidFill>
                  <a:srgbClr val="34258F"/>
                </a:solidFill>
                <a:effectLst/>
                <a:latin typeface="メイリオ" panose="020B0604030504040204" pitchFamily="50" charset="-128"/>
                <a:ea typeface="メイリオ" panose="020B0604030504040204" pitchFamily="50" charset="-128"/>
                <a:cs typeface="Times New Roman" panose="02020603050405020304" pitchFamily="18" charset="0"/>
              </a:rPr>
              <a:t>）</a:t>
            </a:r>
          </a:p>
        </p:txBody>
      </p:sp>
    </p:spTree>
    <p:extLst>
      <p:ext uri="{BB962C8B-B14F-4D97-AF65-F5344CB8AC3E}">
        <p14:creationId xmlns:p14="http://schemas.microsoft.com/office/powerpoint/2010/main" val="5976017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6502</TotalTime>
  <Words>11763</Words>
  <Application>Microsoft Office PowerPoint</Application>
  <PresentationFormat>ユーザー設定</PresentationFormat>
  <Paragraphs>1585</Paragraphs>
  <Slides>45</Slides>
  <Notes>0</Notes>
  <HiddenSlides>0</HiddenSlides>
  <MMClips>0</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45</vt:i4>
      </vt:variant>
    </vt:vector>
  </HeadingPairs>
  <TitlesOfParts>
    <vt:vector size="66" baseType="lpstr">
      <vt:lpstr>AXIS Std B</vt:lpstr>
      <vt:lpstr>FOT-UD角ゴ_ラージ Pr6N DB</vt:lpstr>
      <vt:lpstr>FOT-筑紫A丸ゴシック Std B</vt:lpstr>
      <vt:lpstr>FOT-筑紫A丸ゴシック Std R</vt:lpstr>
      <vt:lpstr>Helvetica Neue</vt:lpstr>
      <vt:lpstr>HGP創英角ｺﾞｼｯｸUB</vt:lpstr>
      <vt:lpstr>Hiragino Sans</vt:lpstr>
      <vt:lpstr>ＭＳ Ｐゴシック</vt:lpstr>
      <vt:lpstr>UD デジタル 教科書体 NK-R</vt:lpstr>
      <vt:lpstr>ふい字</vt:lpstr>
      <vt:lpstr>ほのか丸ゴシック</vt:lpstr>
      <vt:lpstr>メイリオ</vt:lpstr>
      <vt:lpstr>りいてがきN R</vt:lpstr>
      <vt:lpstr>源ノ角ゴシック Code JP EL</vt:lpstr>
      <vt:lpstr>游ゴシック</vt:lpstr>
      <vt:lpstr>游明朝</vt:lpstr>
      <vt:lpstr>Arial</vt:lpstr>
      <vt:lpstr>Calibri</vt:lpstr>
      <vt:lpstr>Calibri Light</vt:lpstr>
      <vt:lpstr>Ink Free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applet shibuya</dc:creator>
  <cp:lastModifiedBy>八木 勇也</cp:lastModifiedBy>
  <cp:revision>292</cp:revision>
  <cp:lastPrinted>2022-01-18T09:53:28Z</cp:lastPrinted>
  <dcterms:created xsi:type="dcterms:W3CDTF">2021-11-05T02:42:06Z</dcterms:created>
  <dcterms:modified xsi:type="dcterms:W3CDTF">2024-03-12T06:13:43Z</dcterms:modified>
</cp:coreProperties>
</file>